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6" r:id="rId28"/>
    <p:sldId id="287" r:id="rId29"/>
    <p:sldId id="288" r:id="rId30"/>
    <p:sldId id="289" r:id="rId31"/>
    <p:sldId id="290" r:id="rId32"/>
    <p:sldId id="291" r:id="rId33"/>
    <p:sldId id="284" r:id="rId34"/>
    <p:sldId id="28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586" autoAdjust="0"/>
  </p:normalViewPr>
  <p:slideViewPr>
    <p:cSldViewPr snapToGrid="0" snapToObjects="1">
      <p:cViewPr varScale="1">
        <p:scale>
          <a:sx n="89" d="100"/>
          <a:sy n="89" d="100"/>
        </p:scale>
        <p:origin x="-120" y="-16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A03F6-68A6-4371-83C8-426BB2929746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F9824-6FDB-451E-A2FE-1A53FDDC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01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field of AI is not only just to understand but also to build intelligent entities.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F9824-6FDB-451E-A2FE-1A53FDDC73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5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5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7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9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6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6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2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9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C6228-ED8D-2844-B7C3-E0EA77E0B992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2765B-623B-1742-8A3A-5AEBDF8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0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CPSC 7373: Artificial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Jiang Bian, Fall 2012</a:t>
            </a:r>
          </a:p>
          <a:p>
            <a:r>
              <a:rPr lang="en-US" dirty="0" smtClean="0"/>
              <a:t>University of Arkansas at Little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75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 prehistory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Philosophy		Logic, methods of reasoning, mind as physical </a:t>
            </a:r>
            <a:br>
              <a:rPr lang="en-US" sz="2000" dirty="0"/>
            </a:br>
            <a:r>
              <a:rPr lang="en-US" sz="2000" dirty="0"/>
              <a:t>		 	</a:t>
            </a:r>
            <a:r>
              <a:rPr lang="en-US" sz="2000" dirty="0" smtClean="0"/>
              <a:t>		system </a:t>
            </a:r>
            <a:r>
              <a:rPr lang="en-US" sz="2000" dirty="0"/>
              <a:t>foundations of learning, language,</a:t>
            </a:r>
            <a:br>
              <a:rPr lang="en-US" sz="2000" dirty="0"/>
            </a:br>
            <a:r>
              <a:rPr lang="en-US" sz="2000" dirty="0"/>
              <a:t>			</a:t>
            </a:r>
            <a:r>
              <a:rPr lang="en-US" sz="2000" dirty="0" smtClean="0"/>
              <a:t>		rationality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Mathematics		Formal representation and proof algorithms,</a:t>
            </a:r>
            <a:br>
              <a:rPr lang="en-US" sz="2000" dirty="0"/>
            </a:br>
            <a:r>
              <a:rPr lang="en-US" sz="2000" dirty="0"/>
              <a:t>			</a:t>
            </a:r>
            <a:r>
              <a:rPr lang="en-US" sz="2000" dirty="0" smtClean="0"/>
              <a:t>		computation</a:t>
            </a:r>
            <a:r>
              <a:rPr lang="en-US" sz="2000" dirty="0"/>
              <a:t>, (un)decidability, (in)tractability,</a:t>
            </a:r>
            <a:br>
              <a:rPr lang="en-US" sz="2000" dirty="0"/>
            </a:br>
            <a:r>
              <a:rPr lang="en-US" sz="2000" dirty="0"/>
              <a:t>			</a:t>
            </a:r>
            <a:r>
              <a:rPr lang="en-US" sz="2000" dirty="0" smtClean="0"/>
              <a:t>		probability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Economics		utility, decision theory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Neuroscience	</a:t>
            </a:r>
            <a:r>
              <a:rPr lang="en-US" sz="2000" dirty="0" smtClean="0"/>
              <a:t>	physical </a:t>
            </a:r>
            <a:r>
              <a:rPr lang="en-US" sz="2000" dirty="0"/>
              <a:t>substrate for mental activity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Psychology 		phenomena of perception and motor control,</a:t>
            </a:r>
            <a:br>
              <a:rPr lang="en-US" sz="2000" dirty="0"/>
            </a:br>
            <a:r>
              <a:rPr lang="en-US" sz="2000" dirty="0"/>
              <a:t>			</a:t>
            </a:r>
            <a:r>
              <a:rPr lang="en-US" sz="2000" dirty="0" smtClean="0"/>
              <a:t>		experimental </a:t>
            </a:r>
            <a:r>
              <a:rPr lang="en-US" sz="2000" dirty="0"/>
              <a:t>techniques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Computer </a:t>
            </a:r>
            <a:r>
              <a:rPr lang="en-US" sz="2000" dirty="0"/>
              <a:t>		building fast computers </a:t>
            </a:r>
            <a:br>
              <a:rPr lang="en-US" sz="2000" dirty="0"/>
            </a:br>
            <a:r>
              <a:rPr lang="en-US" sz="2000" dirty="0" smtClean="0"/>
              <a:t>engineering					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Control theory	design systems that maximize an objective</a:t>
            </a:r>
            <a:br>
              <a:rPr lang="en-US" sz="2000" dirty="0"/>
            </a:br>
            <a:r>
              <a:rPr lang="en-US" sz="2000" dirty="0"/>
              <a:t>			</a:t>
            </a:r>
            <a:r>
              <a:rPr lang="en-US" sz="2000" dirty="0" smtClean="0"/>
              <a:t>		function </a:t>
            </a:r>
            <a:r>
              <a:rPr lang="en-US" sz="2000" dirty="0"/>
              <a:t>over time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Linguistics		knowledge representation, grammar</a:t>
            </a:r>
          </a:p>
        </p:txBody>
      </p:sp>
    </p:spTree>
    <p:extLst>
      <p:ext uri="{BB962C8B-B14F-4D97-AF65-F5344CB8AC3E}">
        <p14:creationId xmlns:p14="http://schemas.microsoft.com/office/powerpoint/2010/main" val="1691589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Abridged history of AI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1943     	</a:t>
            </a:r>
            <a:r>
              <a:rPr lang="en-US" sz="2000" dirty="0" smtClean="0"/>
              <a:t>	McCulloch </a:t>
            </a:r>
            <a:r>
              <a:rPr lang="en-US" sz="2000" dirty="0"/>
              <a:t>&amp; Pitts: Boolean circuit model of brain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1950     	</a:t>
            </a:r>
            <a:r>
              <a:rPr lang="en-US" sz="2000" dirty="0" smtClean="0"/>
              <a:t>	Turing's </a:t>
            </a:r>
            <a:r>
              <a:rPr lang="en-US" sz="2000" dirty="0"/>
              <a:t>"Computing Machinery and Intelligence"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1952</a:t>
            </a:r>
            <a:r>
              <a:rPr lang="en-US" sz="2000" dirty="0"/>
              <a:t>—69	</a:t>
            </a:r>
            <a:r>
              <a:rPr lang="en-US" sz="2000" dirty="0" smtClean="0"/>
              <a:t>	Look</a:t>
            </a:r>
            <a:r>
              <a:rPr lang="en-US" sz="2000" dirty="0"/>
              <a:t>, Ma, no hands! 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1950s</a:t>
            </a:r>
            <a:r>
              <a:rPr lang="en-US" sz="2000" dirty="0"/>
              <a:t>	</a:t>
            </a:r>
            <a:r>
              <a:rPr lang="en-US" sz="2000" dirty="0" smtClean="0"/>
              <a:t>	Early </a:t>
            </a:r>
            <a:r>
              <a:rPr lang="en-US" sz="2000" dirty="0"/>
              <a:t>AI programs, including Samuel's checkers</a:t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2000" dirty="0" smtClean="0"/>
              <a:t>		program</a:t>
            </a:r>
            <a:r>
              <a:rPr lang="en-US" sz="2000" dirty="0"/>
              <a:t>, Newell &amp; Simon's Logic Theorist, </a:t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2000" dirty="0" smtClean="0"/>
              <a:t>		Gelernter's </a:t>
            </a:r>
            <a:r>
              <a:rPr lang="en-US" sz="2000" dirty="0"/>
              <a:t>Geometry </a:t>
            </a:r>
            <a:r>
              <a:rPr lang="en-US" sz="2000" dirty="0" smtClean="0"/>
              <a:t>Engine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1956			</a:t>
            </a:r>
            <a:r>
              <a:rPr lang="en-US" sz="2000" dirty="0" smtClean="0"/>
              <a:t>Dartmouth meeting: "Artificial Intelligence" adopted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1965		</a:t>
            </a:r>
            <a:r>
              <a:rPr lang="en-US" sz="2000" dirty="0" smtClean="0"/>
              <a:t>	Robinson's </a:t>
            </a:r>
            <a:r>
              <a:rPr lang="en-US" sz="2000" dirty="0"/>
              <a:t>complete algorithm for logical reasoning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1966—73	</a:t>
            </a:r>
            <a:r>
              <a:rPr lang="en-US" sz="2000" dirty="0" smtClean="0"/>
              <a:t>	AI </a:t>
            </a:r>
            <a:r>
              <a:rPr lang="en-US" sz="2000" dirty="0"/>
              <a:t>discovers computational complexity</a:t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2000" dirty="0" smtClean="0"/>
              <a:t>		Neural </a:t>
            </a:r>
            <a:r>
              <a:rPr lang="en-US" sz="2000" dirty="0"/>
              <a:t>network research almost disappears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1969—79	</a:t>
            </a:r>
            <a:r>
              <a:rPr lang="en-US" sz="2000" dirty="0" smtClean="0"/>
              <a:t>	Early </a:t>
            </a:r>
            <a:r>
              <a:rPr lang="en-US" sz="2000" dirty="0"/>
              <a:t>development of knowledge-based systems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1980—88		Expert systems industry booms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1988—93		Expert systems industry busts: “AI Winter” 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1985—95</a:t>
            </a:r>
            <a:r>
              <a:rPr lang="en-US" sz="2000" dirty="0"/>
              <a:t>	</a:t>
            </a:r>
            <a:r>
              <a:rPr lang="en-US" sz="2000" dirty="0" smtClean="0"/>
              <a:t>	Neural </a:t>
            </a:r>
            <a:r>
              <a:rPr lang="en-US" sz="2000" dirty="0"/>
              <a:t>networks return to popularity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1988—</a:t>
            </a:r>
            <a:r>
              <a:rPr lang="en-US" sz="2000" dirty="0"/>
              <a:t>	</a:t>
            </a:r>
            <a:r>
              <a:rPr lang="en-US" sz="2000" dirty="0" smtClean="0"/>
              <a:t>	Resurgence of probability; general increase in technical depth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			“Nouvelle AI”: </a:t>
            </a:r>
            <a:r>
              <a:rPr lang="en-US" sz="2000" dirty="0" err="1" smtClean="0"/>
              <a:t>ALife</a:t>
            </a:r>
            <a:r>
              <a:rPr lang="en-US" sz="2000" dirty="0" smtClean="0"/>
              <a:t>, GAs, soft computing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1995—</a:t>
            </a:r>
            <a:r>
              <a:rPr lang="en-US" sz="2000" dirty="0"/>
              <a:t>	</a:t>
            </a:r>
            <a:r>
              <a:rPr lang="en-US" sz="2000" dirty="0" smtClean="0"/>
              <a:t>	The </a:t>
            </a:r>
            <a:r>
              <a:rPr lang="en-US" sz="2000" dirty="0"/>
              <a:t>emergence of intelligent agents 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2003—		Human-level AI back on the agenda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0728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Obsoleted State </a:t>
            </a:r>
            <a:r>
              <a:rPr lang="en-US" dirty="0"/>
              <a:t>of the art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Deep Blue defeated the reigning world chess champion Garry Kasparov in 1997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Proved a mathematical conjecture (Robbins conjecture) unsolved for decades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No hands across America (driving autonomously 98% of the time from Pittsburgh to San Diego)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During the 1991 Gulf War, US forces deployed an AI logistics planning and scheduling program that involved up to 50,000 vehicles, cargo, and people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NASA's on-board autonomous planning program controlled the scheduling of operations for a spacecraft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Courier New" charset="0"/>
              </a:rPr>
              <a:t>Proverb</a:t>
            </a:r>
            <a:r>
              <a:rPr lang="en-US" sz="2400" dirty="0"/>
              <a:t> solves crossword puzzles better than most </a:t>
            </a:r>
            <a:r>
              <a:rPr lang="en-US" sz="2400" dirty="0" smtClean="0"/>
              <a:t>humans</a:t>
            </a:r>
          </a:p>
        </p:txBody>
      </p:sp>
    </p:spTree>
    <p:extLst>
      <p:ext uri="{BB962C8B-B14F-4D97-AF65-F5344CB8AC3E}">
        <p14:creationId xmlns:p14="http://schemas.microsoft.com/office/powerpoint/2010/main" val="398008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creates large-scale neural networks with 16,000 CPU cores, and trained models with more than 1 billion connections – to find </a:t>
            </a:r>
            <a:r>
              <a:rPr lang="en-US" dirty="0" smtClean="0">
                <a:solidFill>
                  <a:srgbClr val="FF0000"/>
                </a:solidFill>
              </a:rPr>
              <a:t>Cats</a:t>
            </a:r>
          </a:p>
          <a:p>
            <a:r>
              <a:rPr lang="en-US" dirty="0" smtClean="0"/>
              <a:t>IBM Watson wins the game show Jeopardy</a:t>
            </a:r>
          </a:p>
          <a:p>
            <a:pPr lvl="1"/>
            <a:r>
              <a:rPr lang="en-US" dirty="0" smtClean="0"/>
              <a:t>A significant leap a machine’s ability to understand context in human languages.</a:t>
            </a:r>
          </a:p>
          <a:p>
            <a:r>
              <a:rPr lang="en-US" dirty="0" smtClean="0"/>
              <a:t>The success of the Google driverless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Play a decent game of table tennis?</a:t>
            </a:r>
          </a:p>
          <a:p>
            <a:r>
              <a:rPr lang="en-US" dirty="0" smtClean="0"/>
              <a:t>Drive safely along a curving mountain road?</a:t>
            </a:r>
          </a:p>
          <a:p>
            <a:r>
              <a:rPr lang="en-US" dirty="0" smtClean="0"/>
              <a:t>Drive safely from my house to work?</a:t>
            </a:r>
          </a:p>
          <a:p>
            <a:r>
              <a:rPr lang="en-US" dirty="0" smtClean="0"/>
              <a:t>Buy a week’s worth of groceries on the web?</a:t>
            </a:r>
          </a:p>
          <a:p>
            <a:r>
              <a:rPr lang="en-US" dirty="0" smtClean="0"/>
              <a:t>Buy a week’s worth of groceries at Kroger?</a:t>
            </a:r>
          </a:p>
          <a:p>
            <a:r>
              <a:rPr lang="en-US" dirty="0" smtClean="0"/>
              <a:t>Play a decent game of bridge?</a:t>
            </a:r>
          </a:p>
          <a:p>
            <a:r>
              <a:rPr lang="en-US" dirty="0" smtClean="0"/>
              <a:t>Discover and prove a new mathematical theorem?</a:t>
            </a:r>
          </a:p>
          <a:p>
            <a:r>
              <a:rPr lang="en-US" dirty="0" smtClean="0"/>
              <a:t>Design and execute a research program in molecular biology?</a:t>
            </a:r>
          </a:p>
          <a:p>
            <a:r>
              <a:rPr lang="en-US" dirty="0" smtClean="0"/>
              <a:t>Write an intentionally funny story?</a:t>
            </a:r>
          </a:p>
          <a:p>
            <a:r>
              <a:rPr lang="en-US" dirty="0" smtClean="0"/>
              <a:t>Translate spoken English into spoken Chinese in real time?</a:t>
            </a:r>
          </a:p>
          <a:p>
            <a:r>
              <a:rPr lang="en-US" dirty="0" smtClean="0"/>
              <a:t>Have a successful conversation with a human for an hour?</a:t>
            </a:r>
          </a:p>
          <a:p>
            <a:r>
              <a:rPr lang="en-US" dirty="0" smtClean="0"/>
              <a:t>Perform a complex surgical operation?</a:t>
            </a:r>
          </a:p>
          <a:p>
            <a:r>
              <a:rPr lang="en-US" dirty="0" smtClean="0"/>
              <a:t>Unload any dishwasher and put everything away?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44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sz="3100" dirty="0"/>
              <a:t>Drive safely along a curving mountain road</a:t>
            </a:r>
            <a:r>
              <a:rPr lang="en-US" sz="3100" dirty="0" smtClean="0"/>
              <a:t>?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767316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Drive safely along a curving mountain road?</a:t>
            </a:r>
          </a:p>
          <a:p>
            <a:r>
              <a:rPr lang="en-US" dirty="0" smtClean="0"/>
              <a:t>Drive safely from my house to work?</a:t>
            </a:r>
          </a:p>
        </p:txBody>
      </p:sp>
    </p:spTree>
    <p:extLst>
      <p:ext uri="{BB962C8B-B14F-4D97-AF65-F5344CB8AC3E}">
        <p14:creationId xmlns:p14="http://schemas.microsoft.com/office/powerpoint/2010/main" val="607998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Drive safely along a curving mountain road?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 safely from my house to work?</a:t>
            </a:r>
          </a:p>
          <a:p>
            <a:r>
              <a:rPr lang="en-US" dirty="0" smtClean="0"/>
              <a:t>Buy a week’s worth of groceries on the web?</a:t>
            </a:r>
          </a:p>
        </p:txBody>
      </p:sp>
    </p:spTree>
    <p:extLst>
      <p:ext uri="{BB962C8B-B14F-4D97-AF65-F5344CB8AC3E}">
        <p14:creationId xmlns:p14="http://schemas.microsoft.com/office/powerpoint/2010/main" val="972045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Drive safely along a curving mountain road?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 safely from my house to work?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Buy a week’s worth of groceries on the web?</a:t>
            </a:r>
          </a:p>
          <a:p>
            <a:r>
              <a:rPr lang="en-US" dirty="0" smtClean="0"/>
              <a:t>Buy a week’s worth of groceries at Kroger?</a:t>
            </a:r>
          </a:p>
        </p:txBody>
      </p:sp>
    </p:spTree>
    <p:extLst>
      <p:ext uri="{BB962C8B-B14F-4D97-AF65-F5344CB8AC3E}">
        <p14:creationId xmlns:p14="http://schemas.microsoft.com/office/powerpoint/2010/main" val="1426579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Drive safely along a curving mountain road?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 safely from my house to work?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Buy a week’s worth of groceries on the web?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Buy a week’s worth of groceries at Kroger?</a:t>
            </a:r>
          </a:p>
          <a:p>
            <a:r>
              <a:rPr lang="en-US" dirty="0" smtClean="0"/>
              <a:t>Play a decent game of bridge?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9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  <a:p>
            <a:pPr lvl="1"/>
            <a:r>
              <a:rPr lang="en-US" dirty="0" smtClean="0"/>
              <a:t>Textbook/course overview</a:t>
            </a:r>
          </a:p>
          <a:p>
            <a:pPr lvl="1"/>
            <a:r>
              <a:rPr lang="en-US" dirty="0" smtClean="0"/>
              <a:t>What is AI?</a:t>
            </a:r>
          </a:p>
          <a:p>
            <a:pPr lvl="1"/>
            <a:r>
              <a:rPr lang="en-US" dirty="0" smtClean="0"/>
              <a:t>A brief history</a:t>
            </a:r>
          </a:p>
          <a:p>
            <a:pPr lvl="1"/>
            <a:r>
              <a:rPr lang="en-US" dirty="0" smtClean="0"/>
              <a:t>The state of the art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difference among </a:t>
            </a:r>
            <a:r>
              <a:rPr lang="en-US" dirty="0" smtClean="0"/>
              <a:t>AI, Machine Learning, and Data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97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Drive safely along a curving mountain road?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 safely from my house to work?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Buy a week’s worth of groceries on the web?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Buy a week’s worth of groceries at Kroger?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Play a decent game of bridge?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Discover and prove a new mathematical theorem?</a:t>
            </a:r>
          </a:p>
          <a:p>
            <a:r>
              <a:rPr lang="en-US" dirty="0" smtClean="0"/>
              <a:t>Design and execute a research program in molecular biology?</a:t>
            </a: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86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Drive safely along a curving mountain road?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 safely from my house to work?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Buy a week’s worth of groceries on the web?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Buy a week’s worth of groceries at Kroger?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Play a decent game of bridge?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Discover and prove a new mathematical theorem?</a:t>
            </a:r>
          </a:p>
          <a:p>
            <a:r>
              <a:rPr lang="en-US" dirty="0" smtClean="0">
                <a:solidFill>
                  <a:srgbClr val="D99694"/>
                </a:solidFill>
              </a:rPr>
              <a:t>Design and execute a research program in molecular biology?</a:t>
            </a:r>
          </a:p>
          <a:p>
            <a:r>
              <a:rPr lang="en-US" dirty="0" smtClean="0"/>
              <a:t>Write an intentionally funny story?</a:t>
            </a:r>
          </a:p>
          <a:p>
            <a:endParaRPr lang="en-US" dirty="0" smtClean="0">
              <a:solidFill>
                <a:srgbClr val="D99694"/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76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Drive safely along a curving mountain road?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 safely from my house to work?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Buy a week’s worth of groceries on the web?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Buy a week’s worth of groceries at Kroger?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Play a decent game of bridge?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Discover and prove a new mathematical theorem?</a:t>
            </a:r>
          </a:p>
          <a:p>
            <a:r>
              <a:rPr lang="en-US" dirty="0" smtClean="0">
                <a:solidFill>
                  <a:srgbClr val="D99694"/>
                </a:solidFill>
              </a:rPr>
              <a:t>Design and execute a research program in molecular biology?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Write an intentionally funny story?</a:t>
            </a:r>
          </a:p>
          <a:p>
            <a:r>
              <a:rPr lang="en-US" dirty="0" smtClean="0"/>
              <a:t>Translate spoken English into spoken Chinese in real time?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D99694"/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76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Drive safely along a curving mountain road?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 safely from my house to work?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Buy a week’s worth of groceries on the web?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Buy a week’s worth of groceries at Kroger?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Play a decent game of bridge?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Discover and prove a new mathematical theorem?</a:t>
            </a:r>
          </a:p>
          <a:p>
            <a:r>
              <a:rPr lang="en-US" dirty="0" smtClean="0">
                <a:solidFill>
                  <a:srgbClr val="D99694"/>
                </a:solidFill>
              </a:rPr>
              <a:t>Design and execute a research program in molecular biology?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Write an intentionally funny story?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Translate spoken English into spoken Chinese in real time?</a:t>
            </a:r>
          </a:p>
          <a:p>
            <a:r>
              <a:rPr lang="en-US" dirty="0" smtClean="0"/>
              <a:t>Have a successful conversation with a human for an hour?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D99694"/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03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Drive safely along a curving mountain road?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 safely from my house to work?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Buy a week’s worth of groceries on the web?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Buy a week’s worth of groceries at Kroger?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Play a decent game of bridge?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Discover and prove a new mathematical theorem?</a:t>
            </a:r>
          </a:p>
          <a:p>
            <a:r>
              <a:rPr lang="en-US" dirty="0" smtClean="0">
                <a:solidFill>
                  <a:srgbClr val="D99694"/>
                </a:solidFill>
              </a:rPr>
              <a:t>Design and execute a research program in molecular biology?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Write an intentionally funny story?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Translate spoken English into spoken Chinese in real time?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Have a successful conversation with a human for an hour?</a:t>
            </a:r>
          </a:p>
          <a:p>
            <a:r>
              <a:rPr lang="en-US" dirty="0" smtClean="0"/>
              <a:t>Perform a complex surgical operation?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D99694"/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62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Drive safely along a curving mountain road?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 safely from my house to work?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Buy a week’s worth of groceries on the web?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Buy a week’s worth of groceries at Kroger?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Play a decent game of bridge?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Discover and prove a new mathematical theorem?</a:t>
            </a:r>
          </a:p>
          <a:p>
            <a:r>
              <a:rPr lang="en-US" dirty="0" smtClean="0">
                <a:solidFill>
                  <a:srgbClr val="D99694"/>
                </a:solidFill>
              </a:rPr>
              <a:t>Design and execute a research program in molecular biology?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Write an intentionally funny story?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Translate spoken English into spoken Chinese in real time?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Have a successful conversation with a human for an hour?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Perform a complex surgical operation?</a:t>
            </a:r>
          </a:p>
          <a:p>
            <a:r>
              <a:rPr lang="en-US" dirty="0" smtClean="0"/>
              <a:t>Unload any dishwasher and put everything away?</a:t>
            </a:r>
          </a:p>
          <a:p>
            <a:endParaRPr lang="en-US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dirty="0" smtClean="0">
              <a:solidFill>
                <a:srgbClr val="D99694"/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73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can be done at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 a decent game of table tennis?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Drive safely along a curving mountain road?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 safely from my house to work?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Buy a week’s worth of groceries on the web?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Buy a week’s worth of groceries at Kroger?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Play a decent game of bridge?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Discover and prove a new mathematical theorem?</a:t>
            </a:r>
          </a:p>
          <a:p>
            <a:r>
              <a:rPr lang="en-US" dirty="0" smtClean="0">
                <a:solidFill>
                  <a:srgbClr val="D99694"/>
                </a:solidFill>
              </a:rPr>
              <a:t>Design and execute a research program in molecular biology?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Write an intentionally funny story?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Translate spoken English into spoken Chinese in real time?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Have a successful conversation with a human for an hour?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Perform a complex surgical operation?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Unload any dishwasher and put everything away?</a:t>
            </a:r>
          </a:p>
          <a:p>
            <a:endParaRPr lang="en-US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dirty="0" smtClean="0">
              <a:solidFill>
                <a:srgbClr val="D99694"/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66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Speech </a:t>
            </a:r>
            <a:r>
              <a:rPr lang="en-US" dirty="0" smtClean="0"/>
              <a:t>technologies</a:t>
            </a:r>
          </a:p>
          <a:p>
            <a:pPr lvl="1"/>
            <a:r>
              <a:rPr lang="en-US" dirty="0"/>
              <a:t>Automatic speech recognition (ASR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Text-to-speech synthesis (TTS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Dialog </a:t>
            </a:r>
            <a:r>
              <a:rPr lang="en-US" dirty="0" smtClean="0"/>
              <a:t>systems</a:t>
            </a:r>
          </a:p>
          <a:p>
            <a:r>
              <a:rPr lang="en-US" dirty="0"/>
              <a:t>Language processing </a:t>
            </a:r>
            <a:r>
              <a:rPr lang="en-US" dirty="0" smtClean="0"/>
              <a:t>technologies</a:t>
            </a:r>
          </a:p>
          <a:p>
            <a:pPr lvl="1"/>
            <a:r>
              <a:rPr lang="en-US" dirty="0"/>
              <a:t>Machine </a:t>
            </a:r>
            <a:r>
              <a:rPr lang="en-US" dirty="0" smtClean="0"/>
              <a:t>translation</a:t>
            </a:r>
          </a:p>
          <a:p>
            <a:pPr lvl="1"/>
            <a:r>
              <a:rPr lang="en-US" dirty="0"/>
              <a:t>Information </a:t>
            </a:r>
            <a:r>
              <a:rPr lang="en-US" dirty="0" smtClean="0"/>
              <a:t>extraction</a:t>
            </a:r>
          </a:p>
          <a:p>
            <a:pPr lvl="1"/>
            <a:r>
              <a:rPr lang="en-US" dirty="0"/>
              <a:t>Information retrieval, question </a:t>
            </a:r>
            <a:r>
              <a:rPr lang="en-US" dirty="0" smtClean="0"/>
              <a:t>answering</a:t>
            </a:r>
          </a:p>
          <a:p>
            <a:pPr lvl="1"/>
            <a:r>
              <a:rPr lang="en-US" dirty="0"/>
              <a:t>Text classification, spam filtering, etc</a:t>
            </a:r>
            <a:r>
              <a:rPr lang="en-US" dirty="0" smtClean="0"/>
              <a:t>…</a:t>
            </a:r>
          </a:p>
          <a:p>
            <a:r>
              <a:rPr lang="en-US" dirty="0"/>
              <a:t>e</a:t>
            </a:r>
            <a:r>
              <a:rPr lang="en-US" dirty="0" smtClean="0"/>
              <a:t>.g., 1957: Sputnik</a:t>
            </a:r>
          </a:p>
          <a:p>
            <a:pPr lvl="1"/>
            <a:r>
              <a:rPr lang="en-US" dirty="0"/>
              <a:t>Automatic Russian </a:t>
            </a:r>
            <a:r>
              <a:rPr lang="en-US" dirty="0" smtClean="0"/>
              <a:t>-&gt; </a:t>
            </a:r>
            <a:r>
              <a:rPr lang="en-US" dirty="0"/>
              <a:t>English </a:t>
            </a:r>
            <a:r>
              <a:rPr lang="en-US" dirty="0" smtClean="0"/>
              <a:t>translation</a:t>
            </a:r>
          </a:p>
          <a:p>
            <a:pPr lvl="1"/>
            <a:r>
              <a:rPr lang="en-US" dirty="0"/>
              <a:t>Famous example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spirit is willing but the flesh is weak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E </a:t>
            </a:r>
            <a:r>
              <a:rPr lang="en-US" dirty="0" smtClean="0"/>
              <a:t>-&gt; </a:t>
            </a:r>
            <a:r>
              <a:rPr lang="en-US" dirty="0"/>
              <a:t>R </a:t>
            </a:r>
            <a:r>
              <a:rPr lang="en-US" dirty="0" smtClean="0"/>
              <a:t>-&gt; </a:t>
            </a:r>
            <a:r>
              <a:rPr lang="en-US" dirty="0"/>
              <a:t>E: </a:t>
            </a:r>
            <a:r>
              <a:rPr lang="en-US" dirty="0" smtClean="0"/>
              <a:t>The </a:t>
            </a:r>
            <a:r>
              <a:rPr lang="en-US" dirty="0"/>
              <a:t>vodka is strong but the meat is rotten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83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(Perception)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and character </a:t>
            </a:r>
            <a:r>
              <a:rPr lang="en-US" dirty="0" smtClean="0"/>
              <a:t>recognition</a:t>
            </a:r>
          </a:p>
          <a:p>
            <a:r>
              <a:rPr lang="en-US" dirty="0"/>
              <a:t>Scene </a:t>
            </a:r>
            <a:r>
              <a:rPr lang="en-US" dirty="0" smtClean="0"/>
              <a:t>segmentation</a:t>
            </a:r>
          </a:p>
          <a:p>
            <a:r>
              <a:rPr lang="en-US" dirty="0"/>
              <a:t>3D </a:t>
            </a:r>
            <a:r>
              <a:rPr lang="en-US" dirty="0" smtClean="0"/>
              <a:t>reconstruction</a:t>
            </a:r>
          </a:p>
          <a:p>
            <a:r>
              <a:rPr lang="en-US" dirty="0"/>
              <a:t>Image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80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Robotics</a:t>
            </a:r>
          </a:p>
          <a:p>
            <a:pPr lvl="1"/>
            <a:r>
              <a:rPr lang="en-US" dirty="0"/>
              <a:t>Part mech. </a:t>
            </a:r>
            <a:r>
              <a:rPr lang="en-US" dirty="0" err="1"/>
              <a:t>eng</a:t>
            </a:r>
            <a:r>
              <a:rPr lang="en-US" dirty="0" err="1" smtClean="0"/>
              <a:t>.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nd Part AI</a:t>
            </a:r>
          </a:p>
          <a:p>
            <a:pPr lvl="1"/>
            <a:r>
              <a:rPr lang="en-US" dirty="0" smtClean="0"/>
              <a:t>Reality is much harder than simulations!</a:t>
            </a:r>
          </a:p>
          <a:p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Vehicles</a:t>
            </a:r>
          </a:p>
          <a:p>
            <a:pPr lvl="1"/>
            <a:r>
              <a:rPr lang="en-US" dirty="0" smtClean="0"/>
              <a:t>Rescue</a:t>
            </a:r>
          </a:p>
          <a:p>
            <a:pPr lvl="1"/>
            <a:r>
              <a:rPr lang="en-US" dirty="0" smtClean="0"/>
              <a:t>Soccer!</a:t>
            </a:r>
          </a:p>
          <a:p>
            <a:pPr lvl="1"/>
            <a:r>
              <a:rPr lang="en-US" dirty="0" smtClean="0"/>
              <a:t>Lost of automation…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1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Introduction and Agents (chapters 1,2)</a:t>
            </a:r>
          </a:p>
          <a:p>
            <a:r>
              <a:rPr lang="en-US" dirty="0" smtClean="0"/>
              <a:t>Problem solving and Search (chapters 3,4*)</a:t>
            </a:r>
          </a:p>
          <a:p>
            <a:r>
              <a:rPr lang="en-US" strike="sngStrike" dirty="0" smtClean="0"/>
              <a:t>Logic (Chapter 7) and Planning (chapters 10,11)</a:t>
            </a:r>
          </a:p>
          <a:p>
            <a:r>
              <a:rPr lang="en-US" dirty="0" smtClean="0"/>
              <a:t>Uncertainty – probability and decision theory (chapters 13,14)</a:t>
            </a:r>
          </a:p>
          <a:p>
            <a:pPr lvl="1"/>
            <a:r>
              <a:rPr lang="en-US" dirty="0" smtClean="0"/>
              <a:t>Bayes theory, and Bayes network (chapters 18, 20*, 21*)</a:t>
            </a:r>
          </a:p>
          <a:p>
            <a:r>
              <a:rPr lang="en-US" dirty="0" smtClean="0"/>
              <a:t>Markov Decision </a:t>
            </a:r>
            <a:r>
              <a:rPr lang="en-US" dirty="0"/>
              <a:t>Process and Reinforcement </a:t>
            </a:r>
            <a:r>
              <a:rPr lang="en-US" dirty="0" smtClean="0"/>
              <a:t>Learning (Chapters 15)</a:t>
            </a:r>
          </a:p>
          <a:p>
            <a:pPr marL="742950" lvl="2" indent="-342900"/>
            <a:r>
              <a:rPr lang="en-US" dirty="0" smtClean="0"/>
              <a:t>Hidden Markov Models</a:t>
            </a:r>
          </a:p>
          <a:p>
            <a:r>
              <a:rPr lang="en-US" dirty="0" smtClean="0"/>
              <a:t>Natural Language Processing and Information Retrieval (chapter 22,23*)</a:t>
            </a:r>
          </a:p>
          <a:p>
            <a:pPr lvl="1"/>
            <a:r>
              <a:rPr lang="en-US" dirty="0" smtClean="0"/>
              <a:t>Social media analysis</a:t>
            </a:r>
          </a:p>
          <a:p>
            <a:r>
              <a:rPr lang="en-US" dirty="0" smtClean="0"/>
              <a:t>Special topics:</a:t>
            </a:r>
          </a:p>
          <a:p>
            <a:pPr lvl="1"/>
            <a:r>
              <a:rPr lang="en-US" dirty="0" smtClean="0"/>
              <a:t>graph theory and network analysis (e.g., human brain </a:t>
            </a:r>
            <a:r>
              <a:rPr lang="en-US" dirty="0" err="1" smtClean="0"/>
              <a:t>connectome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Neural networks</a:t>
            </a:r>
          </a:p>
          <a:p>
            <a:pPr lvl="1"/>
            <a:r>
              <a:rPr lang="en-US" dirty="0" smtClean="0"/>
              <a:t>Genetic algorithms</a:t>
            </a:r>
          </a:p>
          <a:p>
            <a:pPr lvl="1"/>
            <a:r>
              <a:rPr lang="en-US" dirty="0" smtClean="0"/>
              <a:t>Support vector machines</a:t>
            </a:r>
          </a:p>
        </p:txBody>
      </p:sp>
    </p:spTree>
    <p:extLst>
      <p:ext uri="{BB962C8B-B14F-4D97-AF65-F5344CB8AC3E}">
        <p14:creationId xmlns:p14="http://schemas.microsoft.com/office/powerpoint/2010/main" val="3115104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Logical systems</a:t>
            </a:r>
          </a:p>
          <a:p>
            <a:pPr lvl="1"/>
            <a:r>
              <a:rPr lang="en-US" dirty="0" smtClean="0"/>
              <a:t>Theorem </a:t>
            </a:r>
            <a:r>
              <a:rPr lang="en-US" dirty="0" err="1" smtClean="0"/>
              <a:t>provers</a:t>
            </a:r>
            <a:endParaRPr lang="en-US" dirty="0" smtClean="0"/>
          </a:p>
          <a:p>
            <a:pPr lvl="1"/>
            <a:r>
              <a:rPr lang="en-US" dirty="0" smtClean="0"/>
              <a:t>NASA fault diagnosis</a:t>
            </a:r>
          </a:p>
          <a:p>
            <a:pPr lvl="1"/>
            <a:r>
              <a:rPr lang="en-US" dirty="0" smtClean="0"/>
              <a:t>Question answering</a:t>
            </a:r>
          </a:p>
          <a:p>
            <a:r>
              <a:rPr lang="en-US" dirty="0" smtClean="0"/>
              <a:t>Methods:</a:t>
            </a:r>
          </a:p>
          <a:p>
            <a:pPr lvl="1"/>
            <a:r>
              <a:rPr lang="en-US" dirty="0" smtClean="0"/>
              <a:t>Deduction systems</a:t>
            </a:r>
          </a:p>
          <a:p>
            <a:pPr lvl="1"/>
            <a:r>
              <a:rPr lang="en-US" dirty="0" smtClean="0"/>
              <a:t>Constraint satisfaction</a:t>
            </a:r>
          </a:p>
          <a:p>
            <a:pPr lvl="1"/>
            <a:r>
              <a:rPr lang="en-US" dirty="0" err="1"/>
              <a:t>Satisfiability</a:t>
            </a:r>
            <a:r>
              <a:rPr lang="en-US" dirty="0"/>
              <a:t> </a:t>
            </a:r>
            <a:r>
              <a:rPr lang="en-US" dirty="0" smtClean="0"/>
              <a:t>solvers</a:t>
            </a:r>
          </a:p>
          <a:p>
            <a:pPr lvl="2"/>
            <a:r>
              <a:rPr lang="en-US" dirty="0"/>
              <a:t>http://www.cs.cornell.edu/gomes/papers/SATSolvers-KR-book-draft-07.pdf</a:t>
            </a:r>
          </a:p>
        </p:txBody>
      </p:sp>
    </p:spTree>
    <p:extLst>
      <p:ext uri="{BB962C8B-B14F-4D97-AF65-F5344CB8AC3E}">
        <p14:creationId xmlns:p14="http://schemas.microsoft.com/office/powerpoint/2010/main" val="4272992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Playing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May, '97: Deep Blue vs. </a:t>
            </a:r>
            <a:r>
              <a:rPr lang="en-US" dirty="0" smtClean="0"/>
              <a:t>Kasparov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match won against </a:t>
            </a:r>
            <a:r>
              <a:rPr lang="en-US" dirty="0" smtClean="0"/>
              <a:t>world-champion</a:t>
            </a:r>
          </a:p>
          <a:p>
            <a:pPr lvl="1"/>
            <a:r>
              <a:rPr lang="en-US" dirty="0" smtClean="0"/>
              <a:t>“Intelligent creative” play</a:t>
            </a:r>
          </a:p>
          <a:p>
            <a:pPr lvl="1"/>
            <a:r>
              <a:rPr lang="en-US" dirty="0" smtClean="0"/>
              <a:t>200 </a:t>
            </a:r>
            <a:r>
              <a:rPr lang="en-US" dirty="0"/>
              <a:t>million board positions per </a:t>
            </a:r>
            <a:r>
              <a:rPr lang="en-US" dirty="0" smtClean="0"/>
              <a:t>second!</a:t>
            </a:r>
          </a:p>
          <a:p>
            <a:pPr lvl="1"/>
            <a:r>
              <a:rPr lang="en-US" dirty="0" smtClean="0"/>
              <a:t>Humans </a:t>
            </a:r>
            <a:r>
              <a:rPr lang="en-US" dirty="0"/>
              <a:t>understood 99.9 of Deep Blue's </a:t>
            </a:r>
            <a:r>
              <a:rPr lang="en-US" dirty="0" smtClean="0"/>
              <a:t>moves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do about the same now with a big PC </a:t>
            </a:r>
            <a:r>
              <a:rPr lang="en-US" dirty="0" smtClean="0"/>
              <a:t>cluster</a:t>
            </a:r>
          </a:p>
          <a:p>
            <a:r>
              <a:rPr lang="en-US" dirty="0"/>
              <a:t>Open question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How does human cognition deal with </a:t>
            </a:r>
            <a:r>
              <a:rPr lang="en-US" dirty="0" smtClean="0"/>
              <a:t>the search </a:t>
            </a:r>
            <a:r>
              <a:rPr lang="en-US" dirty="0"/>
              <a:t>space explosion of chess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Or: how can humans compete with </a:t>
            </a:r>
            <a:r>
              <a:rPr lang="en-US" dirty="0" smtClean="0"/>
              <a:t>computers at </a:t>
            </a:r>
            <a:r>
              <a:rPr lang="en-US" dirty="0"/>
              <a:t>all</a:t>
            </a:r>
            <a:r>
              <a:rPr lang="en-US" dirty="0" smtClean="0"/>
              <a:t>??</a:t>
            </a:r>
          </a:p>
          <a:p>
            <a:r>
              <a:rPr lang="en-US" dirty="0"/>
              <a:t>1996: Kasparov Beats Deep </a:t>
            </a:r>
            <a:r>
              <a:rPr lang="en-US" dirty="0" smtClean="0"/>
              <a:t>Blue</a:t>
            </a:r>
          </a:p>
          <a:p>
            <a:pPr lvl="1"/>
            <a:r>
              <a:rPr lang="en-US" dirty="0" smtClean="0"/>
              <a:t>“I </a:t>
            </a:r>
            <a:r>
              <a:rPr lang="en-US" dirty="0"/>
              <a:t>could feel --- I could smell --- a new kind of intelligence across the table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1997: </a:t>
            </a:r>
            <a:r>
              <a:rPr lang="en-US" dirty="0"/>
              <a:t>Deep Blue Beats </a:t>
            </a:r>
            <a:r>
              <a:rPr lang="en-US" dirty="0" smtClean="0"/>
              <a:t>Kasparov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Deep Blue Beats </a:t>
            </a:r>
            <a:r>
              <a:rPr lang="en-US" dirty="0" smtClean="0"/>
              <a:t>Kasparov.”</a:t>
            </a:r>
          </a:p>
        </p:txBody>
      </p:sp>
    </p:spTree>
    <p:extLst>
      <p:ext uri="{BB962C8B-B14F-4D97-AF65-F5344CB8AC3E}">
        <p14:creationId xmlns:p14="http://schemas.microsoft.com/office/powerpoint/2010/main" val="3445239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Scheduling, e.g. airline routing, military</a:t>
            </a:r>
          </a:p>
          <a:p>
            <a:r>
              <a:rPr lang="en-US" dirty="0" smtClean="0"/>
              <a:t>Route </a:t>
            </a:r>
            <a:r>
              <a:rPr lang="en-US" dirty="0"/>
              <a:t>planning, e.g. </a:t>
            </a:r>
            <a:r>
              <a:rPr lang="en-US" dirty="0" err="1"/>
              <a:t>google</a:t>
            </a:r>
            <a:r>
              <a:rPr lang="en-US" dirty="0"/>
              <a:t> maps</a:t>
            </a:r>
          </a:p>
          <a:p>
            <a:r>
              <a:rPr lang="en-US" dirty="0" smtClean="0"/>
              <a:t>Medical </a:t>
            </a:r>
            <a:r>
              <a:rPr lang="en-US" dirty="0"/>
              <a:t>diagnosis</a:t>
            </a:r>
          </a:p>
          <a:p>
            <a:r>
              <a:rPr lang="en-US" dirty="0" smtClean="0"/>
              <a:t>Automated </a:t>
            </a:r>
            <a:r>
              <a:rPr lang="en-US" dirty="0"/>
              <a:t>help desks</a:t>
            </a:r>
          </a:p>
          <a:p>
            <a:r>
              <a:rPr lang="en-US" dirty="0" smtClean="0"/>
              <a:t>Fraud </a:t>
            </a:r>
            <a:r>
              <a:rPr lang="en-US" dirty="0"/>
              <a:t>detection</a:t>
            </a:r>
          </a:p>
          <a:p>
            <a:r>
              <a:rPr lang="en-US" dirty="0" smtClean="0"/>
              <a:t>Spam </a:t>
            </a:r>
            <a:r>
              <a:rPr lang="en-US" dirty="0"/>
              <a:t>classifiers</a:t>
            </a:r>
          </a:p>
          <a:p>
            <a:r>
              <a:rPr lang="en-US" dirty="0" smtClean="0"/>
              <a:t>Web </a:t>
            </a:r>
            <a:r>
              <a:rPr lang="en-US" dirty="0"/>
              <a:t>search engines</a:t>
            </a:r>
          </a:p>
          <a:p>
            <a:r>
              <a:rPr lang="en-US" dirty="0" smtClean="0"/>
              <a:t>Movie </a:t>
            </a:r>
            <a:r>
              <a:rPr lang="en-US" dirty="0"/>
              <a:t>and book </a:t>
            </a:r>
            <a:r>
              <a:rPr lang="en-US" dirty="0" smtClean="0"/>
              <a:t>recommendations</a:t>
            </a:r>
          </a:p>
          <a:p>
            <a:endParaRPr lang="en-US" dirty="0"/>
          </a:p>
          <a:p>
            <a:r>
              <a:rPr lang="en-US" dirty="0"/>
              <a:t>… Lots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95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</a:t>
            </a:r>
            <a:r>
              <a:rPr lang="en-US" dirty="0" err="1" smtClean="0"/>
              <a:t>v.s</a:t>
            </a:r>
            <a:r>
              <a:rPr lang="en-US" dirty="0" smtClean="0"/>
              <a:t>. ML </a:t>
            </a:r>
            <a:r>
              <a:rPr lang="en-US" dirty="0" err="1" smtClean="0"/>
              <a:t>v.s</a:t>
            </a:r>
            <a:r>
              <a:rPr lang="en-US" dirty="0" smtClean="0"/>
              <a:t>.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differences between Artificial Intelligence, Machine Learning and Data Mining? </a:t>
            </a:r>
            <a:r>
              <a:rPr lang="en-US" dirty="0"/>
              <a:t>[Extra Credit 2 </a:t>
            </a:r>
            <a:r>
              <a:rPr lang="en-US" dirty="0" err="1"/>
              <a:t>pts</a:t>
            </a:r>
            <a:r>
              <a:rPr lang="en-US" dirty="0" smtClean="0"/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3659840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</a:t>
            </a:r>
            <a:r>
              <a:rPr lang="en-US" dirty="0" err="1" smtClean="0"/>
              <a:t>v.s</a:t>
            </a:r>
            <a:r>
              <a:rPr lang="en-US" dirty="0" smtClean="0"/>
              <a:t>. ML </a:t>
            </a:r>
            <a:r>
              <a:rPr lang="en-US" dirty="0" err="1" smtClean="0"/>
              <a:t>v.s</a:t>
            </a:r>
            <a:r>
              <a:rPr lang="en-US" dirty="0" smtClean="0"/>
              <a:t>.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differences between Artificial Intelligence, Machine Learning and Data Mining? </a:t>
            </a:r>
            <a:r>
              <a:rPr lang="en-US" dirty="0"/>
              <a:t>[Extra Credit 2 </a:t>
            </a:r>
            <a:r>
              <a:rPr lang="en-US" dirty="0" err="1"/>
              <a:t>pts</a:t>
            </a:r>
            <a:r>
              <a:rPr lang="en-US" dirty="0" smtClean="0"/>
              <a:t>] 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00B050"/>
                </a:solidFill>
              </a:rPr>
              <a:t>AI: intelligent agents, agents, agents…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Is a system that perceives its environment and takes actions that maximize its chances of success.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ML: is a part of AI. From empirical data, learn patterns or predictions thought to be features of the underlying mechanism that generated data.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DM: the analysis step of the “Knowledge Discovery in Databases” process – KDD. Extract information from a data set and transform it into an understandable structure for future use.</a:t>
            </a:r>
          </a:p>
          <a:p>
            <a:r>
              <a:rPr lang="en-US" dirty="0" smtClean="0"/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val="131459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AI?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Views of AI fall into four categories:
</a:t>
            </a: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		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The </a:t>
            </a:r>
            <a:r>
              <a:rPr lang="en-US" dirty="0"/>
              <a:t>textbook advocates "acting rationally"
</a:t>
            </a:r>
          </a:p>
        </p:txBody>
      </p:sp>
      <p:graphicFrame>
        <p:nvGraphicFramePr>
          <p:cNvPr id="718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785827"/>
              </p:ext>
            </p:extLst>
          </p:nvPr>
        </p:nvGraphicFramePr>
        <p:xfrm>
          <a:off x="996803" y="2563950"/>
          <a:ext cx="7086600" cy="1295400"/>
        </p:xfrm>
        <a:graphic>
          <a:graphicData uri="http://schemas.openxmlformats.org/drawingml/2006/table">
            <a:tbl>
              <a:tblPr/>
              <a:tblGrid>
                <a:gridCol w="3352800"/>
                <a:gridCol w="3733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Thinking humanly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Thinking rationally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dirty="0" smtClean="0"/>
                        <a:t>Acting humanly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dirty="0" smtClean="0"/>
                        <a:t>Acting rationally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15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Acting humanly: Turing Test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Turing (1950) "Computing machinery and intelligence":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"Can machines think?" </a:t>
            </a:r>
            <a:r>
              <a:rPr lang="en-US" sz="2000" dirty="0">
                <a:sym typeface="Wingdings" charset="0"/>
              </a:rPr>
              <a:t></a:t>
            </a:r>
            <a:r>
              <a:rPr lang="en-US" sz="2000" dirty="0"/>
              <a:t> "Can machines behave intelligently?"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Operational test for intelligent behavior: the Imitation Game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
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Predicted that by 2000, a machine might have a 30% chance of fooling a lay person for 5 minutes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Anticipated all major arguments against AI in following 50 years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Suggested major components of AI: knowledge, reasoning, language understanding, learning
</a:t>
            </a:r>
          </a:p>
        </p:txBody>
      </p:sp>
      <p:pic>
        <p:nvPicPr>
          <p:cNvPr id="8196" name="Picture 4" descr="t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3948113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38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Thinking humanly: cognitive modeling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1960s "cognitive revolution": information-processing </a:t>
            </a:r>
            <a:r>
              <a:rPr lang="en-US" sz="2800" dirty="0" smtClean="0"/>
              <a:t>psychology replaced prevailing orthodoxy of behaviorism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Requires scientific theories of internal activities of the </a:t>
            </a:r>
            <a:r>
              <a:rPr lang="en-US" sz="2800" dirty="0" smtClean="0"/>
              <a:t>brain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What level of abstraction? “Knowledge” or “circuits”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How </a:t>
            </a:r>
            <a:r>
              <a:rPr lang="en-US" sz="2400" dirty="0"/>
              <a:t>to validate? </a:t>
            </a:r>
            <a:r>
              <a:rPr lang="en-US" sz="2400" dirty="0" smtClean="0"/>
              <a:t>Requires: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1</a:t>
            </a:r>
            <a:r>
              <a:rPr lang="en-US" dirty="0"/>
              <a:t>) Predicting and testing behavior of human subjects (top-</a:t>
            </a:r>
            <a:r>
              <a:rPr lang="en-US" dirty="0" smtClean="0"/>
              <a:t>down) or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2) Direct identification from neurological data (bottom-up)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Both </a:t>
            </a:r>
            <a:r>
              <a:rPr lang="en-US" sz="2800" dirty="0"/>
              <a:t>approaches (roughly, Cognitive Science and Cognitive Neuroscience</a:t>
            </a:r>
            <a:r>
              <a:rPr lang="en-US" sz="2800" dirty="0" smtClean="0"/>
              <a:t>) are </a:t>
            </a:r>
            <a:r>
              <a:rPr lang="en-US" sz="2800" dirty="0"/>
              <a:t>now distinct from </a:t>
            </a:r>
            <a:r>
              <a:rPr lang="en-US" sz="2800" dirty="0" smtClean="0"/>
              <a:t>AI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4538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Thinking rationally: "laws of thought"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Normative (or prescriptive) rather than descriptive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Aristotle</a:t>
            </a:r>
            <a:r>
              <a:rPr lang="en-US" sz="2400" dirty="0"/>
              <a:t>: what are correct arguments/thought processes</a:t>
            </a:r>
            <a:r>
              <a:rPr lang="en-US" sz="2400" dirty="0" smtClean="0"/>
              <a:t>?</a:t>
            </a:r>
            <a:endParaRPr lang="en-US" sz="2400" dirty="0"/>
          </a:p>
          <a:p>
            <a:pPr marL="609600" indent="-609600">
              <a:lnSpc>
                <a:spcPct val="90000"/>
              </a:lnSpc>
            </a:pPr>
            <a:r>
              <a:rPr lang="en-US" sz="2400" dirty="0"/>
              <a:t>Several Greek schools developed various forms of </a:t>
            </a:r>
            <a:r>
              <a:rPr lang="en-US" sz="2400" i="1" u="sng" dirty="0"/>
              <a:t>logic</a:t>
            </a:r>
            <a:r>
              <a:rPr lang="en-US" sz="2400" dirty="0"/>
              <a:t>: </a:t>
            </a:r>
            <a:r>
              <a:rPr lang="en-US" sz="2400" i="1" u="sng" dirty="0"/>
              <a:t>notation</a:t>
            </a:r>
            <a:r>
              <a:rPr lang="en-US" sz="2400" dirty="0"/>
              <a:t> and </a:t>
            </a:r>
            <a:r>
              <a:rPr lang="en-US" sz="2400" i="1" u="sng" dirty="0"/>
              <a:t>rules of derivation</a:t>
            </a:r>
            <a:r>
              <a:rPr lang="en-US" sz="2400" u="sng" dirty="0"/>
              <a:t> </a:t>
            </a:r>
            <a:r>
              <a:rPr lang="en-US" sz="2400" dirty="0"/>
              <a:t>for thoughts; may or may not have proceeded to the idea of </a:t>
            </a:r>
            <a:r>
              <a:rPr lang="en-US" sz="2400" dirty="0" smtClean="0"/>
              <a:t>mechanization</a:t>
            </a:r>
            <a:endParaRPr lang="en-US" sz="2400" dirty="0"/>
          </a:p>
          <a:p>
            <a:pPr marL="609600" indent="-609600">
              <a:lnSpc>
                <a:spcPct val="90000"/>
              </a:lnSpc>
            </a:pPr>
            <a:r>
              <a:rPr lang="en-US" sz="2400" dirty="0"/>
              <a:t>Direct line through mathematics and philosophy to modern </a:t>
            </a:r>
            <a:r>
              <a:rPr lang="en-US" sz="2400" dirty="0" smtClean="0"/>
              <a:t>AI</a:t>
            </a:r>
            <a:endParaRPr lang="en-US" sz="2400" dirty="0"/>
          </a:p>
          <a:p>
            <a:pPr marL="609600" indent="-609600">
              <a:lnSpc>
                <a:spcPct val="90000"/>
              </a:lnSpc>
            </a:pPr>
            <a:r>
              <a:rPr lang="en-US" sz="2400" dirty="0"/>
              <a:t>Problems: 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Not all intelligent behavior is mediated by logical deliberation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What is the purpose of thinking? What thoughts should I have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2561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Acting rationally: rational agent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Rational</a:t>
            </a:r>
            <a:r>
              <a:rPr lang="en-US" dirty="0" smtClean="0"/>
              <a:t> </a:t>
            </a:r>
            <a:r>
              <a:rPr lang="en-US" dirty="0"/>
              <a:t>behavior: doing the right thing
</a:t>
            </a:r>
            <a:r>
              <a:rPr lang="en-US" dirty="0" smtClean="0"/>
              <a:t>The </a:t>
            </a:r>
            <a:r>
              <a:rPr lang="en-US" dirty="0"/>
              <a:t>right thing: that which is expected to maximize goal achievement, given the available </a:t>
            </a:r>
            <a:r>
              <a:rPr lang="en-US" dirty="0" smtClean="0"/>
              <a:t>information</a:t>
            </a:r>
            <a:endParaRPr lang="en-US" dirty="0"/>
          </a:p>
          <a:p>
            <a:r>
              <a:rPr lang="en-US" dirty="0"/>
              <a:t>Doesn't necessarily involve thinking – e.g., blinking reflex – but  thinking should be in the service of rational </a:t>
            </a:r>
            <a:r>
              <a:rPr lang="en-US" dirty="0" smtClean="0"/>
              <a:t>action</a:t>
            </a:r>
          </a:p>
          <a:p>
            <a:r>
              <a:rPr lang="en-US" dirty="0" smtClean="0"/>
              <a:t>Aristotle (</a:t>
            </a:r>
            <a:r>
              <a:rPr lang="en-US" dirty="0" err="1" smtClean="0"/>
              <a:t>Nicomachean</a:t>
            </a:r>
            <a:r>
              <a:rPr lang="en-US" dirty="0" smtClean="0"/>
              <a:t> Ethics):</a:t>
            </a:r>
          </a:p>
          <a:p>
            <a:pPr lvl="1"/>
            <a:r>
              <a:rPr lang="en-US" dirty="0" smtClean="0"/>
              <a:t>Every art and every inquiry, and similarly every action and pursuit, is thought to aim at some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4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Rational agents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An </a:t>
            </a:r>
            <a:r>
              <a:rPr lang="en-US" sz="2800" dirty="0">
                <a:solidFill>
                  <a:srgbClr val="FF0000"/>
                </a:solidFill>
              </a:rPr>
              <a:t>agent</a:t>
            </a:r>
            <a:r>
              <a:rPr lang="en-US" sz="2800" dirty="0"/>
              <a:t> is an entity that perceives and </a:t>
            </a:r>
            <a:r>
              <a:rPr lang="en-US" sz="2800" dirty="0" smtClean="0"/>
              <a:t>acts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This course is about designing rational </a:t>
            </a:r>
            <a:r>
              <a:rPr lang="en-US" sz="2800" dirty="0" smtClean="0"/>
              <a:t>agents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Abstractly, an agent is a function from percept histories to actions</a:t>
            </a:r>
            <a:r>
              <a:rPr lang="en-US" sz="2800" dirty="0" smtClean="0"/>
              <a:t>:</a:t>
            </a:r>
            <a:endParaRPr lang="en-US" sz="2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/>
              <a:t>[</a:t>
            </a:r>
            <a:r>
              <a:rPr lang="en-US" sz="2800" i="1" dirty="0"/>
              <a:t>f</a:t>
            </a:r>
            <a:r>
              <a:rPr lang="en-US" sz="2800" dirty="0"/>
              <a:t>: </a:t>
            </a:r>
            <a:r>
              <a:rPr lang="en-US" sz="2800" dirty="0">
                <a:latin typeface="Monotype Corsiva" charset="0"/>
              </a:rPr>
              <a:t>P*</a:t>
            </a:r>
            <a:r>
              <a:rPr lang="en-US" sz="2800" dirty="0"/>
              <a:t> </a:t>
            </a:r>
            <a:r>
              <a:rPr lang="en-US" sz="2800" dirty="0">
                <a:sym typeface="Wingdings" charset="0"/>
              </a:rPr>
              <a:t></a:t>
            </a:r>
            <a:r>
              <a:rPr lang="en-US" sz="2800" dirty="0"/>
              <a:t> </a:t>
            </a:r>
            <a:r>
              <a:rPr lang="en-US" sz="2800" dirty="0">
                <a:latin typeface="Monotype Corsiva" charset="0"/>
              </a:rPr>
              <a:t>A</a:t>
            </a:r>
            <a:r>
              <a:rPr lang="en-US" sz="2800" dirty="0" smtClean="0"/>
              <a:t>]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For any given class of environments and tasks, we seek the agent (or class of agents) with the best performance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Caveat</a:t>
            </a:r>
            <a:r>
              <a:rPr lang="en-US" sz="2800" dirty="0"/>
              <a:t>: computational limitations make perfect rationality unachievable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 smtClean="0">
                <a:cs typeface="Arial" charset="0"/>
                <a:sym typeface="Wingdings" charset="0"/>
              </a:rPr>
              <a:t> </a:t>
            </a:r>
            <a:r>
              <a:rPr lang="en-US" sz="2400" dirty="0" smtClean="0"/>
              <a:t>design </a:t>
            </a:r>
            <a:r>
              <a:rPr lang="en-US" sz="2400" dirty="0"/>
              <a:t>best </a:t>
            </a:r>
            <a:r>
              <a:rPr lang="en-US" sz="2400" dirty="0">
                <a:solidFill>
                  <a:srgbClr val="FF0000"/>
                </a:solidFill>
              </a:rPr>
              <a:t>program</a:t>
            </a:r>
            <a:r>
              <a:rPr lang="en-US" sz="2400" dirty="0"/>
              <a:t> for given machine </a:t>
            </a:r>
            <a:r>
              <a:rPr lang="en-US" sz="2400" dirty="0" smtClean="0"/>
              <a:t>resources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 smtClean="0">
                <a:cs typeface="Arial" charset="0"/>
                <a:sym typeface="Wingdings" charset="0"/>
              </a:rPr>
              <a:t> </a:t>
            </a:r>
            <a:r>
              <a:rPr lang="en-US" sz="2400" dirty="0" smtClean="0"/>
              <a:t>design best </a:t>
            </a:r>
            <a:r>
              <a:rPr lang="en-US" sz="2400" dirty="0" smtClean="0">
                <a:solidFill>
                  <a:srgbClr val="FF0000"/>
                </a:solidFill>
              </a:rPr>
              <a:t>program</a:t>
            </a:r>
            <a:r>
              <a:rPr lang="en-US" sz="2400" dirty="0" smtClean="0"/>
              <a:t> to maximize the utilization of machine resources (HPC, Big-data)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748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2123</Words>
  <Application>Microsoft Office PowerPoint</Application>
  <PresentationFormat>On-screen Show (4:3)</PresentationFormat>
  <Paragraphs>333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CPSC 7373: Artificial Intelligence</vt:lpstr>
      <vt:lpstr>Lecture 1: Introduction</vt:lpstr>
      <vt:lpstr>Course overview</vt:lpstr>
      <vt:lpstr>What is AI?</vt:lpstr>
      <vt:lpstr>Acting humanly: Turing Test</vt:lpstr>
      <vt:lpstr>Thinking humanly: cognitive modeling</vt:lpstr>
      <vt:lpstr>Thinking rationally: "laws of thought"</vt:lpstr>
      <vt:lpstr>Acting rationally: rational agent</vt:lpstr>
      <vt:lpstr>Rational agents</vt:lpstr>
      <vt:lpstr>AI prehistory</vt:lpstr>
      <vt:lpstr>Abridged history of AI</vt:lpstr>
      <vt:lpstr>Obsoleted State of the art</vt:lpstr>
      <vt:lpstr>State of Art</vt:lpstr>
      <vt:lpstr>Which of the following can be done at present?</vt:lpstr>
      <vt:lpstr>Which of the following can be done at present?</vt:lpstr>
      <vt:lpstr>Which of the following can be done at present?</vt:lpstr>
      <vt:lpstr>Which of the following can be done at present?</vt:lpstr>
      <vt:lpstr>Which of the following can be done at present?</vt:lpstr>
      <vt:lpstr>Which of the following can be done at present?</vt:lpstr>
      <vt:lpstr>Which of the following can be done at present?</vt:lpstr>
      <vt:lpstr>Which of the following can be done at present?</vt:lpstr>
      <vt:lpstr>Which of the following can be done at present?</vt:lpstr>
      <vt:lpstr>Which of the following can be done at present?</vt:lpstr>
      <vt:lpstr>Which of the following can be done at present?</vt:lpstr>
      <vt:lpstr>Which of the following can be done at present?</vt:lpstr>
      <vt:lpstr>Which of the following can be done at present?</vt:lpstr>
      <vt:lpstr>Natural Language</vt:lpstr>
      <vt:lpstr>Vision (Perception)</vt:lpstr>
      <vt:lpstr>Robotics</vt:lpstr>
      <vt:lpstr>Logic</vt:lpstr>
      <vt:lpstr>Game Playing</vt:lpstr>
      <vt:lpstr>Decision Making</vt:lpstr>
      <vt:lpstr>AI v.s. ML v.s. DM</vt:lpstr>
      <vt:lpstr>AI v.s. ML v.s. DM</vt:lpstr>
    </vt:vector>
  </TitlesOfParts>
  <Company>UAMS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7373: Artificial Intelligence</dc:title>
  <dc:creator>Jiang Bian</dc:creator>
  <cp:lastModifiedBy>Bian, Jiang</cp:lastModifiedBy>
  <cp:revision>96</cp:revision>
  <dcterms:created xsi:type="dcterms:W3CDTF">2012-08-26T18:56:12Z</dcterms:created>
  <dcterms:modified xsi:type="dcterms:W3CDTF">2012-08-27T14:36:57Z</dcterms:modified>
</cp:coreProperties>
</file>