
<file path=[Content_Types].xml><?xml version="1.0" encoding="utf-8"?>
<Types xmlns="http://schemas.openxmlformats.org/package/2006/content-types">
  <Default Extension="bin" ContentType="application/vnd.openxmlformats-officedocument.oleObject"/>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1"/>
  </p:notesMasterIdLst>
  <p:handoutMasterIdLst>
    <p:handoutMasterId r:id="rId22"/>
  </p:handoutMasterIdLst>
  <p:sldIdLst>
    <p:sldId id="256" r:id="rId2"/>
    <p:sldId id="257" r:id="rId3"/>
    <p:sldId id="258" r:id="rId4"/>
    <p:sldId id="259" r:id="rId5"/>
    <p:sldId id="260" r:id="rId6"/>
    <p:sldId id="261" r:id="rId7"/>
    <p:sldId id="262" r:id="rId8"/>
    <p:sldId id="263" r:id="rId9"/>
    <p:sldId id="264" r:id="rId10"/>
    <p:sldId id="265" r:id="rId11"/>
    <p:sldId id="268" r:id="rId12"/>
    <p:sldId id="266" r:id="rId13"/>
    <p:sldId id="267" r:id="rId14"/>
    <p:sldId id="269" r:id="rId15"/>
    <p:sldId id="270" r:id="rId16"/>
    <p:sldId id="271" r:id="rId17"/>
    <p:sldId id="272" r:id="rId18"/>
    <p:sldId id="273" r:id="rId19"/>
    <p:sldId id="274" r:id="rId20"/>
  </p:sldIdLst>
  <p:sldSz cx="9144000" cy="6858000" type="screen4x3"/>
  <p:notesSz cx="6881813"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5952" autoAdjust="0"/>
  </p:normalViewPr>
  <p:slideViewPr>
    <p:cSldViewPr snapToObjects="1">
      <p:cViewPr varScale="1">
        <p:scale>
          <a:sx n="89" d="100"/>
          <a:sy n="89" d="100"/>
        </p:scale>
        <p:origin x="-120" y="-20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image" Target="../media/image10.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913"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97313" y="0"/>
            <a:ext cx="2982912" cy="465138"/>
          </a:xfrm>
          <a:prstGeom prst="rect">
            <a:avLst/>
          </a:prstGeom>
        </p:spPr>
        <p:txBody>
          <a:bodyPr vert="horz" lIns="91440" tIns="45720" rIns="91440" bIns="45720" rtlCol="0"/>
          <a:lstStyle>
            <a:lvl1pPr algn="r">
              <a:defRPr sz="1200"/>
            </a:lvl1pPr>
          </a:lstStyle>
          <a:p>
            <a:fld id="{963F5FB6-687D-47FD-8843-D89C7FBD0C42}" type="datetimeFigureOut">
              <a:rPr lang="en-US" smtClean="0"/>
              <a:t>10/31/2012</a:t>
            </a:fld>
            <a:endParaRPr lang="en-US"/>
          </a:p>
        </p:txBody>
      </p:sp>
      <p:sp>
        <p:nvSpPr>
          <p:cNvPr id="4" name="Footer Placeholder 3"/>
          <p:cNvSpPr>
            <a:spLocks noGrp="1"/>
          </p:cNvSpPr>
          <p:nvPr>
            <p:ph type="ftr" sz="quarter" idx="2"/>
          </p:nvPr>
        </p:nvSpPr>
        <p:spPr>
          <a:xfrm>
            <a:off x="0" y="8829675"/>
            <a:ext cx="2982913"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97313" y="8829675"/>
            <a:ext cx="2982912" cy="465138"/>
          </a:xfrm>
          <a:prstGeom prst="rect">
            <a:avLst/>
          </a:prstGeom>
        </p:spPr>
        <p:txBody>
          <a:bodyPr vert="horz" lIns="91440" tIns="45720" rIns="91440" bIns="45720" rtlCol="0" anchor="b"/>
          <a:lstStyle>
            <a:lvl1pPr algn="r">
              <a:defRPr sz="1200"/>
            </a:lvl1pPr>
          </a:lstStyle>
          <a:p>
            <a:fld id="{E3110315-490D-414D-B04C-DAB1331405D6}" type="slidenum">
              <a:rPr lang="en-US" smtClean="0"/>
              <a:t>‹#›</a:t>
            </a:fld>
            <a:endParaRPr lang="en-US"/>
          </a:p>
        </p:txBody>
      </p:sp>
    </p:spTree>
    <p:extLst>
      <p:ext uri="{BB962C8B-B14F-4D97-AF65-F5344CB8AC3E}">
        <p14:creationId xmlns:p14="http://schemas.microsoft.com/office/powerpoint/2010/main" val="297793182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898102" y="0"/>
            <a:ext cx="2982119" cy="464820"/>
          </a:xfrm>
          <a:prstGeom prst="rect">
            <a:avLst/>
          </a:prstGeom>
        </p:spPr>
        <p:txBody>
          <a:bodyPr vert="horz" lIns="92446" tIns="46223" rIns="92446" bIns="46223" rtlCol="0"/>
          <a:lstStyle>
            <a:lvl1pPr algn="r">
              <a:defRPr sz="1200"/>
            </a:lvl1pPr>
          </a:lstStyle>
          <a:p>
            <a:fld id="{76DB72A3-4917-A247-A3C0-F76E7E362C98}" type="datetimeFigureOut">
              <a:rPr lang="en-US" smtClean="0"/>
              <a:t>10/31/2012</a:t>
            </a:fld>
            <a:endParaRPr lang="en-US"/>
          </a:p>
        </p:txBody>
      </p:sp>
      <p:sp>
        <p:nvSpPr>
          <p:cNvPr id="4" name="Slide Image Placeholder 3"/>
          <p:cNvSpPr>
            <a:spLocks noGrp="1" noRot="1" noChangeAspect="1"/>
          </p:cNvSpPr>
          <p:nvPr>
            <p:ph type="sldImg" idx="2"/>
          </p:nvPr>
        </p:nvSpPr>
        <p:spPr>
          <a:xfrm>
            <a:off x="11176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688182" y="4415790"/>
            <a:ext cx="5505450" cy="4183380"/>
          </a:xfrm>
          <a:prstGeom prst="rect">
            <a:avLst/>
          </a:prstGeom>
        </p:spPr>
        <p:txBody>
          <a:bodyPr vert="horz" lIns="92446" tIns="46223" rIns="92446" bIns="46223"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2982119"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898102" y="8829967"/>
            <a:ext cx="2982119" cy="464820"/>
          </a:xfrm>
          <a:prstGeom prst="rect">
            <a:avLst/>
          </a:prstGeom>
        </p:spPr>
        <p:txBody>
          <a:bodyPr vert="horz" lIns="92446" tIns="46223" rIns="92446" bIns="46223" rtlCol="0" anchor="b"/>
          <a:lstStyle>
            <a:lvl1pPr algn="r">
              <a:defRPr sz="1200"/>
            </a:lvl1pPr>
          </a:lstStyle>
          <a:p>
            <a:fld id="{5F90BBA4-5232-D24B-A1DD-1C1FBB7F2103}" type="slidenum">
              <a:rPr lang="en-US" smtClean="0"/>
              <a:t>‹#›</a:t>
            </a:fld>
            <a:endParaRPr lang="en-US"/>
          </a:p>
        </p:txBody>
      </p:sp>
    </p:spTree>
    <p:extLst>
      <p:ext uri="{BB962C8B-B14F-4D97-AF65-F5344CB8AC3E}">
        <p14:creationId xmlns:p14="http://schemas.microsoft.com/office/powerpoint/2010/main" val="3187417196"/>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a:t>
            </a:fld>
            <a:endParaRPr lang="en-US"/>
          </a:p>
        </p:txBody>
      </p:sp>
    </p:spTree>
    <p:extLst>
      <p:ext uri="{BB962C8B-B14F-4D97-AF65-F5344CB8AC3E}">
        <p14:creationId xmlns:p14="http://schemas.microsoft.com/office/powerpoint/2010/main" val="42373958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dirty="0" smtClean="0"/>
              <a:t>learning rate (if we are brand new, we want to move a big step; and if we've seen this state a lot of times, we're pretty confident of our number and we want to make a small step. )</a:t>
            </a:r>
          </a:p>
          <a:p>
            <a:endParaRPr lang="en-US" dirty="0"/>
          </a:p>
        </p:txBody>
      </p:sp>
      <p:sp>
        <p:nvSpPr>
          <p:cNvPr id="4" name="Slide Number Placeholder 3"/>
          <p:cNvSpPr>
            <a:spLocks noGrp="1"/>
          </p:cNvSpPr>
          <p:nvPr>
            <p:ph type="sldNum" sz="quarter" idx="10"/>
          </p:nvPr>
        </p:nvSpPr>
        <p:spPr/>
        <p:txBody>
          <a:bodyPr/>
          <a:lstStyle/>
          <a:p>
            <a:fld id="{5F90BBA4-5232-D24B-A1DD-1C1FBB7F2103}" type="slidenum">
              <a:rPr lang="en-US" smtClean="0"/>
              <a:t>10</a:t>
            </a:fld>
            <a:endParaRPr lang="en-US"/>
          </a:p>
        </p:txBody>
      </p:sp>
    </p:spTree>
    <p:extLst>
      <p:ext uri="{BB962C8B-B14F-4D97-AF65-F5344CB8AC3E}">
        <p14:creationId xmlns:p14="http://schemas.microsoft.com/office/powerpoint/2010/main" val="307076869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11</a:t>
            </a:fld>
            <a:endParaRPr lang="en-US"/>
          </a:p>
        </p:txBody>
      </p:sp>
    </p:spTree>
    <p:extLst>
      <p:ext uri="{BB962C8B-B14F-4D97-AF65-F5344CB8AC3E}">
        <p14:creationId xmlns:p14="http://schemas.microsoft.com/office/powerpoint/2010/main" val="345194770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12</a:t>
            </a:fld>
            <a:endParaRPr lang="en-US"/>
          </a:p>
        </p:txBody>
      </p:sp>
    </p:spTree>
    <p:extLst>
      <p:ext uri="{BB962C8B-B14F-4D97-AF65-F5344CB8AC3E}">
        <p14:creationId xmlns:p14="http://schemas.microsoft.com/office/powerpoint/2010/main" val="101657167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13</a:t>
            </a:fld>
            <a:endParaRPr lang="en-US"/>
          </a:p>
        </p:txBody>
      </p:sp>
    </p:spTree>
    <p:extLst>
      <p:ext uri="{BB962C8B-B14F-4D97-AF65-F5344CB8AC3E}">
        <p14:creationId xmlns:p14="http://schemas.microsoft.com/office/powerpoint/2010/main" val="1189764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No better than the optimal</a:t>
            </a:r>
            <a:r>
              <a:rPr lang="en-US" baseline="0" dirty="0" smtClean="0"/>
              <a:t> policy</a:t>
            </a:r>
          </a:p>
          <a:p>
            <a:r>
              <a:rPr lang="en-US" baseline="0" dirty="0" smtClean="0"/>
              <a:t>More N, decrease the variance but not the mean</a:t>
            </a:r>
            <a:endParaRPr lang="en-US" dirty="0"/>
          </a:p>
        </p:txBody>
      </p:sp>
      <p:sp>
        <p:nvSpPr>
          <p:cNvPr id="4" name="Slide Number Placeholder 3"/>
          <p:cNvSpPr>
            <a:spLocks noGrp="1"/>
          </p:cNvSpPr>
          <p:nvPr>
            <p:ph type="sldNum" sz="quarter" idx="10"/>
          </p:nvPr>
        </p:nvSpPr>
        <p:spPr/>
        <p:txBody>
          <a:bodyPr/>
          <a:lstStyle/>
          <a:p>
            <a:fld id="{5F90BBA4-5232-D24B-A1DD-1C1FBB7F2103}" type="slidenum">
              <a:rPr lang="en-US" smtClean="0"/>
              <a:t>14</a:t>
            </a:fld>
            <a:endParaRPr lang="en-US"/>
          </a:p>
        </p:txBody>
      </p:sp>
    </p:spTree>
    <p:extLst>
      <p:ext uri="{BB962C8B-B14F-4D97-AF65-F5344CB8AC3E}">
        <p14:creationId xmlns:p14="http://schemas.microsoft.com/office/powerpoint/2010/main" val="198213198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15</a:t>
            </a:fld>
            <a:endParaRPr lang="en-US"/>
          </a:p>
        </p:txBody>
      </p:sp>
    </p:spTree>
    <p:extLst>
      <p:ext uri="{BB962C8B-B14F-4D97-AF65-F5344CB8AC3E}">
        <p14:creationId xmlns:p14="http://schemas.microsoft.com/office/powerpoint/2010/main" val="1976450902"/>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16</a:t>
            </a:fld>
            <a:endParaRPr lang="en-US"/>
          </a:p>
        </p:txBody>
      </p:sp>
    </p:spTree>
    <p:extLst>
      <p:ext uri="{BB962C8B-B14F-4D97-AF65-F5344CB8AC3E}">
        <p14:creationId xmlns:p14="http://schemas.microsoft.com/office/powerpoint/2010/main" val="81677218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17</a:t>
            </a:fld>
            <a:endParaRPr lang="en-US"/>
          </a:p>
        </p:txBody>
      </p:sp>
    </p:spTree>
    <p:extLst>
      <p:ext uri="{BB962C8B-B14F-4D97-AF65-F5344CB8AC3E}">
        <p14:creationId xmlns:p14="http://schemas.microsoft.com/office/powerpoint/2010/main" val="234660765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18</a:t>
            </a:fld>
            <a:endParaRPr lang="en-US"/>
          </a:p>
        </p:txBody>
      </p:sp>
    </p:spTree>
    <p:extLst>
      <p:ext uri="{BB962C8B-B14F-4D97-AF65-F5344CB8AC3E}">
        <p14:creationId xmlns:p14="http://schemas.microsoft.com/office/powerpoint/2010/main" val="263316429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19</a:t>
            </a:fld>
            <a:endParaRPr lang="en-US"/>
          </a:p>
        </p:txBody>
      </p:sp>
    </p:spTree>
    <p:extLst>
      <p:ext uri="{BB962C8B-B14F-4D97-AF65-F5344CB8AC3E}">
        <p14:creationId xmlns:p14="http://schemas.microsoft.com/office/powerpoint/2010/main" val="19091036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2</a:t>
            </a:fld>
            <a:endParaRPr lang="en-US"/>
          </a:p>
        </p:txBody>
      </p:sp>
    </p:spTree>
    <p:extLst>
      <p:ext uri="{BB962C8B-B14F-4D97-AF65-F5344CB8AC3E}">
        <p14:creationId xmlns:p14="http://schemas.microsoft.com/office/powerpoint/2010/main" val="354706355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3</a:t>
            </a:fld>
            <a:endParaRPr lang="en-US"/>
          </a:p>
        </p:txBody>
      </p:sp>
    </p:spTree>
    <p:extLst>
      <p:ext uri="{BB962C8B-B14F-4D97-AF65-F5344CB8AC3E}">
        <p14:creationId xmlns:p14="http://schemas.microsoft.com/office/powerpoint/2010/main" val="9348483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4</a:t>
            </a:fld>
            <a:endParaRPr lang="en-US"/>
          </a:p>
        </p:txBody>
      </p:sp>
    </p:spTree>
    <p:extLst>
      <p:ext uri="{BB962C8B-B14F-4D97-AF65-F5344CB8AC3E}">
        <p14:creationId xmlns:p14="http://schemas.microsoft.com/office/powerpoint/2010/main" val="33019234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5</a:t>
            </a:fld>
            <a:endParaRPr lang="en-US"/>
          </a:p>
        </p:txBody>
      </p:sp>
    </p:spTree>
    <p:extLst>
      <p:ext uri="{BB962C8B-B14F-4D97-AF65-F5344CB8AC3E}">
        <p14:creationId xmlns:p14="http://schemas.microsoft.com/office/powerpoint/2010/main" val="163618577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6</a:t>
            </a:fld>
            <a:endParaRPr lang="en-US"/>
          </a:p>
        </p:txBody>
      </p:sp>
    </p:spTree>
    <p:extLst>
      <p:ext uri="{BB962C8B-B14F-4D97-AF65-F5344CB8AC3E}">
        <p14:creationId xmlns:p14="http://schemas.microsoft.com/office/powerpoint/2010/main" val="212223645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F90BBA4-5232-D24B-A1DD-1C1FBB7F2103}" type="slidenum">
              <a:rPr lang="en-US" smtClean="0"/>
              <a:t>7</a:t>
            </a:fld>
            <a:endParaRPr lang="en-US"/>
          </a:p>
        </p:txBody>
      </p:sp>
    </p:spTree>
    <p:extLst>
      <p:ext uri="{BB962C8B-B14F-4D97-AF65-F5344CB8AC3E}">
        <p14:creationId xmlns:p14="http://schemas.microsoft.com/office/powerpoint/2010/main" val="23929182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8</a:t>
            </a:fld>
            <a:endParaRPr lang="en-US"/>
          </a:p>
        </p:txBody>
      </p:sp>
    </p:spTree>
    <p:extLst>
      <p:ext uri="{BB962C8B-B14F-4D97-AF65-F5344CB8AC3E}">
        <p14:creationId xmlns:p14="http://schemas.microsoft.com/office/powerpoint/2010/main" val="391490505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F90BBA4-5232-D24B-A1DD-1C1FBB7F2103}" type="slidenum">
              <a:rPr lang="en-US" smtClean="0"/>
              <a:t>9</a:t>
            </a:fld>
            <a:endParaRPr lang="en-US"/>
          </a:p>
        </p:txBody>
      </p:sp>
    </p:spTree>
    <p:extLst>
      <p:ext uri="{BB962C8B-B14F-4D97-AF65-F5344CB8AC3E}">
        <p14:creationId xmlns:p14="http://schemas.microsoft.com/office/powerpoint/2010/main" val="325808552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7112581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8447603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28839742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9FC6228-ED8D-2844-B7C3-E0EA77E0B992}"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2316936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9FC6228-ED8D-2844-B7C3-E0EA77E0B992}" type="datetimeFigureOut">
              <a:rPr lang="en-US" smtClean="0"/>
              <a:t>10/31/2012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42315973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9FC6228-ED8D-2844-B7C3-E0EA77E0B992}" type="datetimeFigureOut">
              <a:rPr lang="en-US" smtClean="0"/>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18020613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9FC6228-ED8D-2844-B7C3-E0EA77E0B992}" type="datetimeFigureOut">
              <a:rPr lang="en-US" smtClean="0"/>
              <a:t>10/31/2012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2812868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9FC6228-ED8D-2844-B7C3-E0EA77E0B992}" type="datetimeFigureOut">
              <a:rPr lang="en-US" smtClean="0"/>
              <a:t>10/31/2012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233028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9FC6228-ED8D-2844-B7C3-E0EA77E0B992}" type="datetimeFigureOut">
              <a:rPr lang="en-US" smtClean="0"/>
              <a:t>10/31/2012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4696392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C6228-ED8D-2844-B7C3-E0EA77E0B992}" type="datetimeFigureOut">
              <a:rPr lang="en-US" smtClean="0"/>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4953971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9FC6228-ED8D-2844-B7C3-E0EA77E0B992}" type="datetimeFigureOut">
              <a:rPr lang="en-US" smtClean="0"/>
              <a:t>10/31/2012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8F2765B-623B-1742-8A3A-5AEBDF8E2419}" type="slidenum">
              <a:rPr lang="en-US" smtClean="0"/>
              <a:t>‹#›</a:t>
            </a:fld>
            <a:endParaRPr lang="en-US"/>
          </a:p>
        </p:txBody>
      </p:sp>
    </p:spTree>
    <p:extLst>
      <p:ext uri="{BB962C8B-B14F-4D97-AF65-F5344CB8AC3E}">
        <p14:creationId xmlns:p14="http://schemas.microsoft.com/office/powerpoint/2010/main" val="33932904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9FC6228-ED8D-2844-B7C3-E0EA77E0B992}" type="datetimeFigureOut">
              <a:rPr lang="en-US" smtClean="0"/>
              <a:t>10/31/2012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8F2765B-623B-1742-8A3A-5AEBDF8E2419}" type="slidenum">
              <a:rPr lang="en-US" smtClean="0"/>
              <a:t>‹#›</a:t>
            </a:fld>
            <a:endParaRPr lang="en-US"/>
          </a:p>
        </p:txBody>
      </p:sp>
    </p:spTree>
    <p:extLst>
      <p:ext uri="{BB962C8B-B14F-4D97-AF65-F5344CB8AC3E}">
        <p14:creationId xmlns:p14="http://schemas.microsoft.com/office/powerpoint/2010/main" val="34454050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5.emf"/></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14.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16.xml"/><Relationship Id="rId1" Type="http://schemas.openxmlformats.org/officeDocument/2006/relationships/slideLayout" Target="../slideLayouts/slideLayout2.xml"/><Relationship Id="rId4" Type="http://schemas.openxmlformats.org/officeDocument/2006/relationships/image" Target="../media/image9.emf"/></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7.xml"/><Relationship Id="rId7" Type="http://schemas.openxmlformats.org/officeDocument/2006/relationships/image" Target="../media/image11.e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4.bin"/><Relationship Id="rId5" Type="http://schemas.openxmlformats.org/officeDocument/2006/relationships/image" Target="../media/image10.emf"/><Relationship Id="rId4" Type="http://schemas.openxmlformats.org/officeDocument/2006/relationships/oleObject" Target="../embeddings/oleObject3.bin"/></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7" Type="http://schemas.openxmlformats.org/officeDocument/2006/relationships/image" Target="../media/image3.emf"/><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oleObject" Target="../embeddings/oleObject2.bin"/><Relationship Id="rId5" Type="http://schemas.openxmlformats.org/officeDocument/2006/relationships/image" Target="../media/image2.emf"/><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CPSC 7373: Artificial Intelligence</a:t>
            </a:r>
            <a:br>
              <a:rPr lang="en-US" dirty="0" smtClean="0"/>
            </a:br>
            <a:r>
              <a:rPr lang="en-US" dirty="0" smtClean="0"/>
              <a:t>Lecture 11: Reinforcement Learning</a:t>
            </a:r>
            <a:endParaRPr lang="en-US" dirty="0"/>
          </a:p>
        </p:txBody>
      </p:sp>
      <p:sp>
        <p:nvSpPr>
          <p:cNvPr id="3" name="Subtitle 2"/>
          <p:cNvSpPr>
            <a:spLocks noGrp="1"/>
          </p:cNvSpPr>
          <p:nvPr>
            <p:ph type="subTitle" idx="1"/>
          </p:nvPr>
        </p:nvSpPr>
        <p:spPr/>
        <p:txBody>
          <a:bodyPr/>
          <a:lstStyle/>
          <a:p>
            <a:r>
              <a:rPr lang="en-US" dirty="0" smtClean="0"/>
              <a:t>Jiang Bian, Fall 2012</a:t>
            </a:r>
          </a:p>
          <a:p>
            <a:r>
              <a:rPr lang="en-US" dirty="0" smtClean="0"/>
              <a:t>University of Arkansas at Little Rock</a:t>
            </a:r>
            <a:endParaRPr lang="en-US" dirty="0"/>
          </a:p>
        </p:txBody>
      </p:sp>
    </p:spTree>
    <p:extLst>
      <p:ext uri="{BB962C8B-B14F-4D97-AF65-F5344CB8AC3E}">
        <p14:creationId xmlns:p14="http://schemas.microsoft.com/office/powerpoint/2010/main" val="131257515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Passive Temporal Difference Learning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782626231"/>
              </p:ext>
            </p:extLst>
          </p:nvPr>
        </p:nvGraphicFramePr>
        <p:xfrm>
          <a:off x="2411605" y="1867227"/>
          <a:ext cx="4191000" cy="1112520"/>
        </p:xfrm>
        <a:graphic>
          <a:graphicData uri="http://schemas.openxmlformats.org/drawingml/2006/table">
            <a:tbl>
              <a:tblPr firstRow="1" bandRow="1">
                <a:tableStyleId>{D7AC3CCA-C797-4891-BE02-D94E43425B78}</a:tableStyleId>
              </a:tblPr>
              <a:tblGrid>
                <a:gridCol w="1047750"/>
                <a:gridCol w="1047750"/>
                <a:gridCol w="1047750"/>
                <a:gridCol w="104775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a:t>
                      </a:r>
                      <a:r>
                        <a:rPr lang="en-US" sz="1800" kern="1200" dirty="0" smtClean="0"/>
                        <a:t>1</a:t>
                      </a:r>
                      <a:endParaRPr lang="en-US" sz="1800" kern="1200" dirty="0">
                        <a:solidFill>
                          <a:schemeClr val="dk1"/>
                        </a:solidFill>
                        <a:latin typeface="+mn-lt"/>
                        <a:ea typeface="+mn-ea"/>
                        <a:cs typeface="+mn-cs"/>
                      </a:endParaRPr>
                    </a:p>
                  </a:txBody>
                  <a:tcPr/>
                </a:tc>
              </a:tr>
              <a:tr h="370840">
                <a:tc>
                  <a:txBody>
                    <a:bodyPr/>
                    <a:lstStyle/>
                    <a:p>
                      <a:endParaRPr lang="en-US"/>
                    </a:p>
                  </a:txBody>
                  <a:tcPr/>
                </a:tc>
                <a:tc>
                  <a:txBody>
                    <a:bodyPr/>
                    <a:lstStyle/>
                    <a:p>
                      <a:endParaRPr lang="en-US" dirty="0"/>
                    </a:p>
                  </a:txBody>
                  <a:tcPr>
                    <a:solidFill>
                      <a:srgbClr val="FF0000"/>
                    </a:solidFill>
                  </a:tcPr>
                </a:tc>
                <a:tc>
                  <a:txBody>
                    <a:bodyPr/>
                    <a:lstStyle/>
                    <a:p>
                      <a:endParaRPr lang="en-US"/>
                    </a:p>
                  </a:txBody>
                  <a:tcPr/>
                </a:tc>
                <a:tc>
                  <a:txBody>
                    <a:bodyPr/>
                    <a:lstStyle/>
                    <a:p>
                      <a:r>
                        <a:rPr lang="en-US" dirty="0" smtClean="0"/>
                        <a:t>-1</a:t>
                      </a:r>
                      <a:endParaRPr lang="en-US" dirty="0"/>
                    </a:p>
                  </a:txBody>
                  <a:tcPr/>
                </a:tc>
              </a:tr>
              <a:tr h="370840">
                <a:tc>
                  <a:txBody>
                    <a:bodyPr/>
                    <a:lstStyle/>
                    <a:p>
                      <a:r>
                        <a:rPr lang="en-US" dirty="0" smtClean="0">
                          <a:solidFill>
                            <a:srgbClr val="FF0000"/>
                          </a:solidFill>
                        </a:rPr>
                        <a:t>START</a:t>
                      </a:r>
                      <a:endParaRPr lang="en-US" dirty="0">
                        <a:solidFill>
                          <a:srgbClr val="FF0000"/>
                        </a:solidFill>
                      </a:endParaRPr>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2792605" y="1435585"/>
            <a:ext cx="301660"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3843967" y="1435585"/>
            <a:ext cx="301660" cy="369332"/>
          </a:xfrm>
          <a:prstGeom prst="rect">
            <a:avLst/>
          </a:prstGeom>
          <a:noFill/>
        </p:spPr>
        <p:txBody>
          <a:bodyPr wrap="none" rtlCol="0">
            <a:spAutoFit/>
          </a:bodyPr>
          <a:lstStyle/>
          <a:p>
            <a:r>
              <a:rPr lang="en-US" dirty="0"/>
              <a:t>2</a:t>
            </a:r>
          </a:p>
        </p:txBody>
      </p:sp>
      <p:sp>
        <p:nvSpPr>
          <p:cNvPr id="7" name="TextBox 6"/>
          <p:cNvSpPr txBox="1"/>
          <p:nvPr/>
        </p:nvSpPr>
        <p:spPr>
          <a:xfrm>
            <a:off x="4949050" y="1435585"/>
            <a:ext cx="301660" cy="369332"/>
          </a:xfrm>
          <a:prstGeom prst="rect">
            <a:avLst/>
          </a:prstGeom>
          <a:noFill/>
        </p:spPr>
        <p:txBody>
          <a:bodyPr wrap="none" rtlCol="0">
            <a:spAutoFit/>
          </a:bodyPr>
          <a:lstStyle/>
          <a:p>
            <a:r>
              <a:rPr lang="en-US" dirty="0" smtClean="0"/>
              <a:t>3</a:t>
            </a:r>
            <a:endParaRPr lang="en-US" dirty="0"/>
          </a:p>
        </p:txBody>
      </p:sp>
      <p:sp>
        <p:nvSpPr>
          <p:cNvPr id="8" name="TextBox 7"/>
          <p:cNvSpPr txBox="1"/>
          <p:nvPr/>
        </p:nvSpPr>
        <p:spPr>
          <a:xfrm>
            <a:off x="5993005" y="1435585"/>
            <a:ext cx="301660" cy="369332"/>
          </a:xfrm>
          <a:prstGeom prst="rect">
            <a:avLst/>
          </a:prstGeom>
          <a:noFill/>
        </p:spPr>
        <p:txBody>
          <a:bodyPr wrap="none" rtlCol="0">
            <a:spAutoFit/>
          </a:bodyPr>
          <a:lstStyle/>
          <a:p>
            <a:r>
              <a:rPr lang="en-US" dirty="0"/>
              <a:t>4</a:t>
            </a:r>
          </a:p>
        </p:txBody>
      </p:sp>
      <p:sp>
        <p:nvSpPr>
          <p:cNvPr id="9" name="TextBox 8"/>
          <p:cNvSpPr txBox="1"/>
          <p:nvPr/>
        </p:nvSpPr>
        <p:spPr>
          <a:xfrm>
            <a:off x="1954405" y="1879075"/>
            <a:ext cx="295236" cy="369332"/>
          </a:xfrm>
          <a:prstGeom prst="rect">
            <a:avLst/>
          </a:prstGeom>
          <a:noFill/>
        </p:spPr>
        <p:txBody>
          <a:bodyPr wrap="none" rtlCol="0">
            <a:spAutoFit/>
          </a:bodyPr>
          <a:lstStyle/>
          <a:p>
            <a:r>
              <a:rPr lang="en-US" dirty="0"/>
              <a:t>a</a:t>
            </a:r>
          </a:p>
        </p:txBody>
      </p:sp>
      <p:sp>
        <p:nvSpPr>
          <p:cNvPr id="10" name="TextBox 9"/>
          <p:cNvSpPr txBox="1"/>
          <p:nvPr/>
        </p:nvSpPr>
        <p:spPr>
          <a:xfrm>
            <a:off x="1954405" y="2248407"/>
            <a:ext cx="305943" cy="369332"/>
          </a:xfrm>
          <a:prstGeom prst="rect">
            <a:avLst/>
          </a:prstGeom>
          <a:noFill/>
        </p:spPr>
        <p:txBody>
          <a:bodyPr wrap="none" rtlCol="0">
            <a:spAutoFit/>
          </a:bodyPr>
          <a:lstStyle/>
          <a:p>
            <a:r>
              <a:rPr lang="en-US" dirty="0" smtClean="0"/>
              <a:t>b</a:t>
            </a:r>
            <a:endParaRPr lang="en-US" dirty="0"/>
          </a:p>
        </p:txBody>
      </p:sp>
      <p:sp>
        <p:nvSpPr>
          <p:cNvPr id="11" name="TextBox 10"/>
          <p:cNvSpPr txBox="1"/>
          <p:nvPr/>
        </p:nvSpPr>
        <p:spPr>
          <a:xfrm>
            <a:off x="1953833" y="2626217"/>
            <a:ext cx="282274" cy="369332"/>
          </a:xfrm>
          <a:prstGeom prst="rect">
            <a:avLst/>
          </a:prstGeom>
          <a:noFill/>
        </p:spPr>
        <p:txBody>
          <a:bodyPr wrap="none" rtlCol="0">
            <a:spAutoFit/>
          </a:bodyPr>
          <a:lstStyle/>
          <a:p>
            <a:r>
              <a:rPr lang="en-US" dirty="0"/>
              <a:t>c</a:t>
            </a:r>
          </a:p>
        </p:txBody>
      </p:sp>
      <p:sp>
        <p:nvSpPr>
          <p:cNvPr id="12" name="Content Placeholder 2"/>
          <p:cNvSpPr txBox="1">
            <a:spLocks/>
          </p:cNvSpPr>
          <p:nvPr/>
        </p:nvSpPr>
        <p:spPr>
          <a:xfrm>
            <a:off x="609600" y="3276600"/>
            <a:ext cx="8229600" cy="3048000"/>
          </a:xfrm>
          <a:prstGeom prst="rect">
            <a:avLst/>
          </a:prstGeom>
        </p:spPr>
        <p:txBody>
          <a:bodyPr vert="horz" lIns="91440" tIns="45720" rIns="91440" bIns="45720" rtlCol="0">
            <a:normAutofit lnSpcReduction="1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l-GR" dirty="0" smtClean="0"/>
              <a:t>Π</a:t>
            </a:r>
            <a:r>
              <a:rPr lang="en-US" dirty="0" smtClean="0"/>
              <a:t>, U(s), N(s), r</a:t>
            </a:r>
          </a:p>
          <a:p>
            <a:pPr lvl="1"/>
            <a:r>
              <a:rPr lang="en-US" dirty="0" smtClean="0"/>
              <a:t>If s’ is new then U[s’] &lt;- r’</a:t>
            </a:r>
          </a:p>
          <a:p>
            <a:pPr lvl="1"/>
            <a:r>
              <a:rPr lang="en-US" dirty="0" smtClean="0"/>
              <a:t>If s is not null then</a:t>
            </a:r>
          </a:p>
          <a:p>
            <a:pPr lvl="2"/>
            <a:r>
              <a:rPr lang="en-US" dirty="0" smtClean="0"/>
              <a:t>Increment Ns[s]</a:t>
            </a:r>
          </a:p>
          <a:p>
            <a:pPr lvl="2"/>
            <a:r>
              <a:rPr lang="en-US" dirty="0" smtClean="0"/>
              <a:t>U[s] &lt;- U[s] + </a:t>
            </a:r>
            <a:r>
              <a:rPr lang="el-GR" dirty="0" smtClean="0"/>
              <a:t>α</a:t>
            </a:r>
            <a:r>
              <a:rPr lang="en-US" dirty="0" smtClean="0"/>
              <a:t>(Ns[s])(r+</a:t>
            </a:r>
            <a:r>
              <a:rPr lang="el-GR" dirty="0" smtClean="0"/>
              <a:t>γ</a:t>
            </a:r>
            <a:r>
              <a:rPr lang="en-US" dirty="0" smtClean="0"/>
              <a:t>U[s’]-U[s])</a:t>
            </a:r>
          </a:p>
          <a:p>
            <a:r>
              <a:rPr lang="el-GR" dirty="0" smtClean="0"/>
              <a:t>α</a:t>
            </a:r>
            <a:r>
              <a:rPr lang="en-US" dirty="0" smtClean="0"/>
              <a:t>(): learning rate (e.g., 1/(N+1))</a:t>
            </a:r>
            <a:endParaRPr lang="en-US" dirty="0"/>
          </a:p>
        </p:txBody>
      </p:sp>
    </p:spTree>
    <p:extLst>
      <p:ext uri="{BB962C8B-B14F-4D97-AF65-F5344CB8AC3E}">
        <p14:creationId xmlns:p14="http://schemas.microsoft.com/office/powerpoint/2010/main" val="185482850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Agent Results</a:t>
            </a:r>
            <a:endParaRPr lang="en-US" dirty="0"/>
          </a:p>
        </p:txBody>
      </p:sp>
      <p:pic>
        <p:nvPicPr>
          <p:cNvPr id="5" name="Picture 4" descr="4x3-passive-td-state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85800" y="2072562"/>
            <a:ext cx="3815562" cy="2667000"/>
          </a:xfrm>
          <a:prstGeom prst="rect">
            <a:avLst/>
          </a:prstGeom>
        </p:spPr>
      </p:pic>
      <p:pic>
        <p:nvPicPr>
          <p:cNvPr id="6" name="Picture 5" descr="4x3-passive-td-error.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53762" y="2133600"/>
            <a:ext cx="3728238" cy="2605962"/>
          </a:xfrm>
          <a:prstGeom prst="rect">
            <a:avLst/>
          </a:prstGeom>
        </p:spPr>
      </p:pic>
    </p:spTree>
    <p:extLst>
      <p:ext uri="{BB962C8B-B14F-4D97-AF65-F5344CB8AC3E}">
        <p14:creationId xmlns:p14="http://schemas.microsoft.com/office/powerpoint/2010/main" val="4219680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Weakness</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722166759"/>
              </p:ext>
            </p:extLst>
          </p:nvPr>
        </p:nvGraphicFramePr>
        <p:xfrm>
          <a:off x="1143000" y="3683000"/>
          <a:ext cx="6192324" cy="1854200"/>
        </p:xfrm>
        <a:graphic>
          <a:graphicData uri="http://schemas.openxmlformats.org/drawingml/2006/table">
            <a:tbl>
              <a:tblPr firstRow="1" bandRow="1">
                <a:tableStyleId>{5C22544A-7EE6-4342-B048-85BDC9FD1C3A}</a:tableStyleId>
              </a:tblPr>
              <a:tblGrid>
                <a:gridCol w="2128324"/>
                <a:gridCol w="2032000"/>
                <a:gridCol w="2032000"/>
              </a:tblGrid>
              <a:tr h="370840">
                <a:tc>
                  <a:txBody>
                    <a:bodyPr/>
                    <a:lstStyle/>
                    <a:p>
                      <a:endParaRPr lang="en-US" dirty="0"/>
                    </a:p>
                  </a:txBody>
                  <a:tcPr/>
                </a:tc>
                <a:tc>
                  <a:txBody>
                    <a:bodyPr/>
                    <a:lstStyle/>
                    <a:p>
                      <a:r>
                        <a:rPr lang="en-US" dirty="0" smtClean="0"/>
                        <a:t>T</a:t>
                      </a:r>
                      <a:endParaRPr lang="en-US" dirty="0"/>
                    </a:p>
                  </a:txBody>
                  <a:tcPr/>
                </a:tc>
                <a:tc>
                  <a:txBody>
                    <a:bodyPr/>
                    <a:lstStyle/>
                    <a:p>
                      <a:r>
                        <a:rPr lang="en-US" dirty="0" smtClean="0"/>
                        <a:t>F</a:t>
                      </a:r>
                      <a:endParaRPr lang="en-US" dirty="0"/>
                    </a:p>
                  </a:txBody>
                  <a:tcPr/>
                </a:tc>
              </a:tr>
              <a:tr h="370840">
                <a:tc>
                  <a:txBody>
                    <a:bodyPr/>
                    <a:lstStyle/>
                    <a:p>
                      <a:r>
                        <a:rPr lang="en-US" dirty="0" smtClean="0"/>
                        <a:t>Long convergence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Limited by policy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Missing states ??</a:t>
                      </a:r>
                      <a:endParaRPr lang="en-US" dirty="0"/>
                    </a:p>
                  </a:txBody>
                  <a:tcPr/>
                </a:tc>
                <a:tc>
                  <a:txBody>
                    <a:bodyPr/>
                    <a:lstStyle/>
                    <a:p>
                      <a:endParaRPr lang="en-US"/>
                    </a:p>
                  </a:txBody>
                  <a:tcPr/>
                </a:tc>
                <a:tc>
                  <a:txBody>
                    <a:bodyPr/>
                    <a:lstStyle/>
                    <a:p>
                      <a:endParaRPr lang="en-US"/>
                    </a:p>
                  </a:txBody>
                  <a:tcPr/>
                </a:tc>
              </a:tr>
              <a:tr h="370840">
                <a:tc>
                  <a:txBody>
                    <a:bodyPr/>
                    <a:lstStyle/>
                    <a:p>
                      <a:r>
                        <a:rPr lang="en-US" dirty="0" smtClean="0"/>
                        <a:t>Poor estimates ??</a:t>
                      </a:r>
                      <a:endParaRPr lang="en-US" dirty="0"/>
                    </a:p>
                  </a:txBody>
                  <a:tcPr/>
                </a:tc>
                <a:tc>
                  <a:txBody>
                    <a:bodyPr/>
                    <a:lstStyle/>
                    <a:p>
                      <a:endParaRPr lang="en-US"/>
                    </a:p>
                  </a:txBody>
                  <a:tcPr/>
                </a:tc>
                <a:tc>
                  <a:txBody>
                    <a:bodyPr/>
                    <a:lstStyle/>
                    <a:p>
                      <a:endParaRPr lang="en-US" dirty="0"/>
                    </a:p>
                  </a:txBody>
                  <a:tcPr/>
                </a:tc>
              </a:tr>
            </a:tbl>
          </a:graphicData>
        </a:graphic>
      </p:graphicFrame>
      <p:sp>
        <p:nvSpPr>
          <p:cNvPr id="6" name="TextBox 5"/>
          <p:cNvSpPr txBox="1"/>
          <p:nvPr/>
        </p:nvSpPr>
        <p:spPr>
          <a:xfrm>
            <a:off x="2286000" y="5715000"/>
            <a:ext cx="3657922" cy="523220"/>
          </a:xfrm>
          <a:prstGeom prst="rect">
            <a:avLst/>
          </a:prstGeom>
          <a:noFill/>
        </p:spPr>
        <p:txBody>
          <a:bodyPr wrap="none" rtlCol="0">
            <a:spAutoFit/>
          </a:bodyPr>
          <a:lstStyle/>
          <a:p>
            <a:r>
              <a:rPr lang="en-US" sz="2800" dirty="0" smtClean="0"/>
              <a:t>Problem: Fixed policy!!!</a:t>
            </a:r>
            <a:endParaRPr lang="en-US" sz="2800" dirty="0"/>
          </a:p>
        </p:txBody>
      </p:sp>
      <p:graphicFrame>
        <p:nvGraphicFramePr>
          <p:cNvPr id="7" name="Table 6"/>
          <p:cNvGraphicFramePr>
            <a:graphicFrameLocks noGrp="1"/>
          </p:cNvGraphicFramePr>
          <p:nvPr>
            <p:extLst>
              <p:ext uri="{D42A27DB-BD31-4B8C-83A1-F6EECF244321}">
                <p14:modId xmlns:p14="http://schemas.microsoft.com/office/powerpoint/2010/main" val="858135531"/>
              </p:ext>
            </p:extLst>
          </p:nvPr>
        </p:nvGraphicFramePr>
        <p:xfrm>
          <a:off x="2411605" y="1867227"/>
          <a:ext cx="4191000" cy="1112520"/>
        </p:xfrm>
        <a:graphic>
          <a:graphicData uri="http://schemas.openxmlformats.org/drawingml/2006/table">
            <a:tbl>
              <a:tblPr firstRow="1" bandRow="1">
                <a:tableStyleId>{D7AC3CCA-C797-4891-BE02-D94E43425B78}</a:tableStyleId>
              </a:tblPr>
              <a:tblGrid>
                <a:gridCol w="1047750"/>
                <a:gridCol w="1047750"/>
                <a:gridCol w="1047750"/>
                <a:gridCol w="104775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a:t>
                      </a:r>
                      <a:r>
                        <a:rPr lang="en-US" sz="1800" kern="1200" dirty="0" smtClean="0"/>
                        <a:t>1</a:t>
                      </a:r>
                      <a:endParaRPr lang="en-US" sz="1800" kern="1200" dirty="0">
                        <a:solidFill>
                          <a:schemeClr val="dk1"/>
                        </a:solidFill>
                        <a:latin typeface="+mn-lt"/>
                        <a:ea typeface="+mn-ea"/>
                        <a:cs typeface="+mn-cs"/>
                      </a:endParaRPr>
                    </a:p>
                  </a:txBody>
                  <a:tcPr/>
                </a:tc>
              </a:tr>
              <a:tr h="370840">
                <a:tc>
                  <a:txBody>
                    <a:bodyPr/>
                    <a:lstStyle/>
                    <a:p>
                      <a:endParaRPr lang="en-US"/>
                    </a:p>
                  </a:txBody>
                  <a:tcPr/>
                </a:tc>
                <a:tc>
                  <a:txBody>
                    <a:bodyPr/>
                    <a:lstStyle/>
                    <a:p>
                      <a:endParaRPr lang="en-US" dirty="0"/>
                    </a:p>
                  </a:txBody>
                  <a:tcPr>
                    <a:solidFill>
                      <a:srgbClr val="FF0000"/>
                    </a:solidFill>
                  </a:tcPr>
                </a:tc>
                <a:tc>
                  <a:txBody>
                    <a:bodyPr/>
                    <a:lstStyle/>
                    <a:p>
                      <a:endParaRPr lang="en-US"/>
                    </a:p>
                  </a:txBody>
                  <a:tcPr/>
                </a:tc>
                <a:tc>
                  <a:txBody>
                    <a:bodyPr/>
                    <a:lstStyle/>
                    <a:p>
                      <a:r>
                        <a:rPr lang="en-US" dirty="0" smtClean="0"/>
                        <a:t>-1</a:t>
                      </a:r>
                      <a:endParaRPr lang="en-US" dirty="0"/>
                    </a:p>
                  </a:txBody>
                  <a:tcPr/>
                </a:tc>
              </a:tr>
              <a:tr h="370840">
                <a:tc>
                  <a:txBody>
                    <a:bodyPr/>
                    <a:lstStyle/>
                    <a:p>
                      <a:r>
                        <a:rPr lang="en-US" dirty="0" smtClean="0">
                          <a:solidFill>
                            <a:srgbClr val="FF0000"/>
                          </a:solidFill>
                        </a:rPr>
                        <a:t>START</a:t>
                      </a:r>
                      <a:endParaRPr lang="en-US" dirty="0">
                        <a:solidFill>
                          <a:srgbClr val="FF0000"/>
                        </a:solidFill>
                      </a:endParaRPr>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8" name="TextBox 7"/>
          <p:cNvSpPr txBox="1"/>
          <p:nvPr/>
        </p:nvSpPr>
        <p:spPr>
          <a:xfrm>
            <a:off x="2792605" y="1435585"/>
            <a:ext cx="301660" cy="369332"/>
          </a:xfrm>
          <a:prstGeom prst="rect">
            <a:avLst/>
          </a:prstGeom>
          <a:noFill/>
        </p:spPr>
        <p:txBody>
          <a:bodyPr wrap="none" rtlCol="0">
            <a:spAutoFit/>
          </a:bodyPr>
          <a:lstStyle/>
          <a:p>
            <a:r>
              <a:rPr lang="en-US" dirty="0" smtClean="0"/>
              <a:t>1</a:t>
            </a:r>
            <a:endParaRPr lang="en-US" dirty="0"/>
          </a:p>
        </p:txBody>
      </p:sp>
      <p:sp>
        <p:nvSpPr>
          <p:cNvPr id="9" name="TextBox 8"/>
          <p:cNvSpPr txBox="1"/>
          <p:nvPr/>
        </p:nvSpPr>
        <p:spPr>
          <a:xfrm>
            <a:off x="3843967" y="1435585"/>
            <a:ext cx="301660" cy="369332"/>
          </a:xfrm>
          <a:prstGeom prst="rect">
            <a:avLst/>
          </a:prstGeom>
          <a:noFill/>
        </p:spPr>
        <p:txBody>
          <a:bodyPr wrap="none" rtlCol="0">
            <a:spAutoFit/>
          </a:bodyPr>
          <a:lstStyle/>
          <a:p>
            <a:r>
              <a:rPr lang="en-US" dirty="0"/>
              <a:t>2</a:t>
            </a:r>
          </a:p>
        </p:txBody>
      </p:sp>
      <p:sp>
        <p:nvSpPr>
          <p:cNvPr id="10" name="TextBox 9"/>
          <p:cNvSpPr txBox="1"/>
          <p:nvPr/>
        </p:nvSpPr>
        <p:spPr>
          <a:xfrm>
            <a:off x="4949050" y="1435585"/>
            <a:ext cx="301660" cy="369332"/>
          </a:xfrm>
          <a:prstGeom prst="rect">
            <a:avLst/>
          </a:prstGeom>
          <a:noFill/>
        </p:spPr>
        <p:txBody>
          <a:bodyPr wrap="none" rtlCol="0">
            <a:spAutoFit/>
          </a:bodyPr>
          <a:lstStyle/>
          <a:p>
            <a:r>
              <a:rPr lang="en-US" dirty="0" smtClean="0"/>
              <a:t>3</a:t>
            </a:r>
            <a:endParaRPr lang="en-US" dirty="0"/>
          </a:p>
        </p:txBody>
      </p:sp>
      <p:sp>
        <p:nvSpPr>
          <p:cNvPr id="11" name="TextBox 10"/>
          <p:cNvSpPr txBox="1"/>
          <p:nvPr/>
        </p:nvSpPr>
        <p:spPr>
          <a:xfrm>
            <a:off x="5993005" y="1435585"/>
            <a:ext cx="301660" cy="369332"/>
          </a:xfrm>
          <a:prstGeom prst="rect">
            <a:avLst/>
          </a:prstGeom>
          <a:noFill/>
        </p:spPr>
        <p:txBody>
          <a:bodyPr wrap="none" rtlCol="0">
            <a:spAutoFit/>
          </a:bodyPr>
          <a:lstStyle/>
          <a:p>
            <a:r>
              <a:rPr lang="en-US" dirty="0"/>
              <a:t>4</a:t>
            </a:r>
          </a:p>
        </p:txBody>
      </p:sp>
      <p:sp>
        <p:nvSpPr>
          <p:cNvPr id="12" name="TextBox 11"/>
          <p:cNvSpPr txBox="1"/>
          <p:nvPr/>
        </p:nvSpPr>
        <p:spPr>
          <a:xfrm>
            <a:off x="1954405" y="1879075"/>
            <a:ext cx="295236" cy="369332"/>
          </a:xfrm>
          <a:prstGeom prst="rect">
            <a:avLst/>
          </a:prstGeom>
          <a:noFill/>
        </p:spPr>
        <p:txBody>
          <a:bodyPr wrap="none" rtlCol="0">
            <a:spAutoFit/>
          </a:bodyPr>
          <a:lstStyle/>
          <a:p>
            <a:r>
              <a:rPr lang="en-US" dirty="0"/>
              <a:t>a</a:t>
            </a:r>
          </a:p>
        </p:txBody>
      </p:sp>
      <p:sp>
        <p:nvSpPr>
          <p:cNvPr id="13" name="TextBox 12"/>
          <p:cNvSpPr txBox="1"/>
          <p:nvPr/>
        </p:nvSpPr>
        <p:spPr>
          <a:xfrm>
            <a:off x="1954405" y="2248407"/>
            <a:ext cx="305943" cy="369332"/>
          </a:xfrm>
          <a:prstGeom prst="rect">
            <a:avLst/>
          </a:prstGeom>
          <a:noFill/>
        </p:spPr>
        <p:txBody>
          <a:bodyPr wrap="none" rtlCol="0">
            <a:spAutoFit/>
          </a:bodyPr>
          <a:lstStyle/>
          <a:p>
            <a:r>
              <a:rPr lang="en-US" dirty="0" smtClean="0"/>
              <a:t>b</a:t>
            </a:r>
            <a:endParaRPr lang="en-US" dirty="0"/>
          </a:p>
        </p:txBody>
      </p:sp>
      <p:sp>
        <p:nvSpPr>
          <p:cNvPr id="14" name="TextBox 13"/>
          <p:cNvSpPr txBox="1"/>
          <p:nvPr/>
        </p:nvSpPr>
        <p:spPr>
          <a:xfrm>
            <a:off x="1953833" y="2626217"/>
            <a:ext cx="282274" cy="369332"/>
          </a:xfrm>
          <a:prstGeom prst="rect">
            <a:avLst/>
          </a:prstGeom>
          <a:noFill/>
        </p:spPr>
        <p:txBody>
          <a:bodyPr wrap="none" rtlCol="0">
            <a:spAutoFit/>
          </a:bodyPr>
          <a:lstStyle/>
          <a:p>
            <a:r>
              <a:rPr lang="en-US" dirty="0"/>
              <a:t>c</a:t>
            </a:r>
          </a:p>
        </p:txBody>
      </p:sp>
    </p:spTree>
    <p:extLst>
      <p:ext uri="{BB962C8B-B14F-4D97-AF65-F5344CB8AC3E}">
        <p14:creationId xmlns:p14="http://schemas.microsoft.com/office/powerpoint/2010/main" val="37236476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Active RL: Greedy</a:t>
            </a:r>
            <a:endParaRPr lang="en-US" dirty="0"/>
          </a:p>
        </p:txBody>
      </p:sp>
      <p:sp>
        <p:nvSpPr>
          <p:cNvPr id="3" name="Content Placeholder 2"/>
          <p:cNvSpPr>
            <a:spLocks noGrp="1"/>
          </p:cNvSpPr>
          <p:nvPr>
            <p:ph idx="1"/>
          </p:nvPr>
        </p:nvSpPr>
        <p:spPr>
          <a:xfrm>
            <a:off x="457200" y="1600200"/>
            <a:ext cx="8229600" cy="1600199"/>
          </a:xfrm>
        </p:spPr>
        <p:txBody>
          <a:bodyPr>
            <a:normAutofit fontScale="62500" lnSpcReduction="20000"/>
          </a:bodyPr>
          <a:lstStyle/>
          <a:p>
            <a:r>
              <a:rPr lang="el-GR" dirty="0" smtClean="0"/>
              <a:t>π</a:t>
            </a:r>
            <a:r>
              <a:rPr lang="en-US" dirty="0"/>
              <a:t> </a:t>
            </a:r>
            <a:r>
              <a:rPr lang="en-US" dirty="0" smtClean="0"/>
              <a:t>&lt;- </a:t>
            </a:r>
            <a:r>
              <a:rPr lang="el-GR" dirty="0" smtClean="0"/>
              <a:t>π</a:t>
            </a:r>
            <a:r>
              <a:rPr lang="en-US" dirty="0" smtClean="0"/>
              <a:t>’: </a:t>
            </a:r>
            <a:r>
              <a:rPr lang="en-US" dirty="0"/>
              <a:t>after </a:t>
            </a:r>
            <a:r>
              <a:rPr lang="en-US" dirty="0" smtClean="0"/>
              <a:t>utility update, </a:t>
            </a:r>
            <a:r>
              <a:rPr lang="en-US" dirty="0" err="1" smtClean="0"/>
              <a:t>recompute</a:t>
            </a:r>
            <a:r>
              <a:rPr lang="en-US" dirty="0" smtClean="0"/>
              <a:t> </a:t>
            </a:r>
            <a:r>
              <a:rPr lang="en-US" dirty="0"/>
              <a:t>the new optimal </a:t>
            </a:r>
            <a:r>
              <a:rPr lang="en-US" dirty="0" smtClean="0"/>
              <a:t>policy.</a:t>
            </a:r>
          </a:p>
          <a:p>
            <a:r>
              <a:rPr lang="en-US" dirty="0"/>
              <a:t>How should the agent behave? Choose action with highest expected utility</a:t>
            </a:r>
            <a:r>
              <a:rPr lang="en-US" dirty="0" smtClean="0"/>
              <a:t>?</a:t>
            </a:r>
          </a:p>
          <a:p>
            <a:r>
              <a:rPr lang="en-US" dirty="0">
                <a:solidFill>
                  <a:srgbClr val="FF0000"/>
                </a:solidFill>
              </a:rPr>
              <a:t>Exploration vs. exploitation: occasionally try “suboptimal” actions!</a:t>
            </a:r>
            <a:r>
              <a:rPr lang="en-US" dirty="0" smtClean="0">
                <a:solidFill>
                  <a:srgbClr val="FF0000"/>
                </a:solidFill>
              </a:rPr>
              <a:t>!</a:t>
            </a:r>
          </a:p>
          <a:p>
            <a:pPr lvl="1"/>
            <a:r>
              <a:rPr lang="en-US" dirty="0" smtClean="0">
                <a:solidFill>
                  <a:srgbClr val="FF0000"/>
                </a:solidFill>
              </a:rPr>
              <a:t>Random? </a:t>
            </a:r>
            <a:endParaRPr lang="en-US" dirty="0"/>
          </a:p>
          <a:p>
            <a:endParaRPr lang="en-US" dirty="0"/>
          </a:p>
          <a:p>
            <a:endParaRPr lang="en-US" dirty="0"/>
          </a:p>
          <a:p>
            <a:endParaRPr lang="en-US" dirty="0"/>
          </a:p>
        </p:txBody>
      </p:sp>
      <p:pic>
        <p:nvPicPr>
          <p:cNvPr id="4" name="Picture 3" descr="4x3-greedy-adp-error+los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3725" y="3581400"/>
            <a:ext cx="4046885" cy="2828690"/>
          </a:xfrm>
          <a:prstGeom prst="rect">
            <a:avLst/>
          </a:prstGeom>
        </p:spPr>
      </p:pic>
      <p:pic>
        <p:nvPicPr>
          <p:cNvPr id="5" name="Picture 4" descr="4x3-greedy-adp-policy.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558794" y="3575450"/>
            <a:ext cx="3520141" cy="2834640"/>
          </a:xfrm>
          <a:prstGeom prst="rect">
            <a:avLst/>
          </a:prstGeom>
        </p:spPr>
      </p:pic>
    </p:spTree>
    <p:extLst>
      <p:ext uri="{BB962C8B-B14F-4D97-AF65-F5344CB8AC3E}">
        <p14:creationId xmlns:p14="http://schemas.microsoft.com/office/powerpoint/2010/main" val="1911265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Errors in Utility</a:t>
            </a:r>
            <a:endParaRPr lang="en-US" dirty="0"/>
          </a:p>
        </p:txBody>
      </p:sp>
      <p:sp>
        <p:nvSpPr>
          <p:cNvPr id="3" name="Content Placeholder 2"/>
          <p:cNvSpPr>
            <a:spLocks noGrp="1"/>
          </p:cNvSpPr>
          <p:nvPr>
            <p:ph idx="1"/>
          </p:nvPr>
        </p:nvSpPr>
        <p:spPr>
          <a:xfrm>
            <a:off x="457200" y="1600200"/>
            <a:ext cx="4572000" cy="4525963"/>
          </a:xfrm>
        </p:spPr>
        <p:txBody>
          <a:bodyPr>
            <a:normAutofit lnSpcReduction="10000"/>
          </a:bodyPr>
          <a:lstStyle/>
          <a:p>
            <a:r>
              <a:rPr lang="en-US" dirty="0" smtClean="0"/>
              <a:t>Tracking </a:t>
            </a:r>
            <a:r>
              <a:rPr lang="el-GR" dirty="0" smtClean="0"/>
              <a:t>Π</a:t>
            </a:r>
            <a:r>
              <a:rPr lang="en-US" dirty="0"/>
              <a:t>, U(s), N(s</a:t>
            </a:r>
            <a:r>
              <a:rPr lang="en-US" dirty="0" smtClean="0"/>
              <a:t>)</a:t>
            </a:r>
          </a:p>
          <a:p>
            <a:r>
              <a:rPr lang="en-US" dirty="0" smtClean="0"/>
              <a:t>Reasons for errors:</a:t>
            </a:r>
          </a:p>
          <a:p>
            <a:pPr lvl="1"/>
            <a:r>
              <a:rPr lang="en-US" dirty="0" smtClean="0"/>
              <a:t>Not enough samples (</a:t>
            </a:r>
            <a:r>
              <a:rPr lang="en-US" dirty="0"/>
              <a:t>random </a:t>
            </a:r>
            <a:r>
              <a:rPr lang="en-US" dirty="0" smtClean="0"/>
              <a:t>fluctuations)</a:t>
            </a:r>
          </a:p>
          <a:p>
            <a:pPr lvl="1"/>
            <a:r>
              <a:rPr lang="en-US" dirty="0" smtClean="0"/>
              <a:t>Not a good policy</a:t>
            </a:r>
          </a:p>
          <a:p>
            <a:r>
              <a:rPr lang="en-US" dirty="0" smtClean="0"/>
              <a:t>Questions:</a:t>
            </a:r>
          </a:p>
          <a:p>
            <a:pPr lvl="1"/>
            <a:r>
              <a:rPr lang="en-US" dirty="0" smtClean="0"/>
              <a:t>Make U too low ?</a:t>
            </a:r>
          </a:p>
          <a:p>
            <a:pPr lvl="1"/>
            <a:r>
              <a:rPr lang="en-US" dirty="0" smtClean="0"/>
              <a:t>Make U too high ?</a:t>
            </a:r>
          </a:p>
          <a:p>
            <a:pPr lvl="1"/>
            <a:r>
              <a:rPr lang="en-US" dirty="0" smtClean="0"/>
              <a:t>Improved with more N ?</a:t>
            </a:r>
            <a:endParaRPr lang="en-US" dirty="0"/>
          </a:p>
        </p:txBody>
      </p:sp>
      <p:pic>
        <p:nvPicPr>
          <p:cNvPr id="4" name="Picture 3" descr="4x3-greedy-adp-policy.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166659" y="1600200"/>
            <a:ext cx="3520141" cy="2834640"/>
          </a:xfrm>
          <a:prstGeom prst="rect">
            <a:avLst/>
          </a:prstGeom>
        </p:spPr>
      </p:pic>
    </p:spTree>
    <p:extLst>
      <p:ext uri="{BB962C8B-B14F-4D97-AF65-F5344CB8AC3E}">
        <p14:creationId xmlns:p14="http://schemas.microsoft.com/office/powerpoint/2010/main" val="5100512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Exploration Agents</a:t>
            </a:r>
            <a:endParaRPr lang="en-US" dirty="0"/>
          </a:p>
        </p:txBody>
      </p:sp>
      <p:sp>
        <p:nvSpPr>
          <p:cNvPr id="3" name="Content Placeholder 2"/>
          <p:cNvSpPr>
            <a:spLocks noGrp="1"/>
          </p:cNvSpPr>
          <p:nvPr>
            <p:ph idx="1"/>
          </p:nvPr>
        </p:nvSpPr>
        <p:spPr/>
        <p:txBody>
          <a:bodyPr/>
          <a:lstStyle/>
          <a:p>
            <a:r>
              <a:rPr lang="en-US" dirty="0" smtClean="0"/>
              <a:t>An </a:t>
            </a:r>
            <a:r>
              <a:rPr lang="en-US" dirty="0"/>
              <a:t>exploration </a:t>
            </a:r>
            <a:r>
              <a:rPr lang="en-US" dirty="0" smtClean="0"/>
              <a:t>agent </a:t>
            </a:r>
            <a:r>
              <a:rPr lang="en-US" dirty="0"/>
              <a:t>that </a:t>
            </a:r>
            <a:r>
              <a:rPr lang="en-US" dirty="0" smtClean="0"/>
              <a:t>will:</a:t>
            </a:r>
          </a:p>
          <a:p>
            <a:pPr lvl="1"/>
            <a:r>
              <a:rPr lang="en-US" dirty="0" smtClean="0"/>
              <a:t>be </a:t>
            </a:r>
            <a:r>
              <a:rPr lang="en-US" dirty="0"/>
              <a:t>more proactive about exploring the world when it's uncertain, </a:t>
            </a:r>
            <a:r>
              <a:rPr lang="en-US" dirty="0" smtClean="0"/>
              <a:t>and</a:t>
            </a:r>
          </a:p>
          <a:p>
            <a:pPr lvl="1"/>
            <a:r>
              <a:rPr lang="en-US" dirty="0" smtClean="0"/>
              <a:t>fall </a:t>
            </a:r>
            <a:r>
              <a:rPr lang="en-US" dirty="0"/>
              <a:t>back to exploiting the </a:t>
            </a:r>
            <a:r>
              <a:rPr lang="en-US" dirty="0" smtClean="0"/>
              <a:t>(sub-)optimal policy, </a:t>
            </a:r>
            <a:r>
              <a:rPr lang="en-US" dirty="0"/>
              <a:t>when it becomes more certain about the world.</a:t>
            </a:r>
          </a:p>
        </p:txBody>
      </p:sp>
      <p:sp>
        <p:nvSpPr>
          <p:cNvPr id="4" name="Rectangle 3"/>
          <p:cNvSpPr/>
          <p:nvPr/>
        </p:nvSpPr>
        <p:spPr>
          <a:xfrm>
            <a:off x="1143000" y="4114800"/>
            <a:ext cx="4572000" cy="1200329"/>
          </a:xfrm>
          <a:prstGeom prst="rect">
            <a:avLst/>
          </a:prstGeom>
        </p:spPr>
        <p:txBody>
          <a:bodyPr>
            <a:spAutoFit/>
          </a:bodyPr>
          <a:lstStyle/>
          <a:p>
            <a:pPr lvl="1"/>
            <a:r>
              <a:rPr lang="en-US" dirty="0"/>
              <a:t>If s’ is new then U[s’] &lt;- r’</a:t>
            </a:r>
          </a:p>
          <a:p>
            <a:pPr lvl="1"/>
            <a:r>
              <a:rPr lang="en-US" dirty="0"/>
              <a:t>If s is not null then</a:t>
            </a:r>
          </a:p>
          <a:p>
            <a:pPr lvl="2"/>
            <a:r>
              <a:rPr lang="en-US" dirty="0"/>
              <a:t>Increment Ns[s]</a:t>
            </a:r>
          </a:p>
          <a:p>
            <a:pPr lvl="2"/>
            <a:r>
              <a:rPr lang="en-US" dirty="0"/>
              <a:t>U[s] &lt;- U[s] + </a:t>
            </a:r>
            <a:r>
              <a:rPr lang="el-GR" dirty="0"/>
              <a:t>α</a:t>
            </a:r>
            <a:r>
              <a:rPr lang="en-US" dirty="0"/>
              <a:t>(Ns[s])(r+</a:t>
            </a:r>
            <a:r>
              <a:rPr lang="el-GR" dirty="0"/>
              <a:t>γ</a:t>
            </a:r>
            <a:r>
              <a:rPr lang="en-US" dirty="0"/>
              <a:t>U[s’]-U[s])</a:t>
            </a:r>
          </a:p>
        </p:txBody>
      </p:sp>
      <p:sp>
        <p:nvSpPr>
          <p:cNvPr id="5" name="TextBox 4"/>
          <p:cNvSpPr txBox="1"/>
          <p:nvPr/>
        </p:nvSpPr>
        <p:spPr>
          <a:xfrm>
            <a:off x="1905000" y="5791200"/>
            <a:ext cx="2196673" cy="923330"/>
          </a:xfrm>
          <a:prstGeom prst="rect">
            <a:avLst/>
          </a:prstGeom>
          <a:noFill/>
        </p:spPr>
        <p:txBody>
          <a:bodyPr wrap="none" rtlCol="0">
            <a:spAutoFit/>
          </a:bodyPr>
          <a:lstStyle/>
          <a:p>
            <a:r>
              <a:rPr lang="en-US" dirty="0" smtClean="0"/>
              <a:t>U(s) =</a:t>
            </a:r>
          </a:p>
          <a:p>
            <a:r>
              <a:rPr lang="en-US" dirty="0"/>
              <a:t>	</a:t>
            </a:r>
            <a:r>
              <a:rPr lang="en-US" dirty="0" smtClean="0"/>
              <a:t>+R, when Ns &lt; e</a:t>
            </a:r>
          </a:p>
          <a:p>
            <a:r>
              <a:rPr lang="en-US" dirty="0"/>
              <a:t>	</a:t>
            </a:r>
            <a:r>
              <a:rPr lang="en-US" dirty="0" smtClean="0"/>
              <a:t>U(s)</a:t>
            </a:r>
            <a:endParaRPr lang="en-US" dirty="0"/>
          </a:p>
        </p:txBody>
      </p:sp>
    </p:spTree>
    <p:extLst>
      <p:ext uri="{BB962C8B-B14F-4D97-AF65-F5344CB8AC3E}">
        <p14:creationId xmlns:p14="http://schemas.microsoft.com/office/powerpoint/2010/main" val="1282486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Exploratory agent results</a:t>
            </a:r>
            <a:endParaRPr lang="en-US" dirty="0"/>
          </a:p>
        </p:txBody>
      </p:sp>
      <p:pic>
        <p:nvPicPr>
          <p:cNvPr id="4" name="Picture 3" descr="4x3-exploring-adp-error+loss.eps"/>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9462" y="1437723"/>
            <a:ext cx="4251626" cy="2971800"/>
          </a:xfrm>
          <a:prstGeom prst="rect">
            <a:avLst/>
          </a:prstGeom>
        </p:spPr>
      </p:pic>
      <p:pic>
        <p:nvPicPr>
          <p:cNvPr id="5" name="Picture 4" descr="4x3-optimal-policy.eps"/>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4648200" y="3429000"/>
            <a:ext cx="3810000" cy="3023152"/>
          </a:xfrm>
          <a:prstGeom prst="rect">
            <a:avLst/>
          </a:prstGeom>
        </p:spPr>
      </p:pic>
    </p:spTree>
    <p:extLst>
      <p:ext uri="{BB962C8B-B14F-4D97-AF65-F5344CB8AC3E}">
        <p14:creationId xmlns:p14="http://schemas.microsoft.com/office/powerpoint/2010/main" val="3297547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Q-Learning</a:t>
            </a:r>
            <a:endParaRPr lang="en-US" dirty="0"/>
          </a:p>
        </p:txBody>
      </p:sp>
      <p:sp>
        <p:nvSpPr>
          <p:cNvPr id="3" name="Content Placeholder 2"/>
          <p:cNvSpPr>
            <a:spLocks noGrp="1"/>
          </p:cNvSpPr>
          <p:nvPr>
            <p:ph idx="1"/>
          </p:nvPr>
        </p:nvSpPr>
        <p:spPr>
          <a:xfrm>
            <a:off x="457200" y="1600200"/>
            <a:ext cx="3733800" cy="4525963"/>
          </a:xfrm>
        </p:spPr>
        <p:txBody>
          <a:bodyPr/>
          <a:lstStyle/>
          <a:p>
            <a:r>
              <a:rPr lang="en-US" dirty="0" smtClean="0"/>
              <a:t>U -&gt; </a:t>
            </a:r>
            <a:r>
              <a:rPr lang="el-GR" dirty="0" smtClean="0"/>
              <a:t>Π</a:t>
            </a:r>
            <a:r>
              <a:rPr lang="en-US" dirty="0" smtClean="0"/>
              <a:t>:</a:t>
            </a:r>
          </a:p>
          <a:p>
            <a:pPr lvl="1"/>
            <a:r>
              <a:rPr lang="en-US" dirty="0" smtClean="0"/>
              <a:t>policy </a:t>
            </a:r>
            <a:r>
              <a:rPr lang="en-US" dirty="0"/>
              <a:t>for </a:t>
            </a:r>
            <a:r>
              <a:rPr lang="en-US" dirty="0" smtClean="0"/>
              <a:t>each state </a:t>
            </a:r>
            <a:r>
              <a:rPr lang="en-US" dirty="0"/>
              <a:t>is determined by the expected </a:t>
            </a:r>
            <a:r>
              <a:rPr lang="en-US" dirty="0" smtClean="0"/>
              <a:t>value</a:t>
            </a:r>
          </a:p>
          <a:p>
            <a:r>
              <a:rPr lang="en-US" dirty="0" smtClean="0"/>
              <a:t>Unknown P?</a:t>
            </a:r>
          </a:p>
          <a:p>
            <a:pPr lvl="1"/>
            <a:r>
              <a:rPr lang="en-US" dirty="0" smtClean="0"/>
              <a:t>Q-learning</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130015381"/>
              </p:ext>
            </p:extLst>
          </p:nvPr>
        </p:nvGraphicFramePr>
        <p:xfrm>
          <a:off x="4922308" y="2009687"/>
          <a:ext cx="4191000" cy="1112520"/>
        </p:xfrm>
        <a:graphic>
          <a:graphicData uri="http://schemas.openxmlformats.org/drawingml/2006/table">
            <a:tbl>
              <a:tblPr firstRow="1" bandRow="1">
                <a:tableStyleId>{D7AC3CCA-C797-4891-BE02-D94E43425B78}</a:tableStyleId>
              </a:tblPr>
              <a:tblGrid>
                <a:gridCol w="1047750"/>
                <a:gridCol w="1047750"/>
                <a:gridCol w="1047750"/>
                <a:gridCol w="1047750"/>
              </a:tblGrid>
              <a:tr h="370840">
                <a:tc>
                  <a:txBody>
                    <a:bodyPr/>
                    <a:lstStyle/>
                    <a:p>
                      <a:r>
                        <a:rPr lang="en-US" dirty="0" smtClean="0"/>
                        <a:t>.81</a:t>
                      </a:r>
                      <a:endParaRPr lang="en-US" dirty="0"/>
                    </a:p>
                  </a:txBody>
                  <a:tcPr/>
                </a:tc>
                <a:tc>
                  <a:txBody>
                    <a:bodyPr/>
                    <a:lstStyle/>
                    <a:p>
                      <a:r>
                        <a:rPr lang="en-US" dirty="0" smtClean="0"/>
                        <a:t>.89</a:t>
                      </a:r>
                      <a:endParaRPr lang="en-US" dirty="0"/>
                    </a:p>
                  </a:txBody>
                  <a:tcPr/>
                </a:tc>
                <a:tc>
                  <a:txBody>
                    <a:bodyPr/>
                    <a:lstStyle/>
                    <a:p>
                      <a:r>
                        <a:rPr lang="en-US" dirty="0" smtClean="0"/>
                        <a:t>.91</a:t>
                      </a:r>
                      <a:endParaRPr lang="en-US" dirty="0"/>
                    </a:p>
                  </a:txBody>
                  <a:tcPr/>
                </a:tc>
                <a:tc>
                  <a:txBody>
                    <a:bodyPr/>
                    <a:lstStyle/>
                    <a:p>
                      <a:r>
                        <a:rPr lang="en-US" dirty="0" smtClean="0"/>
                        <a:t>+</a:t>
                      </a:r>
                      <a:r>
                        <a:rPr lang="en-US" sz="1800" kern="1200" dirty="0" smtClean="0"/>
                        <a:t>1</a:t>
                      </a:r>
                      <a:endParaRPr lang="en-US" sz="1800" kern="1200" dirty="0">
                        <a:solidFill>
                          <a:schemeClr val="dk1"/>
                        </a:solidFill>
                        <a:latin typeface="+mn-lt"/>
                        <a:ea typeface="+mn-ea"/>
                        <a:cs typeface="+mn-cs"/>
                      </a:endParaRPr>
                    </a:p>
                  </a:txBody>
                  <a:tcPr/>
                </a:tc>
              </a:tr>
              <a:tr h="370840">
                <a:tc>
                  <a:txBody>
                    <a:bodyPr/>
                    <a:lstStyle/>
                    <a:p>
                      <a:r>
                        <a:rPr lang="en-US" dirty="0" smtClean="0"/>
                        <a:t>.76</a:t>
                      </a:r>
                      <a:endParaRPr lang="en-US" dirty="0"/>
                    </a:p>
                  </a:txBody>
                  <a:tcPr/>
                </a:tc>
                <a:tc>
                  <a:txBody>
                    <a:bodyPr/>
                    <a:lstStyle/>
                    <a:p>
                      <a:endParaRPr lang="en-US" dirty="0"/>
                    </a:p>
                  </a:txBody>
                  <a:tcPr>
                    <a:solidFill>
                      <a:srgbClr val="FF0000"/>
                    </a:solidFill>
                  </a:tcPr>
                </a:tc>
                <a:tc>
                  <a:txBody>
                    <a:bodyPr/>
                    <a:lstStyle/>
                    <a:p>
                      <a:r>
                        <a:rPr lang="en-US" dirty="0" smtClean="0"/>
                        <a:t>.66</a:t>
                      </a:r>
                      <a:endParaRPr lang="en-US" dirty="0"/>
                    </a:p>
                  </a:txBody>
                  <a:tcPr/>
                </a:tc>
                <a:tc>
                  <a:txBody>
                    <a:bodyPr/>
                    <a:lstStyle/>
                    <a:p>
                      <a:r>
                        <a:rPr lang="en-US" dirty="0" smtClean="0"/>
                        <a:t>-1</a:t>
                      </a:r>
                      <a:endParaRPr lang="en-US" dirty="0"/>
                    </a:p>
                  </a:txBody>
                  <a:tcPr/>
                </a:tc>
              </a:tr>
              <a:tr h="370840">
                <a:tc>
                  <a:txBody>
                    <a:bodyPr/>
                    <a:lstStyle/>
                    <a:p>
                      <a:r>
                        <a:rPr lang="en-US" dirty="0" smtClean="0">
                          <a:solidFill>
                            <a:srgbClr val="FF0000"/>
                          </a:solidFill>
                        </a:rPr>
                        <a:t>.70</a:t>
                      </a:r>
                      <a:endParaRPr lang="en-US" dirty="0">
                        <a:solidFill>
                          <a:srgbClr val="FF0000"/>
                        </a:solidFill>
                      </a:endParaRPr>
                    </a:p>
                  </a:txBody>
                  <a:tcPr/>
                </a:tc>
                <a:tc>
                  <a:txBody>
                    <a:bodyPr/>
                    <a:lstStyle/>
                    <a:p>
                      <a:r>
                        <a:rPr lang="en-US" dirty="0" smtClean="0"/>
                        <a:t>.66</a:t>
                      </a:r>
                      <a:endParaRPr lang="en-US" dirty="0"/>
                    </a:p>
                  </a:txBody>
                  <a:tcPr/>
                </a:tc>
                <a:tc>
                  <a:txBody>
                    <a:bodyPr/>
                    <a:lstStyle/>
                    <a:p>
                      <a:r>
                        <a:rPr lang="en-US" dirty="0" smtClean="0"/>
                        <a:t>.61</a:t>
                      </a:r>
                      <a:endParaRPr lang="en-US" dirty="0"/>
                    </a:p>
                  </a:txBody>
                  <a:tcPr/>
                </a:tc>
                <a:tc>
                  <a:txBody>
                    <a:bodyPr/>
                    <a:lstStyle/>
                    <a:p>
                      <a:r>
                        <a:rPr lang="en-US" dirty="0" smtClean="0"/>
                        <a:t>.39</a:t>
                      </a:r>
                      <a:endParaRPr lang="en-US" dirty="0"/>
                    </a:p>
                  </a:txBody>
                  <a:tcPr/>
                </a:tc>
              </a:tr>
            </a:tbl>
          </a:graphicData>
        </a:graphic>
      </p:graphicFrame>
      <p:sp>
        <p:nvSpPr>
          <p:cNvPr id="5" name="TextBox 4"/>
          <p:cNvSpPr txBox="1"/>
          <p:nvPr/>
        </p:nvSpPr>
        <p:spPr>
          <a:xfrm>
            <a:off x="5303308" y="1578045"/>
            <a:ext cx="301660"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6354670" y="1578045"/>
            <a:ext cx="301660" cy="369332"/>
          </a:xfrm>
          <a:prstGeom prst="rect">
            <a:avLst/>
          </a:prstGeom>
          <a:noFill/>
        </p:spPr>
        <p:txBody>
          <a:bodyPr wrap="none" rtlCol="0">
            <a:spAutoFit/>
          </a:bodyPr>
          <a:lstStyle/>
          <a:p>
            <a:r>
              <a:rPr lang="en-US" dirty="0"/>
              <a:t>2</a:t>
            </a:r>
          </a:p>
        </p:txBody>
      </p:sp>
      <p:sp>
        <p:nvSpPr>
          <p:cNvPr id="7" name="TextBox 6"/>
          <p:cNvSpPr txBox="1"/>
          <p:nvPr/>
        </p:nvSpPr>
        <p:spPr>
          <a:xfrm>
            <a:off x="7459753" y="1578045"/>
            <a:ext cx="301660" cy="369332"/>
          </a:xfrm>
          <a:prstGeom prst="rect">
            <a:avLst/>
          </a:prstGeom>
          <a:noFill/>
        </p:spPr>
        <p:txBody>
          <a:bodyPr wrap="none" rtlCol="0">
            <a:spAutoFit/>
          </a:bodyPr>
          <a:lstStyle/>
          <a:p>
            <a:r>
              <a:rPr lang="en-US" dirty="0" smtClean="0"/>
              <a:t>3</a:t>
            </a:r>
            <a:endParaRPr lang="en-US" dirty="0"/>
          </a:p>
        </p:txBody>
      </p:sp>
      <p:sp>
        <p:nvSpPr>
          <p:cNvPr id="8" name="TextBox 7"/>
          <p:cNvSpPr txBox="1"/>
          <p:nvPr/>
        </p:nvSpPr>
        <p:spPr>
          <a:xfrm>
            <a:off x="8503708" y="1578045"/>
            <a:ext cx="301660" cy="369332"/>
          </a:xfrm>
          <a:prstGeom prst="rect">
            <a:avLst/>
          </a:prstGeom>
          <a:noFill/>
        </p:spPr>
        <p:txBody>
          <a:bodyPr wrap="none" rtlCol="0">
            <a:spAutoFit/>
          </a:bodyPr>
          <a:lstStyle/>
          <a:p>
            <a:r>
              <a:rPr lang="en-US" dirty="0"/>
              <a:t>4</a:t>
            </a:r>
          </a:p>
        </p:txBody>
      </p:sp>
      <p:sp>
        <p:nvSpPr>
          <p:cNvPr id="9" name="TextBox 8"/>
          <p:cNvSpPr txBox="1"/>
          <p:nvPr/>
        </p:nvSpPr>
        <p:spPr>
          <a:xfrm>
            <a:off x="4465108" y="2021535"/>
            <a:ext cx="295236" cy="369332"/>
          </a:xfrm>
          <a:prstGeom prst="rect">
            <a:avLst/>
          </a:prstGeom>
          <a:noFill/>
        </p:spPr>
        <p:txBody>
          <a:bodyPr wrap="none" rtlCol="0">
            <a:spAutoFit/>
          </a:bodyPr>
          <a:lstStyle/>
          <a:p>
            <a:r>
              <a:rPr lang="en-US" dirty="0"/>
              <a:t>a</a:t>
            </a:r>
          </a:p>
        </p:txBody>
      </p:sp>
      <p:sp>
        <p:nvSpPr>
          <p:cNvPr id="10" name="TextBox 9"/>
          <p:cNvSpPr txBox="1"/>
          <p:nvPr/>
        </p:nvSpPr>
        <p:spPr>
          <a:xfrm>
            <a:off x="4465108" y="2390867"/>
            <a:ext cx="305943" cy="369332"/>
          </a:xfrm>
          <a:prstGeom prst="rect">
            <a:avLst/>
          </a:prstGeom>
          <a:noFill/>
        </p:spPr>
        <p:txBody>
          <a:bodyPr wrap="none" rtlCol="0">
            <a:spAutoFit/>
          </a:bodyPr>
          <a:lstStyle/>
          <a:p>
            <a:r>
              <a:rPr lang="en-US" dirty="0" smtClean="0"/>
              <a:t>b</a:t>
            </a:r>
            <a:endParaRPr lang="en-US" dirty="0"/>
          </a:p>
        </p:txBody>
      </p:sp>
      <p:sp>
        <p:nvSpPr>
          <p:cNvPr id="11" name="TextBox 10"/>
          <p:cNvSpPr txBox="1"/>
          <p:nvPr/>
        </p:nvSpPr>
        <p:spPr>
          <a:xfrm>
            <a:off x="4464536" y="2768677"/>
            <a:ext cx="282274" cy="369332"/>
          </a:xfrm>
          <a:prstGeom prst="rect">
            <a:avLst/>
          </a:prstGeom>
          <a:noFill/>
        </p:spPr>
        <p:txBody>
          <a:bodyPr wrap="none" rtlCol="0">
            <a:spAutoFit/>
          </a:bodyPr>
          <a:lstStyle/>
          <a:p>
            <a:r>
              <a:rPr lang="en-US" dirty="0"/>
              <a:t>c</a:t>
            </a:r>
          </a:p>
        </p:txBody>
      </p:sp>
      <p:graphicFrame>
        <p:nvGraphicFramePr>
          <p:cNvPr id="12" name="Object 11"/>
          <p:cNvGraphicFramePr>
            <a:graphicFrameLocks noChangeAspect="1"/>
          </p:cNvGraphicFramePr>
          <p:nvPr>
            <p:extLst>
              <p:ext uri="{D42A27DB-BD31-4B8C-83A1-F6EECF244321}">
                <p14:modId xmlns:p14="http://schemas.microsoft.com/office/powerpoint/2010/main" val="1371507873"/>
              </p:ext>
            </p:extLst>
          </p:nvPr>
        </p:nvGraphicFramePr>
        <p:xfrm>
          <a:off x="4460149" y="3581400"/>
          <a:ext cx="4170362" cy="652463"/>
        </p:xfrm>
        <a:graphic>
          <a:graphicData uri="http://schemas.openxmlformats.org/presentationml/2006/ole">
            <mc:AlternateContent xmlns:mc="http://schemas.openxmlformats.org/markup-compatibility/2006">
              <mc:Choice xmlns:v="urn:schemas-microsoft-com:vml" Requires="v">
                <p:oleObj spid="_x0000_s1045" name="Equation" r:id="rId4" imgW="2349500" imgH="368300" progId="Equation.3">
                  <p:embed/>
                </p:oleObj>
              </mc:Choice>
              <mc:Fallback>
                <p:oleObj name="Equation" r:id="rId4" imgW="2349500" imgH="368300" progId="Equation.3">
                  <p:embed/>
                  <p:pic>
                    <p:nvPicPr>
                      <p:cNvPr id="0" name=""/>
                      <p:cNvPicPr/>
                      <p:nvPr/>
                    </p:nvPicPr>
                    <p:blipFill>
                      <a:blip r:embed="rId5"/>
                      <a:stretch>
                        <a:fillRect/>
                      </a:stretch>
                    </p:blipFill>
                    <p:spPr>
                      <a:xfrm>
                        <a:off x="4460149" y="3581400"/>
                        <a:ext cx="4170362" cy="652463"/>
                      </a:xfrm>
                      <a:prstGeom prst="rect">
                        <a:avLst/>
                      </a:prstGeom>
                    </p:spPr>
                  </p:pic>
                </p:oleObj>
              </mc:Fallback>
            </mc:AlternateContent>
          </a:graphicData>
        </a:graphic>
      </p:graphicFrame>
      <p:graphicFrame>
        <p:nvGraphicFramePr>
          <p:cNvPr id="13" name="Object 12"/>
          <p:cNvGraphicFramePr>
            <a:graphicFrameLocks noChangeAspect="1"/>
          </p:cNvGraphicFramePr>
          <p:nvPr>
            <p:extLst>
              <p:ext uri="{D42A27DB-BD31-4B8C-83A1-F6EECF244321}">
                <p14:modId xmlns:p14="http://schemas.microsoft.com/office/powerpoint/2010/main" val="1023088839"/>
              </p:ext>
            </p:extLst>
          </p:nvPr>
        </p:nvGraphicFramePr>
        <p:xfrm>
          <a:off x="4465108" y="4495800"/>
          <a:ext cx="3224212" cy="652463"/>
        </p:xfrm>
        <a:graphic>
          <a:graphicData uri="http://schemas.openxmlformats.org/presentationml/2006/ole">
            <mc:AlternateContent xmlns:mc="http://schemas.openxmlformats.org/markup-compatibility/2006">
              <mc:Choice xmlns:v="urn:schemas-microsoft-com:vml" Requires="v">
                <p:oleObj spid="_x0000_s1046" name="Equation" r:id="rId6" imgW="1816100" imgH="368300" progId="Equation.3">
                  <p:embed/>
                </p:oleObj>
              </mc:Choice>
              <mc:Fallback>
                <p:oleObj name="Equation" r:id="rId6" imgW="1816100" imgH="368300" progId="Equation.3">
                  <p:embed/>
                  <p:pic>
                    <p:nvPicPr>
                      <p:cNvPr id="0" name=""/>
                      <p:cNvPicPr/>
                      <p:nvPr/>
                    </p:nvPicPr>
                    <p:blipFill>
                      <a:blip r:embed="rId7"/>
                      <a:stretch>
                        <a:fillRect/>
                      </a:stretch>
                    </p:blipFill>
                    <p:spPr>
                      <a:xfrm>
                        <a:off x="4465108" y="4495800"/>
                        <a:ext cx="3224212" cy="652463"/>
                      </a:xfrm>
                      <a:prstGeom prst="rect">
                        <a:avLst/>
                      </a:prstGeom>
                    </p:spPr>
                  </p:pic>
                </p:oleObj>
              </mc:Fallback>
            </mc:AlternateContent>
          </a:graphicData>
        </a:graphic>
      </p:graphicFrame>
    </p:spTree>
    <p:extLst>
      <p:ext uri="{BB962C8B-B14F-4D97-AF65-F5344CB8AC3E}">
        <p14:creationId xmlns:p14="http://schemas.microsoft.com/office/powerpoint/2010/main" val="2288617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Q-learning</a:t>
            </a:r>
            <a:endParaRPr lang="en-US" dirty="0"/>
          </a:p>
        </p:txBody>
      </p:sp>
      <p:sp>
        <p:nvSpPr>
          <p:cNvPr id="3" name="Content Placeholder 2"/>
          <p:cNvSpPr>
            <a:spLocks noGrp="1"/>
          </p:cNvSpPr>
          <p:nvPr>
            <p:ph idx="1"/>
          </p:nvPr>
        </p:nvSpPr>
        <p:spPr>
          <a:xfrm>
            <a:off x="457200" y="1600201"/>
            <a:ext cx="8229600" cy="685799"/>
          </a:xfrm>
        </p:spPr>
        <p:txBody>
          <a:bodyPr/>
          <a:lstStyle/>
          <a:p>
            <a:pPr marL="342900" lvl="2" indent="-342900"/>
            <a:r>
              <a:rPr lang="en-US" dirty="0" smtClean="0"/>
              <a:t>Q(</a:t>
            </a:r>
            <a:r>
              <a:rPr lang="en-US" dirty="0" err="1" smtClean="0"/>
              <a:t>s,a</a:t>
            </a:r>
            <a:r>
              <a:rPr lang="en-US" dirty="0" smtClean="0"/>
              <a:t>) &lt;- Q(</a:t>
            </a:r>
            <a:r>
              <a:rPr lang="en-US" dirty="0" err="1" smtClean="0"/>
              <a:t>s,a</a:t>
            </a:r>
            <a:r>
              <a:rPr lang="en-US" dirty="0" smtClean="0"/>
              <a:t>) + </a:t>
            </a:r>
            <a:r>
              <a:rPr lang="el-GR" dirty="0"/>
              <a:t>α</a:t>
            </a:r>
            <a:r>
              <a:rPr lang="en-US" dirty="0" smtClean="0"/>
              <a:t>(R(s) + </a:t>
            </a:r>
            <a:r>
              <a:rPr lang="el-GR" dirty="0" smtClean="0"/>
              <a:t>γ</a:t>
            </a:r>
            <a:r>
              <a:rPr lang="en-US" dirty="0" smtClean="0"/>
              <a:t>Q(</a:t>
            </a:r>
            <a:r>
              <a:rPr lang="en-US" dirty="0" err="1" smtClean="0"/>
              <a:t>s’,a</a:t>
            </a:r>
            <a:r>
              <a:rPr lang="en-US" dirty="0" smtClean="0"/>
              <a:t>’) – Q(</a:t>
            </a:r>
            <a:r>
              <a:rPr lang="en-US" dirty="0" err="1" smtClean="0"/>
              <a:t>s,a</a:t>
            </a:r>
            <a:r>
              <a:rPr lang="en-US" dirty="0" smtClean="0"/>
              <a:t>))</a:t>
            </a:r>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3395850000"/>
              </p:ext>
            </p:extLst>
          </p:nvPr>
        </p:nvGraphicFramePr>
        <p:xfrm>
          <a:off x="2260348" y="3405036"/>
          <a:ext cx="4369052" cy="2081364"/>
        </p:xfrm>
        <a:graphic>
          <a:graphicData uri="http://schemas.openxmlformats.org/drawingml/2006/table">
            <a:tbl>
              <a:tblPr firstRow="1" bandRow="1">
                <a:tableStyleId>{D7AC3CCA-C797-4891-BE02-D94E43425B78}</a:tableStyleId>
              </a:tblPr>
              <a:tblGrid>
                <a:gridCol w="1092263"/>
                <a:gridCol w="1092263"/>
                <a:gridCol w="1092263"/>
                <a:gridCol w="1092263"/>
              </a:tblGrid>
              <a:tr h="693788">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a:t>
                      </a:r>
                      <a:r>
                        <a:rPr lang="en-US" sz="1800" kern="1200" dirty="0" smtClean="0"/>
                        <a:t>1</a:t>
                      </a:r>
                      <a:endParaRPr lang="en-US" sz="1800" kern="1200" dirty="0">
                        <a:solidFill>
                          <a:schemeClr val="dk1"/>
                        </a:solidFill>
                        <a:latin typeface="+mn-lt"/>
                        <a:ea typeface="+mn-ea"/>
                        <a:cs typeface="+mn-cs"/>
                      </a:endParaRPr>
                    </a:p>
                  </a:txBody>
                  <a:tcPr/>
                </a:tc>
              </a:tr>
              <a:tr h="693788">
                <a:tc>
                  <a:txBody>
                    <a:bodyPr/>
                    <a:lstStyle/>
                    <a:p>
                      <a:endParaRPr lang="en-US"/>
                    </a:p>
                  </a:txBody>
                  <a:tcPr/>
                </a:tc>
                <a:tc>
                  <a:txBody>
                    <a:bodyPr/>
                    <a:lstStyle/>
                    <a:p>
                      <a:endParaRPr lang="en-US" dirty="0"/>
                    </a:p>
                  </a:txBody>
                  <a:tcPr>
                    <a:solidFill>
                      <a:srgbClr val="FF0000"/>
                    </a:solidFill>
                  </a:tcPr>
                </a:tc>
                <a:tc>
                  <a:txBody>
                    <a:bodyPr/>
                    <a:lstStyle/>
                    <a:p>
                      <a:endParaRPr lang="en-US"/>
                    </a:p>
                  </a:txBody>
                  <a:tcPr/>
                </a:tc>
                <a:tc>
                  <a:txBody>
                    <a:bodyPr/>
                    <a:lstStyle/>
                    <a:p>
                      <a:r>
                        <a:rPr lang="en-US" dirty="0" smtClean="0"/>
                        <a:t>-1</a:t>
                      </a:r>
                      <a:endParaRPr lang="en-US" dirty="0"/>
                    </a:p>
                  </a:txBody>
                  <a:tcPr/>
                </a:tc>
              </a:tr>
              <a:tr h="693788">
                <a:tc>
                  <a:txBody>
                    <a:bodyPr/>
                    <a:lstStyle/>
                    <a:p>
                      <a:endParaRPr lang="en-US" dirty="0">
                        <a:solidFill>
                          <a:srgbClr val="FF0000"/>
                        </a:solidFill>
                      </a:endParaRPr>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2641348" y="2973394"/>
            <a:ext cx="301660"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3692710" y="2973394"/>
            <a:ext cx="301660" cy="369332"/>
          </a:xfrm>
          <a:prstGeom prst="rect">
            <a:avLst/>
          </a:prstGeom>
          <a:noFill/>
        </p:spPr>
        <p:txBody>
          <a:bodyPr wrap="none" rtlCol="0">
            <a:spAutoFit/>
          </a:bodyPr>
          <a:lstStyle/>
          <a:p>
            <a:r>
              <a:rPr lang="en-US" dirty="0"/>
              <a:t>2</a:t>
            </a:r>
          </a:p>
        </p:txBody>
      </p:sp>
      <p:sp>
        <p:nvSpPr>
          <p:cNvPr id="7" name="TextBox 6"/>
          <p:cNvSpPr txBox="1"/>
          <p:nvPr/>
        </p:nvSpPr>
        <p:spPr>
          <a:xfrm>
            <a:off x="4797793" y="2973394"/>
            <a:ext cx="301660" cy="369332"/>
          </a:xfrm>
          <a:prstGeom prst="rect">
            <a:avLst/>
          </a:prstGeom>
          <a:noFill/>
        </p:spPr>
        <p:txBody>
          <a:bodyPr wrap="none" rtlCol="0">
            <a:spAutoFit/>
          </a:bodyPr>
          <a:lstStyle/>
          <a:p>
            <a:r>
              <a:rPr lang="en-US" dirty="0" smtClean="0"/>
              <a:t>3</a:t>
            </a:r>
            <a:endParaRPr lang="en-US" dirty="0"/>
          </a:p>
        </p:txBody>
      </p:sp>
      <p:sp>
        <p:nvSpPr>
          <p:cNvPr id="8" name="TextBox 7"/>
          <p:cNvSpPr txBox="1"/>
          <p:nvPr/>
        </p:nvSpPr>
        <p:spPr>
          <a:xfrm>
            <a:off x="5841748" y="2973394"/>
            <a:ext cx="301660" cy="369332"/>
          </a:xfrm>
          <a:prstGeom prst="rect">
            <a:avLst/>
          </a:prstGeom>
          <a:noFill/>
        </p:spPr>
        <p:txBody>
          <a:bodyPr wrap="none" rtlCol="0">
            <a:spAutoFit/>
          </a:bodyPr>
          <a:lstStyle/>
          <a:p>
            <a:r>
              <a:rPr lang="en-US" dirty="0"/>
              <a:t>4</a:t>
            </a:r>
          </a:p>
        </p:txBody>
      </p:sp>
      <p:sp>
        <p:nvSpPr>
          <p:cNvPr id="9" name="TextBox 8"/>
          <p:cNvSpPr txBox="1"/>
          <p:nvPr/>
        </p:nvSpPr>
        <p:spPr>
          <a:xfrm>
            <a:off x="1803148" y="3416884"/>
            <a:ext cx="295236" cy="369332"/>
          </a:xfrm>
          <a:prstGeom prst="rect">
            <a:avLst/>
          </a:prstGeom>
          <a:noFill/>
        </p:spPr>
        <p:txBody>
          <a:bodyPr wrap="none" rtlCol="0">
            <a:spAutoFit/>
          </a:bodyPr>
          <a:lstStyle/>
          <a:p>
            <a:r>
              <a:rPr lang="en-US" dirty="0"/>
              <a:t>a</a:t>
            </a:r>
          </a:p>
        </p:txBody>
      </p:sp>
      <p:sp>
        <p:nvSpPr>
          <p:cNvPr id="10" name="TextBox 9"/>
          <p:cNvSpPr txBox="1"/>
          <p:nvPr/>
        </p:nvSpPr>
        <p:spPr>
          <a:xfrm>
            <a:off x="1778907" y="4267200"/>
            <a:ext cx="305943" cy="369332"/>
          </a:xfrm>
          <a:prstGeom prst="rect">
            <a:avLst/>
          </a:prstGeom>
          <a:noFill/>
        </p:spPr>
        <p:txBody>
          <a:bodyPr wrap="none" rtlCol="0">
            <a:spAutoFit/>
          </a:bodyPr>
          <a:lstStyle/>
          <a:p>
            <a:r>
              <a:rPr lang="en-US" dirty="0" smtClean="0"/>
              <a:t>b</a:t>
            </a:r>
            <a:endParaRPr lang="en-US" dirty="0"/>
          </a:p>
        </p:txBody>
      </p:sp>
      <p:sp>
        <p:nvSpPr>
          <p:cNvPr id="11" name="TextBox 10"/>
          <p:cNvSpPr txBox="1"/>
          <p:nvPr/>
        </p:nvSpPr>
        <p:spPr>
          <a:xfrm>
            <a:off x="1802576" y="4953000"/>
            <a:ext cx="282274" cy="369332"/>
          </a:xfrm>
          <a:prstGeom prst="rect">
            <a:avLst/>
          </a:prstGeom>
          <a:noFill/>
        </p:spPr>
        <p:txBody>
          <a:bodyPr wrap="none" rtlCol="0">
            <a:spAutoFit/>
          </a:bodyPr>
          <a:lstStyle/>
          <a:p>
            <a:r>
              <a:rPr lang="en-US" dirty="0"/>
              <a:t>c</a:t>
            </a:r>
          </a:p>
        </p:txBody>
      </p:sp>
      <p:grpSp>
        <p:nvGrpSpPr>
          <p:cNvPr id="25" name="Group 24"/>
          <p:cNvGrpSpPr/>
          <p:nvPr/>
        </p:nvGrpSpPr>
        <p:grpSpPr>
          <a:xfrm>
            <a:off x="2260348" y="4082534"/>
            <a:ext cx="1092452" cy="762162"/>
            <a:chOff x="2260348" y="4082534"/>
            <a:chExt cx="1092452" cy="762162"/>
          </a:xfrm>
        </p:grpSpPr>
        <p:grpSp>
          <p:nvGrpSpPr>
            <p:cNvPr id="24" name="Group 23"/>
            <p:cNvGrpSpPr/>
            <p:nvPr/>
          </p:nvGrpSpPr>
          <p:grpSpPr>
            <a:xfrm>
              <a:off x="2260348" y="4082534"/>
              <a:ext cx="1092452" cy="762162"/>
              <a:chOff x="2260348" y="4082534"/>
              <a:chExt cx="1092452" cy="762162"/>
            </a:xfrm>
          </p:grpSpPr>
          <p:grpSp>
            <p:nvGrpSpPr>
              <p:cNvPr id="23" name="Group 22"/>
              <p:cNvGrpSpPr/>
              <p:nvPr/>
            </p:nvGrpSpPr>
            <p:grpSpPr>
              <a:xfrm>
                <a:off x="2260348" y="4082534"/>
                <a:ext cx="1092452" cy="718066"/>
                <a:chOff x="2260348" y="4082534"/>
                <a:chExt cx="1092452" cy="718066"/>
              </a:xfrm>
            </p:grpSpPr>
            <p:cxnSp>
              <p:nvCxnSpPr>
                <p:cNvPr id="15" name="Straight Connector 14"/>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22" name="Group 21"/>
                <p:cNvGrpSpPr/>
                <p:nvPr/>
              </p:nvGrpSpPr>
              <p:grpSpPr>
                <a:xfrm>
                  <a:off x="2642918" y="4082534"/>
                  <a:ext cx="686912" cy="553998"/>
                  <a:chOff x="2642918" y="4082534"/>
                  <a:chExt cx="686912" cy="553998"/>
                </a:xfrm>
              </p:grpSpPr>
              <p:sp>
                <p:nvSpPr>
                  <p:cNvPr id="18" name="TextBox 17"/>
                  <p:cNvSpPr txBox="1"/>
                  <p:nvPr/>
                </p:nvSpPr>
                <p:spPr>
                  <a:xfrm>
                    <a:off x="2642918" y="4082534"/>
                    <a:ext cx="301660" cy="369332"/>
                  </a:xfrm>
                  <a:prstGeom prst="rect">
                    <a:avLst/>
                  </a:prstGeom>
                  <a:noFill/>
                </p:spPr>
                <p:txBody>
                  <a:bodyPr wrap="none" rtlCol="0">
                    <a:spAutoFit/>
                  </a:bodyPr>
                  <a:lstStyle/>
                  <a:p>
                    <a:r>
                      <a:rPr lang="en-US" dirty="0"/>
                      <a:t>0</a:t>
                    </a:r>
                  </a:p>
                </p:txBody>
              </p:sp>
              <p:sp>
                <p:nvSpPr>
                  <p:cNvPr id="19" name="TextBox 18"/>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20" name="TextBox 1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21" name="TextBox 20"/>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26" name="Group 25"/>
          <p:cNvGrpSpPr/>
          <p:nvPr/>
        </p:nvGrpSpPr>
        <p:grpSpPr>
          <a:xfrm>
            <a:off x="4419600" y="4069834"/>
            <a:ext cx="1092452" cy="762162"/>
            <a:chOff x="2260348" y="4082534"/>
            <a:chExt cx="1092452" cy="762162"/>
          </a:xfrm>
        </p:grpSpPr>
        <p:grpSp>
          <p:nvGrpSpPr>
            <p:cNvPr id="27" name="Group 26"/>
            <p:cNvGrpSpPr/>
            <p:nvPr/>
          </p:nvGrpSpPr>
          <p:grpSpPr>
            <a:xfrm>
              <a:off x="2260348" y="4082534"/>
              <a:ext cx="1092452" cy="762162"/>
              <a:chOff x="2260348" y="4082534"/>
              <a:chExt cx="1092452" cy="762162"/>
            </a:xfrm>
          </p:grpSpPr>
          <p:grpSp>
            <p:nvGrpSpPr>
              <p:cNvPr id="29" name="Group 28"/>
              <p:cNvGrpSpPr/>
              <p:nvPr/>
            </p:nvGrpSpPr>
            <p:grpSpPr>
              <a:xfrm>
                <a:off x="2260348" y="4082534"/>
                <a:ext cx="1092452" cy="718066"/>
                <a:chOff x="2260348" y="4082534"/>
                <a:chExt cx="1092452" cy="718066"/>
              </a:xfrm>
            </p:grpSpPr>
            <p:cxnSp>
              <p:nvCxnSpPr>
                <p:cNvPr id="31" name="Straight Connector 3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33" name="Group 32"/>
                <p:cNvGrpSpPr/>
                <p:nvPr/>
              </p:nvGrpSpPr>
              <p:grpSpPr>
                <a:xfrm>
                  <a:off x="2642918" y="4082534"/>
                  <a:ext cx="686912" cy="553998"/>
                  <a:chOff x="2642918" y="4082534"/>
                  <a:chExt cx="686912" cy="553998"/>
                </a:xfrm>
              </p:grpSpPr>
              <p:sp>
                <p:nvSpPr>
                  <p:cNvPr id="34" name="TextBox 3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35" name="TextBox 3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30" name="TextBox 2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28" name="TextBox 2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36" name="Group 35"/>
          <p:cNvGrpSpPr/>
          <p:nvPr/>
        </p:nvGrpSpPr>
        <p:grpSpPr>
          <a:xfrm>
            <a:off x="4419600" y="3352638"/>
            <a:ext cx="1092452" cy="762162"/>
            <a:chOff x="2260348" y="4082534"/>
            <a:chExt cx="1092452" cy="762162"/>
          </a:xfrm>
        </p:grpSpPr>
        <p:grpSp>
          <p:nvGrpSpPr>
            <p:cNvPr id="37" name="Group 36"/>
            <p:cNvGrpSpPr/>
            <p:nvPr/>
          </p:nvGrpSpPr>
          <p:grpSpPr>
            <a:xfrm>
              <a:off x="2260348" y="4082534"/>
              <a:ext cx="1092452" cy="762162"/>
              <a:chOff x="2260348" y="4082534"/>
              <a:chExt cx="1092452" cy="762162"/>
            </a:xfrm>
          </p:grpSpPr>
          <p:grpSp>
            <p:nvGrpSpPr>
              <p:cNvPr id="39" name="Group 38"/>
              <p:cNvGrpSpPr/>
              <p:nvPr/>
            </p:nvGrpSpPr>
            <p:grpSpPr>
              <a:xfrm>
                <a:off x="2260348" y="4082534"/>
                <a:ext cx="1092452" cy="718066"/>
                <a:chOff x="2260348" y="4082534"/>
                <a:chExt cx="1092452" cy="718066"/>
              </a:xfrm>
            </p:grpSpPr>
            <p:cxnSp>
              <p:nvCxnSpPr>
                <p:cNvPr id="41" name="Straight Connector 4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42" name="Straight Connector 4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43" name="Group 42"/>
                <p:cNvGrpSpPr/>
                <p:nvPr/>
              </p:nvGrpSpPr>
              <p:grpSpPr>
                <a:xfrm>
                  <a:off x="2642918" y="4082534"/>
                  <a:ext cx="686912" cy="553998"/>
                  <a:chOff x="2642918" y="4082534"/>
                  <a:chExt cx="686912" cy="553998"/>
                </a:xfrm>
              </p:grpSpPr>
              <p:sp>
                <p:nvSpPr>
                  <p:cNvPr id="44" name="TextBox 4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45" name="TextBox 4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40" name="TextBox 3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38" name="TextBox 3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46" name="Group 45"/>
          <p:cNvGrpSpPr/>
          <p:nvPr/>
        </p:nvGrpSpPr>
        <p:grpSpPr>
          <a:xfrm>
            <a:off x="4426274" y="4737136"/>
            <a:ext cx="1092452" cy="762162"/>
            <a:chOff x="2260348" y="4082534"/>
            <a:chExt cx="1092452" cy="762162"/>
          </a:xfrm>
        </p:grpSpPr>
        <p:grpSp>
          <p:nvGrpSpPr>
            <p:cNvPr id="47" name="Group 46"/>
            <p:cNvGrpSpPr/>
            <p:nvPr/>
          </p:nvGrpSpPr>
          <p:grpSpPr>
            <a:xfrm>
              <a:off x="2260348" y="4082534"/>
              <a:ext cx="1092452" cy="762162"/>
              <a:chOff x="2260348" y="4082534"/>
              <a:chExt cx="1092452" cy="762162"/>
            </a:xfrm>
          </p:grpSpPr>
          <p:grpSp>
            <p:nvGrpSpPr>
              <p:cNvPr id="49" name="Group 48"/>
              <p:cNvGrpSpPr/>
              <p:nvPr/>
            </p:nvGrpSpPr>
            <p:grpSpPr>
              <a:xfrm>
                <a:off x="2260348" y="4082534"/>
                <a:ext cx="1092452" cy="718066"/>
                <a:chOff x="2260348" y="4082534"/>
                <a:chExt cx="1092452" cy="718066"/>
              </a:xfrm>
            </p:grpSpPr>
            <p:cxnSp>
              <p:nvCxnSpPr>
                <p:cNvPr id="51" name="Straight Connector 5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52" name="Straight Connector 5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53" name="Group 52"/>
                <p:cNvGrpSpPr/>
                <p:nvPr/>
              </p:nvGrpSpPr>
              <p:grpSpPr>
                <a:xfrm>
                  <a:off x="2642918" y="4082534"/>
                  <a:ext cx="686912" cy="553998"/>
                  <a:chOff x="2642918" y="4082534"/>
                  <a:chExt cx="686912" cy="553998"/>
                </a:xfrm>
              </p:grpSpPr>
              <p:sp>
                <p:nvSpPr>
                  <p:cNvPr id="54" name="TextBox 5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55" name="TextBox 5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50" name="TextBox 4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48" name="TextBox 4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56" name="Group 55"/>
          <p:cNvGrpSpPr/>
          <p:nvPr/>
        </p:nvGrpSpPr>
        <p:grpSpPr>
          <a:xfrm>
            <a:off x="3352800" y="4769402"/>
            <a:ext cx="1092452" cy="762162"/>
            <a:chOff x="2260348" y="4082534"/>
            <a:chExt cx="1092452" cy="762162"/>
          </a:xfrm>
        </p:grpSpPr>
        <p:grpSp>
          <p:nvGrpSpPr>
            <p:cNvPr id="57" name="Group 56"/>
            <p:cNvGrpSpPr/>
            <p:nvPr/>
          </p:nvGrpSpPr>
          <p:grpSpPr>
            <a:xfrm>
              <a:off x="2260348" y="4082534"/>
              <a:ext cx="1092452" cy="762162"/>
              <a:chOff x="2260348" y="4082534"/>
              <a:chExt cx="1092452" cy="762162"/>
            </a:xfrm>
          </p:grpSpPr>
          <p:grpSp>
            <p:nvGrpSpPr>
              <p:cNvPr id="59" name="Group 58"/>
              <p:cNvGrpSpPr/>
              <p:nvPr/>
            </p:nvGrpSpPr>
            <p:grpSpPr>
              <a:xfrm>
                <a:off x="2260348" y="4082534"/>
                <a:ext cx="1092452" cy="718066"/>
                <a:chOff x="2260348" y="4082534"/>
                <a:chExt cx="1092452" cy="718066"/>
              </a:xfrm>
            </p:grpSpPr>
            <p:cxnSp>
              <p:nvCxnSpPr>
                <p:cNvPr id="61" name="Straight Connector 6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62" name="Straight Connector 6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63" name="Group 62"/>
                <p:cNvGrpSpPr/>
                <p:nvPr/>
              </p:nvGrpSpPr>
              <p:grpSpPr>
                <a:xfrm>
                  <a:off x="2642918" y="4082534"/>
                  <a:ext cx="686912" cy="553998"/>
                  <a:chOff x="2642918" y="4082534"/>
                  <a:chExt cx="686912" cy="553998"/>
                </a:xfrm>
              </p:grpSpPr>
              <p:sp>
                <p:nvSpPr>
                  <p:cNvPr id="64" name="TextBox 6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65" name="TextBox 6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60" name="TextBox 5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58" name="TextBox 5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66" name="Group 65"/>
          <p:cNvGrpSpPr/>
          <p:nvPr/>
        </p:nvGrpSpPr>
        <p:grpSpPr>
          <a:xfrm>
            <a:off x="2260348" y="4769402"/>
            <a:ext cx="1092452" cy="762162"/>
            <a:chOff x="2260348" y="4082534"/>
            <a:chExt cx="1092452" cy="762162"/>
          </a:xfrm>
        </p:grpSpPr>
        <p:grpSp>
          <p:nvGrpSpPr>
            <p:cNvPr id="67" name="Group 66"/>
            <p:cNvGrpSpPr/>
            <p:nvPr/>
          </p:nvGrpSpPr>
          <p:grpSpPr>
            <a:xfrm>
              <a:off x="2260348" y="4082534"/>
              <a:ext cx="1092452" cy="762162"/>
              <a:chOff x="2260348" y="4082534"/>
              <a:chExt cx="1092452" cy="762162"/>
            </a:xfrm>
          </p:grpSpPr>
          <p:grpSp>
            <p:nvGrpSpPr>
              <p:cNvPr id="69" name="Group 68"/>
              <p:cNvGrpSpPr/>
              <p:nvPr/>
            </p:nvGrpSpPr>
            <p:grpSpPr>
              <a:xfrm>
                <a:off x="2260348" y="4082534"/>
                <a:ext cx="1092452" cy="718066"/>
                <a:chOff x="2260348" y="4082534"/>
                <a:chExt cx="1092452" cy="718066"/>
              </a:xfrm>
            </p:grpSpPr>
            <p:cxnSp>
              <p:nvCxnSpPr>
                <p:cNvPr id="71" name="Straight Connector 7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72" name="Straight Connector 7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73" name="Group 72"/>
                <p:cNvGrpSpPr/>
                <p:nvPr/>
              </p:nvGrpSpPr>
              <p:grpSpPr>
                <a:xfrm>
                  <a:off x="2642918" y="4082534"/>
                  <a:ext cx="686912" cy="553998"/>
                  <a:chOff x="2642918" y="4082534"/>
                  <a:chExt cx="686912" cy="553998"/>
                </a:xfrm>
              </p:grpSpPr>
              <p:sp>
                <p:nvSpPr>
                  <p:cNvPr id="74" name="TextBox 7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75" name="TextBox 7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70" name="TextBox 6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68" name="TextBox 6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76" name="Group 75"/>
          <p:cNvGrpSpPr/>
          <p:nvPr/>
        </p:nvGrpSpPr>
        <p:grpSpPr>
          <a:xfrm>
            <a:off x="3352800" y="3352638"/>
            <a:ext cx="1092452" cy="762162"/>
            <a:chOff x="2260348" y="4082534"/>
            <a:chExt cx="1092452" cy="762162"/>
          </a:xfrm>
        </p:grpSpPr>
        <p:grpSp>
          <p:nvGrpSpPr>
            <p:cNvPr id="77" name="Group 76"/>
            <p:cNvGrpSpPr/>
            <p:nvPr/>
          </p:nvGrpSpPr>
          <p:grpSpPr>
            <a:xfrm>
              <a:off x="2260348" y="4082534"/>
              <a:ext cx="1092452" cy="762162"/>
              <a:chOff x="2260348" y="4082534"/>
              <a:chExt cx="1092452" cy="762162"/>
            </a:xfrm>
          </p:grpSpPr>
          <p:grpSp>
            <p:nvGrpSpPr>
              <p:cNvPr id="79" name="Group 78"/>
              <p:cNvGrpSpPr/>
              <p:nvPr/>
            </p:nvGrpSpPr>
            <p:grpSpPr>
              <a:xfrm>
                <a:off x="2260348" y="4082534"/>
                <a:ext cx="1092452" cy="718066"/>
                <a:chOff x="2260348" y="4082534"/>
                <a:chExt cx="1092452" cy="718066"/>
              </a:xfrm>
            </p:grpSpPr>
            <p:cxnSp>
              <p:nvCxnSpPr>
                <p:cNvPr id="81" name="Straight Connector 8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82" name="Straight Connector 8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83" name="Group 82"/>
                <p:cNvGrpSpPr/>
                <p:nvPr/>
              </p:nvGrpSpPr>
              <p:grpSpPr>
                <a:xfrm>
                  <a:off x="2642918" y="4082534"/>
                  <a:ext cx="686912" cy="553998"/>
                  <a:chOff x="2642918" y="4082534"/>
                  <a:chExt cx="686912" cy="553998"/>
                </a:xfrm>
              </p:grpSpPr>
              <p:sp>
                <p:nvSpPr>
                  <p:cNvPr id="84" name="TextBox 8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85" name="TextBox 8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80" name="TextBox 7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78" name="TextBox 7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86" name="Group 85"/>
          <p:cNvGrpSpPr/>
          <p:nvPr/>
        </p:nvGrpSpPr>
        <p:grpSpPr>
          <a:xfrm>
            <a:off x="2237378" y="3364387"/>
            <a:ext cx="1092452" cy="762162"/>
            <a:chOff x="2260348" y="4082534"/>
            <a:chExt cx="1092452" cy="762162"/>
          </a:xfrm>
        </p:grpSpPr>
        <p:grpSp>
          <p:nvGrpSpPr>
            <p:cNvPr id="87" name="Group 86"/>
            <p:cNvGrpSpPr/>
            <p:nvPr/>
          </p:nvGrpSpPr>
          <p:grpSpPr>
            <a:xfrm>
              <a:off x="2260348" y="4082534"/>
              <a:ext cx="1092452" cy="762162"/>
              <a:chOff x="2260348" y="4082534"/>
              <a:chExt cx="1092452" cy="762162"/>
            </a:xfrm>
          </p:grpSpPr>
          <p:grpSp>
            <p:nvGrpSpPr>
              <p:cNvPr id="89" name="Group 88"/>
              <p:cNvGrpSpPr/>
              <p:nvPr/>
            </p:nvGrpSpPr>
            <p:grpSpPr>
              <a:xfrm>
                <a:off x="2260348" y="4082534"/>
                <a:ext cx="1092452" cy="718066"/>
                <a:chOff x="2260348" y="4082534"/>
                <a:chExt cx="1092452" cy="718066"/>
              </a:xfrm>
            </p:grpSpPr>
            <p:cxnSp>
              <p:nvCxnSpPr>
                <p:cNvPr id="91" name="Straight Connector 9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92" name="Straight Connector 9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93" name="Group 92"/>
                <p:cNvGrpSpPr/>
                <p:nvPr/>
              </p:nvGrpSpPr>
              <p:grpSpPr>
                <a:xfrm>
                  <a:off x="2642918" y="4082534"/>
                  <a:ext cx="686912" cy="553998"/>
                  <a:chOff x="2642918" y="4082534"/>
                  <a:chExt cx="686912" cy="553998"/>
                </a:xfrm>
              </p:grpSpPr>
              <p:sp>
                <p:nvSpPr>
                  <p:cNvPr id="94" name="TextBox 9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95" name="TextBox 9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90" name="TextBox 8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88" name="TextBox 87"/>
            <p:cNvSpPr txBox="1"/>
            <p:nvPr/>
          </p:nvSpPr>
          <p:spPr>
            <a:xfrm>
              <a:off x="2260348" y="4267200"/>
              <a:ext cx="301660" cy="369332"/>
            </a:xfrm>
            <a:prstGeom prst="rect">
              <a:avLst/>
            </a:prstGeom>
            <a:noFill/>
          </p:spPr>
          <p:txBody>
            <a:bodyPr wrap="none" rtlCol="0">
              <a:spAutoFit/>
            </a:bodyPr>
            <a:lstStyle/>
            <a:p>
              <a:r>
                <a:rPr lang="en-US" dirty="0"/>
                <a:t>0</a:t>
              </a:r>
            </a:p>
          </p:txBody>
        </p:sp>
      </p:grpSp>
      <p:grpSp>
        <p:nvGrpSpPr>
          <p:cNvPr id="96" name="Group 95"/>
          <p:cNvGrpSpPr/>
          <p:nvPr/>
        </p:nvGrpSpPr>
        <p:grpSpPr>
          <a:xfrm>
            <a:off x="5509340" y="4757653"/>
            <a:ext cx="1092452" cy="762162"/>
            <a:chOff x="2260348" y="4082534"/>
            <a:chExt cx="1092452" cy="762162"/>
          </a:xfrm>
        </p:grpSpPr>
        <p:grpSp>
          <p:nvGrpSpPr>
            <p:cNvPr id="97" name="Group 96"/>
            <p:cNvGrpSpPr/>
            <p:nvPr/>
          </p:nvGrpSpPr>
          <p:grpSpPr>
            <a:xfrm>
              <a:off x="2260348" y="4082534"/>
              <a:ext cx="1092452" cy="762162"/>
              <a:chOff x="2260348" y="4082534"/>
              <a:chExt cx="1092452" cy="762162"/>
            </a:xfrm>
          </p:grpSpPr>
          <p:grpSp>
            <p:nvGrpSpPr>
              <p:cNvPr id="99" name="Group 98"/>
              <p:cNvGrpSpPr/>
              <p:nvPr/>
            </p:nvGrpSpPr>
            <p:grpSpPr>
              <a:xfrm>
                <a:off x="2260348" y="4082534"/>
                <a:ext cx="1092452" cy="718066"/>
                <a:chOff x="2260348" y="4082534"/>
                <a:chExt cx="1092452" cy="718066"/>
              </a:xfrm>
            </p:grpSpPr>
            <p:cxnSp>
              <p:nvCxnSpPr>
                <p:cNvPr id="101" name="Straight Connector 100"/>
                <p:cNvCxnSpPr/>
                <p:nvPr/>
              </p:nvCxnSpPr>
              <p:spPr>
                <a:xfrm>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cxnSp>
              <p:nvCxnSpPr>
                <p:cNvPr id="102" name="Straight Connector 101"/>
                <p:cNvCxnSpPr/>
                <p:nvPr/>
              </p:nvCxnSpPr>
              <p:spPr>
                <a:xfrm flipH="1">
                  <a:off x="2260348" y="4114800"/>
                  <a:ext cx="1092452" cy="685800"/>
                </a:xfrm>
                <a:prstGeom prst="line">
                  <a:avLst/>
                </a:prstGeom>
              </p:spPr>
              <p:style>
                <a:lnRef idx="2">
                  <a:schemeClr val="accent1"/>
                </a:lnRef>
                <a:fillRef idx="0">
                  <a:schemeClr val="accent1"/>
                </a:fillRef>
                <a:effectRef idx="1">
                  <a:schemeClr val="accent1"/>
                </a:effectRef>
                <a:fontRef idx="minor">
                  <a:schemeClr val="tx1"/>
                </a:fontRef>
              </p:style>
            </p:cxnSp>
            <p:grpSp>
              <p:nvGrpSpPr>
                <p:cNvPr id="103" name="Group 102"/>
                <p:cNvGrpSpPr/>
                <p:nvPr/>
              </p:nvGrpSpPr>
              <p:grpSpPr>
                <a:xfrm>
                  <a:off x="2642918" y="4082534"/>
                  <a:ext cx="686912" cy="553998"/>
                  <a:chOff x="2642918" y="4082534"/>
                  <a:chExt cx="686912" cy="553998"/>
                </a:xfrm>
              </p:grpSpPr>
              <p:sp>
                <p:nvSpPr>
                  <p:cNvPr id="104" name="TextBox 103"/>
                  <p:cNvSpPr txBox="1"/>
                  <p:nvPr/>
                </p:nvSpPr>
                <p:spPr>
                  <a:xfrm>
                    <a:off x="2642918" y="4082534"/>
                    <a:ext cx="301660" cy="369332"/>
                  </a:xfrm>
                  <a:prstGeom prst="rect">
                    <a:avLst/>
                  </a:prstGeom>
                  <a:noFill/>
                </p:spPr>
                <p:txBody>
                  <a:bodyPr wrap="none" rtlCol="0">
                    <a:spAutoFit/>
                  </a:bodyPr>
                  <a:lstStyle/>
                  <a:p>
                    <a:r>
                      <a:rPr lang="en-US" dirty="0"/>
                      <a:t>0</a:t>
                    </a:r>
                  </a:p>
                </p:txBody>
              </p:sp>
              <p:sp>
                <p:nvSpPr>
                  <p:cNvPr id="105" name="TextBox 104"/>
                  <p:cNvSpPr txBox="1"/>
                  <p:nvPr/>
                </p:nvSpPr>
                <p:spPr>
                  <a:xfrm>
                    <a:off x="3028170" y="4267200"/>
                    <a:ext cx="301660" cy="369332"/>
                  </a:xfrm>
                  <a:prstGeom prst="rect">
                    <a:avLst/>
                  </a:prstGeom>
                  <a:noFill/>
                </p:spPr>
                <p:txBody>
                  <a:bodyPr wrap="none" rtlCol="0">
                    <a:spAutoFit/>
                  </a:bodyPr>
                  <a:lstStyle/>
                  <a:p>
                    <a:r>
                      <a:rPr lang="en-US" dirty="0" smtClean="0"/>
                      <a:t>0</a:t>
                    </a:r>
                    <a:endParaRPr lang="en-US" dirty="0"/>
                  </a:p>
                </p:txBody>
              </p:sp>
            </p:grpSp>
          </p:grpSp>
          <p:sp>
            <p:nvSpPr>
              <p:cNvPr id="100" name="TextBox 99"/>
              <p:cNvSpPr txBox="1"/>
              <p:nvPr/>
            </p:nvSpPr>
            <p:spPr>
              <a:xfrm>
                <a:off x="2644534" y="4475364"/>
                <a:ext cx="301660" cy="369332"/>
              </a:xfrm>
              <a:prstGeom prst="rect">
                <a:avLst/>
              </a:prstGeom>
              <a:noFill/>
            </p:spPr>
            <p:txBody>
              <a:bodyPr wrap="none" rtlCol="0">
                <a:spAutoFit/>
              </a:bodyPr>
              <a:lstStyle/>
              <a:p>
                <a:r>
                  <a:rPr lang="en-US" dirty="0"/>
                  <a:t>0</a:t>
                </a:r>
              </a:p>
            </p:txBody>
          </p:sp>
        </p:grpSp>
        <p:sp>
          <p:nvSpPr>
            <p:cNvPr id="98" name="TextBox 97"/>
            <p:cNvSpPr txBox="1"/>
            <p:nvPr/>
          </p:nvSpPr>
          <p:spPr>
            <a:xfrm>
              <a:off x="2260348" y="4267200"/>
              <a:ext cx="301660" cy="369332"/>
            </a:xfrm>
            <a:prstGeom prst="rect">
              <a:avLst/>
            </a:prstGeom>
            <a:noFill/>
          </p:spPr>
          <p:txBody>
            <a:bodyPr wrap="none" rtlCol="0">
              <a:spAutoFit/>
            </a:bodyPr>
            <a:lstStyle/>
            <a:p>
              <a:r>
                <a:rPr lang="en-US" dirty="0"/>
                <a:t>0</a:t>
              </a:r>
            </a:p>
          </p:txBody>
        </p:sp>
      </p:grpSp>
    </p:spTree>
    <p:extLst>
      <p:ext uri="{BB962C8B-B14F-4D97-AF65-F5344CB8AC3E}">
        <p14:creationId xmlns:p14="http://schemas.microsoft.com/office/powerpoint/2010/main" val="396159465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dirty="0" smtClean="0"/>
              <a:t>Know P, we can learn R, and derive U -&gt; MDP</a:t>
            </a:r>
          </a:p>
          <a:p>
            <a:r>
              <a:rPr lang="en-US" dirty="0" smtClean="0"/>
              <a:t>Don’t know P or R, we can use Q-learning, where use Q(</a:t>
            </a:r>
            <a:r>
              <a:rPr lang="en-US" dirty="0" err="1" smtClean="0"/>
              <a:t>s,a</a:t>
            </a:r>
            <a:r>
              <a:rPr lang="en-US" dirty="0" smtClean="0"/>
              <a:t>) as a </a:t>
            </a:r>
            <a:r>
              <a:rPr lang="en-US" smtClean="0"/>
              <a:t>utility function.</a:t>
            </a:r>
            <a:endParaRPr lang="en-US" dirty="0" smtClean="0"/>
          </a:p>
          <a:p>
            <a:r>
              <a:rPr lang="en-US" dirty="0" smtClean="0"/>
              <a:t>We learned the trade-off between exploration and exploitation.  </a:t>
            </a:r>
            <a:endParaRPr lang="en-US" dirty="0"/>
          </a:p>
        </p:txBody>
      </p:sp>
    </p:spTree>
    <p:extLst>
      <p:ext uri="{BB962C8B-B14F-4D97-AF65-F5344CB8AC3E}">
        <p14:creationId xmlns:p14="http://schemas.microsoft.com/office/powerpoint/2010/main" val="365324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Reinforcement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In MDP, we learned how to determine an </a:t>
            </a:r>
            <a:r>
              <a:rPr lang="en-US" dirty="0"/>
              <a:t>optimal sequence of actions for an agent in a stochastic environment</a:t>
            </a:r>
            <a:r>
              <a:rPr lang="en-US" dirty="0" smtClean="0"/>
              <a:t>.</a:t>
            </a:r>
          </a:p>
          <a:p>
            <a:pPr lvl="1"/>
            <a:r>
              <a:rPr lang="en-US" dirty="0"/>
              <a:t>A</a:t>
            </a:r>
            <a:r>
              <a:rPr lang="en-US" dirty="0" smtClean="0"/>
              <a:t>n </a:t>
            </a:r>
            <a:r>
              <a:rPr lang="en-US" dirty="0"/>
              <a:t>agent that knows the correct model of the environment can navigate, finding its ways to the positive rewards and avoiding the negative </a:t>
            </a:r>
            <a:r>
              <a:rPr lang="en-US" dirty="0" smtClean="0"/>
              <a:t>penalties.</a:t>
            </a:r>
          </a:p>
          <a:p>
            <a:r>
              <a:rPr lang="en-US" dirty="0"/>
              <a:t>R</a:t>
            </a:r>
            <a:r>
              <a:rPr lang="en-US" dirty="0" smtClean="0"/>
              <a:t>einforcement learning:</a:t>
            </a:r>
          </a:p>
          <a:p>
            <a:pPr lvl="1"/>
            <a:r>
              <a:rPr lang="en-US" dirty="0" smtClean="0"/>
              <a:t>can </a:t>
            </a:r>
            <a:r>
              <a:rPr lang="en-US" dirty="0"/>
              <a:t>guide the agent to an optimal policy, even though he doesn't know anything about the rewards when he starts out.</a:t>
            </a:r>
          </a:p>
        </p:txBody>
      </p:sp>
    </p:spTree>
    <p:extLst>
      <p:ext uri="{BB962C8B-B14F-4D97-AF65-F5344CB8AC3E}">
        <p14:creationId xmlns:p14="http://schemas.microsoft.com/office/powerpoint/2010/main" val="1390660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Reinforcement Learning</a:t>
            </a:r>
          </a:p>
        </p:txBody>
      </p:sp>
      <p:graphicFrame>
        <p:nvGraphicFramePr>
          <p:cNvPr id="4" name="Table 3"/>
          <p:cNvGraphicFramePr>
            <a:graphicFrameLocks noGrp="1"/>
          </p:cNvGraphicFramePr>
          <p:nvPr>
            <p:extLst>
              <p:ext uri="{D42A27DB-BD31-4B8C-83A1-F6EECF244321}">
                <p14:modId xmlns:p14="http://schemas.microsoft.com/office/powerpoint/2010/main" val="2275443874"/>
              </p:ext>
            </p:extLst>
          </p:nvPr>
        </p:nvGraphicFramePr>
        <p:xfrm>
          <a:off x="2438400" y="2179446"/>
          <a:ext cx="4191000" cy="1112520"/>
        </p:xfrm>
        <a:graphic>
          <a:graphicData uri="http://schemas.openxmlformats.org/drawingml/2006/table">
            <a:tbl>
              <a:tblPr firstRow="1" bandRow="1">
                <a:tableStyleId>{D7AC3CCA-C797-4891-BE02-D94E43425B78}</a:tableStyleId>
              </a:tblPr>
              <a:tblGrid>
                <a:gridCol w="1047750"/>
                <a:gridCol w="1047750"/>
                <a:gridCol w="1047750"/>
                <a:gridCol w="1047750"/>
              </a:tblGrid>
              <a:tr h="370840">
                <a:tc>
                  <a:txBody>
                    <a:bodyPr/>
                    <a:lstStyle/>
                    <a:p>
                      <a:endParaRPr lang="en-US" dirty="0"/>
                    </a:p>
                  </a:txBody>
                  <a:tcPr/>
                </a:tc>
                <a:tc>
                  <a:txBody>
                    <a:bodyPr/>
                    <a:lstStyle/>
                    <a:p>
                      <a:endParaRPr lang="en-US"/>
                    </a:p>
                  </a:txBody>
                  <a:tcPr/>
                </a:tc>
                <a:tc>
                  <a:txBody>
                    <a:bodyPr/>
                    <a:lstStyle/>
                    <a:p>
                      <a:endParaRPr lang="en-US"/>
                    </a:p>
                  </a:txBody>
                  <a:tcPr/>
                </a:tc>
                <a:tc>
                  <a:txBody>
                    <a:bodyPr/>
                    <a:lstStyle/>
                    <a:p>
                      <a:r>
                        <a:rPr lang="en-US" dirty="0" smtClean="0"/>
                        <a:t>+</a:t>
                      </a:r>
                      <a:r>
                        <a:rPr lang="en-US" sz="1800" kern="1200" dirty="0" smtClean="0"/>
                        <a:t>100</a:t>
                      </a:r>
                      <a:endParaRPr lang="en-US" sz="1800" kern="1200" dirty="0">
                        <a:solidFill>
                          <a:schemeClr val="dk1"/>
                        </a:solidFill>
                        <a:latin typeface="+mn-lt"/>
                        <a:ea typeface="+mn-ea"/>
                        <a:cs typeface="+mn-cs"/>
                      </a:endParaRPr>
                    </a:p>
                  </a:txBody>
                  <a:tcPr/>
                </a:tc>
              </a:tr>
              <a:tr h="370840">
                <a:tc>
                  <a:txBody>
                    <a:bodyPr/>
                    <a:lstStyle/>
                    <a:p>
                      <a:endParaRPr lang="en-US"/>
                    </a:p>
                  </a:txBody>
                  <a:tcPr/>
                </a:tc>
                <a:tc>
                  <a:txBody>
                    <a:bodyPr/>
                    <a:lstStyle/>
                    <a:p>
                      <a:endParaRPr lang="en-US" dirty="0"/>
                    </a:p>
                  </a:txBody>
                  <a:tcPr>
                    <a:solidFill>
                      <a:srgbClr val="FF0000"/>
                    </a:solidFill>
                  </a:tcPr>
                </a:tc>
                <a:tc>
                  <a:txBody>
                    <a:bodyPr/>
                    <a:lstStyle/>
                    <a:p>
                      <a:endParaRPr lang="en-US"/>
                    </a:p>
                  </a:txBody>
                  <a:tcPr/>
                </a:tc>
                <a:tc>
                  <a:txBody>
                    <a:bodyPr/>
                    <a:lstStyle/>
                    <a:p>
                      <a:r>
                        <a:rPr lang="en-US" dirty="0" smtClean="0"/>
                        <a:t>-100</a:t>
                      </a:r>
                      <a:endParaRPr lang="en-US" dirty="0"/>
                    </a:p>
                  </a:txBody>
                  <a:tcPr/>
                </a:tc>
              </a:tr>
              <a:tr h="370840">
                <a:tc>
                  <a:txBody>
                    <a:bodyPr/>
                    <a:lstStyle/>
                    <a:p>
                      <a:r>
                        <a:rPr lang="en-US" dirty="0" smtClean="0">
                          <a:solidFill>
                            <a:srgbClr val="FF0000"/>
                          </a:solidFill>
                        </a:rPr>
                        <a:t>START</a:t>
                      </a:r>
                      <a:endParaRPr lang="en-US" dirty="0">
                        <a:solidFill>
                          <a:srgbClr val="FF0000"/>
                        </a:solidFill>
                      </a:endParaRPr>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
        <p:nvSpPr>
          <p:cNvPr id="5" name="TextBox 4"/>
          <p:cNvSpPr txBox="1"/>
          <p:nvPr/>
        </p:nvSpPr>
        <p:spPr>
          <a:xfrm>
            <a:off x="2819400" y="1747804"/>
            <a:ext cx="301660" cy="369332"/>
          </a:xfrm>
          <a:prstGeom prst="rect">
            <a:avLst/>
          </a:prstGeom>
          <a:noFill/>
        </p:spPr>
        <p:txBody>
          <a:bodyPr wrap="none" rtlCol="0">
            <a:spAutoFit/>
          </a:bodyPr>
          <a:lstStyle/>
          <a:p>
            <a:r>
              <a:rPr lang="en-US" dirty="0" smtClean="0"/>
              <a:t>1</a:t>
            </a:r>
            <a:endParaRPr lang="en-US" dirty="0"/>
          </a:p>
        </p:txBody>
      </p:sp>
      <p:sp>
        <p:nvSpPr>
          <p:cNvPr id="6" name="TextBox 5"/>
          <p:cNvSpPr txBox="1"/>
          <p:nvPr/>
        </p:nvSpPr>
        <p:spPr>
          <a:xfrm>
            <a:off x="3870762" y="1747804"/>
            <a:ext cx="301660" cy="369332"/>
          </a:xfrm>
          <a:prstGeom prst="rect">
            <a:avLst/>
          </a:prstGeom>
          <a:noFill/>
        </p:spPr>
        <p:txBody>
          <a:bodyPr wrap="none" rtlCol="0">
            <a:spAutoFit/>
          </a:bodyPr>
          <a:lstStyle/>
          <a:p>
            <a:r>
              <a:rPr lang="en-US" dirty="0"/>
              <a:t>2</a:t>
            </a:r>
          </a:p>
        </p:txBody>
      </p:sp>
      <p:sp>
        <p:nvSpPr>
          <p:cNvPr id="7" name="TextBox 6"/>
          <p:cNvSpPr txBox="1"/>
          <p:nvPr/>
        </p:nvSpPr>
        <p:spPr>
          <a:xfrm>
            <a:off x="4975845" y="1747804"/>
            <a:ext cx="301660" cy="369332"/>
          </a:xfrm>
          <a:prstGeom prst="rect">
            <a:avLst/>
          </a:prstGeom>
          <a:noFill/>
        </p:spPr>
        <p:txBody>
          <a:bodyPr wrap="none" rtlCol="0">
            <a:spAutoFit/>
          </a:bodyPr>
          <a:lstStyle/>
          <a:p>
            <a:r>
              <a:rPr lang="en-US" dirty="0" smtClean="0"/>
              <a:t>3</a:t>
            </a:r>
            <a:endParaRPr lang="en-US" dirty="0"/>
          </a:p>
        </p:txBody>
      </p:sp>
      <p:sp>
        <p:nvSpPr>
          <p:cNvPr id="8" name="TextBox 7"/>
          <p:cNvSpPr txBox="1"/>
          <p:nvPr/>
        </p:nvSpPr>
        <p:spPr>
          <a:xfrm>
            <a:off x="6019800" y="1747804"/>
            <a:ext cx="301660" cy="369332"/>
          </a:xfrm>
          <a:prstGeom prst="rect">
            <a:avLst/>
          </a:prstGeom>
          <a:noFill/>
        </p:spPr>
        <p:txBody>
          <a:bodyPr wrap="none" rtlCol="0">
            <a:spAutoFit/>
          </a:bodyPr>
          <a:lstStyle/>
          <a:p>
            <a:r>
              <a:rPr lang="en-US" dirty="0"/>
              <a:t>4</a:t>
            </a:r>
          </a:p>
        </p:txBody>
      </p:sp>
      <p:sp>
        <p:nvSpPr>
          <p:cNvPr id="9" name="TextBox 8"/>
          <p:cNvSpPr txBox="1"/>
          <p:nvPr/>
        </p:nvSpPr>
        <p:spPr>
          <a:xfrm>
            <a:off x="1981200" y="2191294"/>
            <a:ext cx="295236" cy="369332"/>
          </a:xfrm>
          <a:prstGeom prst="rect">
            <a:avLst/>
          </a:prstGeom>
          <a:noFill/>
        </p:spPr>
        <p:txBody>
          <a:bodyPr wrap="none" rtlCol="0">
            <a:spAutoFit/>
          </a:bodyPr>
          <a:lstStyle/>
          <a:p>
            <a:r>
              <a:rPr lang="en-US" dirty="0"/>
              <a:t>a</a:t>
            </a:r>
          </a:p>
        </p:txBody>
      </p:sp>
      <p:sp>
        <p:nvSpPr>
          <p:cNvPr id="10" name="TextBox 9"/>
          <p:cNvSpPr txBox="1"/>
          <p:nvPr/>
        </p:nvSpPr>
        <p:spPr>
          <a:xfrm>
            <a:off x="1981200" y="2560626"/>
            <a:ext cx="305943" cy="369332"/>
          </a:xfrm>
          <a:prstGeom prst="rect">
            <a:avLst/>
          </a:prstGeom>
          <a:noFill/>
        </p:spPr>
        <p:txBody>
          <a:bodyPr wrap="none" rtlCol="0">
            <a:spAutoFit/>
          </a:bodyPr>
          <a:lstStyle/>
          <a:p>
            <a:r>
              <a:rPr lang="en-US" dirty="0" smtClean="0"/>
              <a:t>b</a:t>
            </a:r>
            <a:endParaRPr lang="en-US" dirty="0"/>
          </a:p>
        </p:txBody>
      </p:sp>
      <p:sp>
        <p:nvSpPr>
          <p:cNvPr id="11" name="TextBox 10"/>
          <p:cNvSpPr txBox="1"/>
          <p:nvPr/>
        </p:nvSpPr>
        <p:spPr>
          <a:xfrm>
            <a:off x="1980628" y="2938436"/>
            <a:ext cx="282274" cy="369332"/>
          </a:xfrm>
          <a:prstGeom prst="rect">
            <a:avLst/>
          </a:prstGeom>
          <a:noFill/>
        </p:spPr>
        <p:txBody>
          <a:bodyPr wrap="none" rtlCol="0">
            <a:spAutoFit/>
          </a:bodyPr>
          <a:lstStyle/>
          <a:p>
            <a:r>
              <a:rPr lang="en-US" dirty="0"/>
              <a:t>c</a:t>
            </a:r>
          </a:p>
        </p:txBody>
      </p:sp>
      <p:sp>
        <p:nvSpPr>
          <p:cNvPr id="3" name="TextBox 2"/>
          <p:cNvSpPr txBox="1"/>
          <p:nvPr/>
        </p:nvSpPr>
        <p:spPr>
          <a:xfrm>
            <a:off x="914401" y="4267200"/>
            <a:ext cx="7391400" cy="1477328"/>
          </a:xfrm>
          <a:prstGeom prst="rect">
            <a:avLst/>
          </a:prstGeom>
          <a:noFill/>
        </p:spPr>
        <p:txBody>
          <a:bodyPr wrap="square" rtlCol="0">
            <a:spAutoFit/>
          </a:bodyPr>
          <a:lstStyle/>
          <a:p>
            <a:r>
              <a:rPr lang="en-US" dirty="0" smtClean="0"/>
              <a:t>What if we don’t know </a:t>
            </a:r>
            <a:r>
              <a:rPr lang="en-US" smtClean="0"/>
              <a:t>where </a:t>
            </a:r>
            <a:r>
              <a:rPr lang="en-US" smtClean="0"/>
              <a:t>the </a:t>
            </a:r>
            <a:r>
              <a:rPr lang="en-US" dirty="0" smtClean="0"/>
              <a:t>+100  and -100 regards are when we start?</a:t>
            </a:r>
          </a:p>
          <a:p>
            <a:pPr marL="742950" lvl="1" indent="-285750">
              <a:buFont typeface="Arial" pitchFamily="34" charset="0"/>
              <a:buChar char="•"/>
            </a:pPr>
            <a:r>
              <a:rPr lang="en-US" dirty="0" smtClean="0"/>
              <a:t>A </a:t>
            </a:r>
            <a:r>
              <a:rPr lang="en-US" dirty="0"/>
              <a:t>reinforcement learning agent can learn to explore the territory, find where the rewards are, and then learn an optimal policy</a:t>
            </a:r>
            <a:r>
              <a:rPr lang="en-US" dirty="0" smtClean="0"/>
              <a:t>.</a:t>
            </a:r>
          </a:p>
          <a:p>
            <a:pPr marL="742950" lvl="1" indent="-285750">
              <a:buFont typeface="Arial" pitchFamily="34" charset="0"/>
              <a:buChar char="•"/>
            </a:pPr>
            <a:r>
              <a:rPr lang="en-US" dirty="0" smtClean="0"/>
              <a:t>An </a:t>
            </a:r>
            <a:r>
              <a:rPr lang="en-US" dirty="0"/>
              <a:t>MDP solver can only do that once it knows exactly where the rewards are</a:t>
            </a:r>
          </a:p>
        </p:txBody>
      </p:sp>
    </p:spTree>
    <p:extLst>
      <p:ext uri="{BB962C8B-B14F-4D97-AF65-F5344CB8AC3E}">
        <p14:creationId xmlns:p14="http://schemas.microsoft.com/office/powerpoint/2010/main" val="42002192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RL Example</a:t>
            </a:r>
            <a:endParaRPr lang="en-US" dirty="0"/>
          </a:p>
        </p:txBody>
      </p:sp>
      <p:sp>
        <p:nvSpPr>
          <p:cNvPr id="3" name="Content Placeholder 2"/>
          <p:cNvSpPr>
            <a:spLocks noGrp="1"/>
          </p:cNvSpPr>
          <p:nvPr>
            <p:ph idx="1"/>
          </p:nvPr>
        </p:nvSpPr>
        <p:spPr>
          <a:xfrm>
            <a:off x="457200" y="1600200"/>
            <a:ext cx="4419600" cy="5105400"/>
          </a:xfrm>
        </p:spPr>
        <p:txBody>
          <a:bodyPr>
            <a:normAutofit fontScale="62500" lnSpcReduction="20000"/>
          </a:bodyPr>
          <a:lstStyle/>
          <a:p>
            <a:r>
              <a:rPr lang="en-US" dirty="0" smtClean="0"/>
              <a:t>Backgammon </a:t>
            </a:r>
            <a:r>
              <a:rPr lang="en-US" dirty="0"/>
              <a:t>is a stochastic </a:t>
            </a:r>
            <a:r>
              <a:rPr lang="en-US" dirty="0" smtClean="0"/>
              <a:t>game</a:t>
            </a:r>
          </a:p>
          <a:p>
            <a:r>
              <a:rPr lang="en-US" dirty="0"/>
              <a:t>I</a:t>
            </a:r>
            <a:r>
              <a:rPr lang="en-US" dirty="0" smtClean="0"/>
              <a:t>n </a:t>
            </a:r>
            <a:r>
              <a:rPr lang="en-US" dirty="0"/>
              <a:t>the 1990s, Gary </a:t>
            </a:r>
            <a:r>
              <a:rPr lang="en-US" dirty="0" err="1"/>
              <a:t>Tesauro</a:t>
            </a:r>
            <a:r>
              <a:rPr lang="en-US" dirty="0"/>
              <a:t> at IBM wrote a program to play </a:t>
            </a:r>
            <a:r>
              <a:rPr lang="en-US" dirty="0" smtClean="0"/>
              <a:t>backgammon.</a:t>
            </a:r>
          </a:p>
          <a:p>
            <a:pPr lvl="1"/>
            <a:r>
              <a:rPr lang="en-US" dirty="0" smtClean="0"/>
              <a:t>#1: tried </a:t>
            </a:r>
            <a:r>
              <a:rPr lang="en-US" dirty="0"/>
              <a:t>to learn the utility of a Game </a:t>
            </a:r>
            <a:r>
              <a:rPr lang="en-US" dirty="0" smtClean="0"/>
              <a:t>state, </a:t>
            </a:r>
            <a:r>
              <a:rPr lang="en-US" dirty="0"/>
              <a:t>using examples that were labeled by human expert backgammon players</a:t>
            </a:r>
            <a:r>
              <a:rPr lang="en-US" dirty="0" smtClean="0"/>
              <a:t>.</a:t>
            </a:r>
          </a:p>
          <a:p>
            <a:pPr lvl="2"/>
            <a:r>
              <a:rPr lang="en-US" dirty="0"/>
              <a:t>only a small number of states were </a:t>
            </a:r>
            <a:r>
              <a:rPr lang="en-US" dirty="0" smtClean="0"/>
              <a:t>labeled</a:t>
            </a:r>
          </a:p>
          <a:p>
            <a:pPr lvl="2"/>
            <a:r>
              <a:rPr lang="en-US" dirty="0"/>
              <a:t>The program tried to generalize from </a:t>
            </a:r>
            <a:r>
              <a:rPr lang="en-US" dirty="0" smtClean="0"/>
              <a:t>the labels, </a:t>
            </a:r>
            <a:r>
              <a:rPr lang="en-US" dirty="0"/>
              <a:t>using supervised learning</a:t>
            </a:r>
            <a:endParaRPr lang="en-US" dirty="0" smtClean="0"/>
          </a:p>
          <a:p>
            <a:pPr lvl="1"/>
            <a:r>
              <a:rPr lang="en-US" dirty="0" smtClean="0"/>
              <a:t>#2: </a:t>
            </a:r>
            <a:r>
              <a:rPr lang="en-US" dirty="0"/>
              <a:t>no human expertise and no </a:t>
            </a:r>
            <a:r>
              <a:rPr lang="en-US" dirty="0" smtClean="0"/>
              <a:t>supervision.</a:t>
            </a:r>
          </a:p>
          <a:p>
            <a:pPr lvl="2"/>
            <a:r>
              <a:rPr lang="en-US" dirty="0"/>
              <a:t>1 copy of </a:t>
            </a:r>
            <a:r>
              <a:rPr lang="en-US" dirty="0" smtClean="0"/>
              <a:t>the program </a:t>
            </a:r>
            <a:r>
              <a:rPr lang="en-US" dirty="0"/>
              <a:t>play against another; and at the end of the game, the winner got a positive reward, and the loser, a negative. </a:t>
            </a:r>
            <a:endParaRPr lang="en-US" dirty="0" smtClean="0"/>
          </a:p>
          <a:p>
            <a:pPr lvl="2"/>
            <a:r>
              <a:rPr lang="en-US" dirty="0"/>
              <a:t>perform at the level of the very best players in the </a:t>
            </a:r>
            <a:r>
              <a:rPr lang="en-US" dirty="0" smtClean="0"/>
              <a:t>world; learning </a:t>
            </a:r>
            <a:r>
              <a:rPr lang="en-US" dirty="0"/>
              <a:t>from examples of about 200,000 games</a:t>
            </a:r>
          </a:p>
        </p:txBody>
      </p:sp>
      <p:pic>
        <p:nvPicPr>
          <p:cNvPr id="1026" name="Picture 2" descr="C:\Users\bianjiang\Desktop\Backgammon_example.ogv.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57800" y="1600200"/>
            <a:ext cx="3619500" cy="3124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6088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Learning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Supervised:</a:t>
            </a:r>
          </a:p>
          <a:p>
            <a:pPr lvl="1"/>
            <a:r>
              <a:rPr lang="en-US" dirty="0" smtClean="0"/>
              <a:t>(x1, y1), (x2, y2) …</a:t>
            </a:r>
          </a:p>
          <a:p>
            <a:pPr lvl="2"/>
            <a:r>
              <a:rPr lang="en-US" dirty="0"/>
              <a:t>y</a:t>
            </a:r>
            <a:r>
              <a:rPr lang="en-US" dirty="0" smtClean="0"/>
              <a:t> = f(x)</a:t>
            </a:r>
          </a:p>
          <a:p>
            <a:r>
              <a:rPr lang="en-US" dirty="0" smtClean="0"/>
              <a:t>Unsupervised:</a:t>
            </a:r>
          </a:p>
          <a:p>
            <a:pPr lvl="1"/>
            <a:r>
              <a:rPr lang="en-US" dirty="0" smtClean="0"/>
              <a:t>X1, x2, …</a:t>
            </a:r>
          </a:p>
          <a:p>
            <a:pPr lvl="2"/>
            <a:r>
              <a:rPr lang="en-US" dirty="0" smtClean="0"/>
              <a:t>P(X=x)</a:t>
            </a:r>
          </a:p>
          <a:p>
            <a:r>
              <a:rPr lang="en-US" dirty="0" smtClean="0"/>
              <a:t>Reinforcement:</a:t>
            </a:r>
          </a:p>
          <a:p>
            <a:pPr lvl="1"/>
            <a:r>
              <a:rPr lang="en-US" dirty="0"/>
              <a:t>s</a:t>
            </a:r>
            <a:r>
              <a:rPr lang="en-US" dirty="0" smtClean="0"/>
              <a:t>, a, s, a, …; r</a:t>
            </a:r>
          </a:p>
          <a:p>
            <a:pPr lvl="2"/>
            <a:r>
              <a:rPr lang="en-US" dirty="0" smtClean="0"/>
              <a:t>Optimal policy: what is the right thing to do in any of the states</a:t>
            </a:r>
          </a:p>
          <a:p>
            <a:pPr lvl="1"/>
            <a:endParaRPr lang="en-US" dirty="0"/>
          </a:p>
        </p:txBody>
      </p:sp>
    </p:spTree>
    <p:extLst>
      <p:ext uri="{BB962C8B-B14F-4D97-AF65-F5344CB8AC3E}">
        <p14:creationId xmlns:p14="http://schemas.microsoft.com/office/powerpoint/2010/main" val="36244868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Learning</a:t>
            </a:r>
            <a:endParaRPr lang="en-US" dirty="0"/>
          </a:p>
        </p:txBody>
      </p:sp>
      <p:sp>
        <p:nvSpPr>
          <p:cNvPr id="3" name="Content Placeholder 2"/>
          <p:cNvSpPr>
            <a:spLocks noGrp="1"/>
          </p:cNvSpPr>
          <p:nvPr>
            <p:ph idx="1"/>
          </p:nvPr>
        </p:nvSpPr>
        <p:spPr>
          <a:xfrm>
            <a:off x="457200" y="1600200"/>
            <a:ext cx="8229600" cy="5181600"/>
          </a:xfrm>
        </p:spPr>
        <p:txBody>
          <a:bodyPr>
            <a:normAutofit fontScale="70000" lnSpcReduction="20000"/>
          </a:bodyPr>
          <a:lstStyle/>
          <a:p>
            <a:r>
              <a:rPr lang="en-US" dirty="0" smtClean="0"/>
              <a:t>Examples: (S, U, R)</a:t>
            </a:r>
          </a:p>
          <a:p>
            <a:pPr lvl="1"/>
            <a:r>
              <a:rPr lang="en-US" dirty="0" smtClean="0"/>
              <a:t>Speech Recognition: </a:t>
            </a:r>
          </a:p>
          <a:p>
            <a:pPr lvl="2"/>
            <a:r>
              <a:rPr lang="en-US" dirty="0" smtClean="0"/>
              <a:t>examples </a:t>
            </a:r>
            <a:r>
              <a:rPr lang="en-US" dirty="0"/>
              <a:t>of voice recordings, and then the transcript's intermittent text for each of those recordings</a:t>
            </a:r>
            <a:r>
              <a:rPr lang="en-US" dirty="0" smtClean="0"/>
              <a:t>;</a:t>
            </a:r>
          </a:p>
          <a:p>
            <a:pPr lvl="2"/>
            <a:r>
              <a:rPr lang="en-US" dirty="0" smtClean="0"/>
              <a:t>from </a:t>
            </a:r>
            <a:r>
              <a:rPr lang="en-US" dirty="0"/>
              <a:t>them, I try to learn a model of language. </a:t>
            </a:r>
            <a:endParaRPr lang="en-US" dirty="0" smtClean="0"/>
          </a:p>
          <a:p>
            <a:pPr lvl="1"/>
            <a:r>
              <a:rPr lang="en-US" dirty="0" smtClean="0"/>
              <a:t>Star data: </a:t>
            </a:r>
          </a:p>
          <a:p>
            <a:pPr lvl="2"/>
            <a:r>
              <a:rPr lang="en-US" dirty="0" smtClean="0"/>
              <a:t>for </a:t>
            </a:r>
            <a:r>
              <a:rPr lang="en-US" dirty="0"/>
              <a:t>each star, a list of all the different emission frequencies of light coming to earth</a:t>
            </a:r>
          </a:p>
          <a:p>
            <a:pPr lvl="2"/>
            <a:r>
              <a:rPr lang="en-US" dirty="0" smtClean="0"/>
              <a:t>analyzing </a:t>
            </a:r>
            <a:r>
              <a:rPr lang="en-US" dirty="0"/>
              <a:t>the spectral emissions of stars and trying to find clusters of stars in dissimilar types that may be of interest to astronomers</a:t>
            </a:r>
            <a:r>
              <a:rPr lang="en-US" dirty="0" smtClean="0"/>
              <a:t>.</a:t>
            </a:r>
          </a:p>
          <a:p>
            <a:pPr lvl="1"/>
            <a:r>
              <a:rPr lang="en-US" dirty="0" smtClean="0"/>
              <a:t>Lever pressing: </a:t>
            </a:r>
          </a:p>
          <a:p>
            <a:pPr lvl="2"/>
            <a:r>
              <a:rPr lang="en-US" dirty="0"/>
              <a:t>a rat who is trained to press a lever to get a release of food when certain conditions are met</a:t>
            </a:r>
            <a:endParaRPr lang="en-US" dirty="0" smtClean="0"/>
          </a:p>
          <a:p>
            <a:pPr lvl="1"/>
            <a:r>
              <a:rPr lang="en-US" dirty="0" smtClean="0"/>
              <a:t>Elevator controller:</a:t>
            </a:r>
          </a:p>
          <a:p>
            <a:pPr lvl="2"/>
            <a:r>
              <a:rPr lang="en-US" dirty="0"/>
              <a:t>a sequence of button presses, and </a:t>
            </a:r>
            <a:r>
              <a:rPr lang="en-US" dirty="0" smtClean="0"/>
              <a:t>the </a:t>
            </a:r>
            <a:r>
              <a:rPr lang="en-US" dirty="0"/>
              <a:t>wait time that </a:t>
            </a:r>
            <a:r>
              <a:rPr lang="en-US" dirty="0" smtClean="0"/>
              <a:t>we are trying </a:t>
            </a:r>
            <a:r>
              <a:rPr lang="en-US" dirty="0"/>
              <a:t>to minimize</a:t>
            </a:r>
            <a:endParaRPr lang="en-US" dirty="0" smtClean="0"/>
          </a:p>
          <a:p>
            <a:pPr lvl="2"/>
            <a:r>
              <a:rPr lang="en-US" dirty="0"/>
              <a:t>a bank of elevators in a building and they have to have some program, some policy, to decide which elevator goes up and which elevator goes down in response to the percepts, which would be the button presses at various floors in the </a:t>
            </a:r>
            <a:r>
              <a:rPr lang="en-US" dirty="0" smtClean="0"/>
              <a:t>building.</a:t>
            </a:r>
            <a:endParaRPr lang="en-US" dirty="0"/>
          </a:p>
        </p:txBody>
      </p:sp>
    </p:spTree>
    <p:extLst>
      <p:ext uri="{BB962C8B-B14F-4D97-AF65-F5344CB8AC3E}">
        <p14:creationId xmlns:p14="http://schemas.microsoft.com/office/powerpoint/2010/main" val="40227581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MDP Review</a:t>
            </a:r>
            <a:endParaRPr lang="en-US" dirty="0"/>
          </a:p>
        </p:txBody>
      </p:sp>
      <p:sp>
        <p:nvSpPr>
          <p:cNvPr id="3" name="Content Placeholder 2"/>
          <p:cNvSpPr>
            <a:spLocks noGrp="1"/>
          </p:cNvSpPr>
          <p:nvPr>
            <p:ph idx="1"/>
          </p:nvPr>
        </p:nvSpPr>
        <p:spPr/>
        <p:txBody>
          <a:bodyPr>
            <a:normAutofit lnSpcReduction="10000"/>
          </a:bodyPr>
          <a:lstStyle/>
          <a:p>
            <a:r>
              <a:rPr lang="en-US" dirty="0" smtClean="0"/>
              <a:t>Markov Decision Processes:</a:t>
            </a:r>
          </a:p>
          <a:p>
            <a:pPr lvl="1"/>
            <a:r>
              <a:rPr lang="en-US" dirty="0"/>
              <a:t>List of States: S1, …, </a:t>
            </a:r>
            <a:r>
              <a:rPr lang="en-US" dirty="0" err="1"/>
              <a:t>Sn</a:t>
            </a:r>
            <a:r>
              <a:rPr lang="en-US" dirty="0"/>
              <a:t>;</a:t>
            </a:r>
          </a:p>
          <a:p>
            <a:pPr lvl="1"/>
            <a:r>
              <a:rPr lang="en-US" dirty="0"/>
              <a:t>List of Actions: a1, …, </a:t>
            </a:r>
            <a:r>
              <a:rPr lang="en-US" dirty="0" err="1"/>
              <a:t>ak</a:t>
            </a:r>
            <a:r>
              <a:rPr lang="en-US" dirty="0"/>
              <a:t>;</a:t>
            </a:r>
          </a:p>
          <a:p>
            <a:pPr lvl="1"/>
            <a:r>
              <a:rPr lang="en-US" dirty="0"/>
              <a:t>State Transition Matrix:  T(S, a, S’) = P(S’|</a:t>
            </a:r>
            <a:r>
              <a:rPr lang="en-US" dirty="0" err="1"/>
              <a:t>a,S</a:t>
            </a:r>
            <a:r>
              <a:rPr lang="en-US" dirty="0"/>
              <a:t>)</a:t>
            </a:r>
          </a:p>
          <a:p>
            <a:pPr lvl="1"/>
            <a:r>
              <a:rPr lang="en-US" dirty="0"/>
              <a:t>Reward function: </a:t>
            </a:r>
            <a:r>
              <a:rPr lang="en-US" dirty="0" smtClean="0"/>
              <a:t>R(S’) / R(S, a, S’)</a:t>
            </a:r>
          </a:p>
          <a:p>
            <a:pPr lvl="1"/>
            <a:r>
              <a:rPr lang="en-US" dirty="0" smtClean="0"/>
              <a:t>Finding optimal policy: pi(s</a:t>
            </a:r>
            <a:r>
              <a:rPr lang="en-US" dirty="0"/>
              <a:t>) </a:t>
            </a:r>
            <a:endParaRPr lang="en-US" dirty="0" smtClean="0"/>
          </a:p>
          <a:p>
            <a:pPr lvl="2"/>
            <a:endParaRPr lang="en-US" dirty="0" smtClean="0"/>
          </a:p>
          <a:p>
            <a:pPr lvl="2"/>
            <a:r>
              <a:rPr lang="en-US" dirty="0" smtClean="0"/>
              <a:t>look </a:t>
            </a:r>
            <a:r>
              <a:rPr lang="en-US" dirty="0"/>
              <a:t>at all possible actions; choose the best one, according to the expected, in terms of probability utility</a:t>
            </a:r>
            <a:r>
              <a:rPr lang="en-US" dirty="0" smtClean="0"/>
              <a:t>.</a:t>
            </a:r>
          </a:p>
          <a:p>
            <a:pPr marL="914400" lvl="2" indent="0">
              <a:buNone/>
            </a:pPr>
            <a:endParaRPr lang="en-US" dirty="0" smtClean="0"/>
          </a:p>
          <a:p>
            <a:pPr lvl="2"/>
            <a:endParaRPr lang="en-US" dirty="0"/>
          </a:p>
          <a:p>
            <a:pPr lvl="2"/>
            <a:endParaRPr lang="en-US" dirty="0" smtClean="0"/>
          </a:p>
          <a:p>
            <a:pPr lvl="2"/>
            <a:endParaRPr lang="en-US" dirty="0"/>
          </a:p>
          <a:p>
            <a:pPr lvl="2"/>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92583811"/>
              </p:ext>
            </p:extLst>
          </p:nvPr>
        </p:nvGraphicFramePr>
        <p:xfrm>
          <a:off x="6454775" y="3962400"/>
          <a:ext cx="2368550" cy="1000125"/>
        </p:xfrm>
        <a:graphic>
          <a:graphicData uri="http://schemas.openxmlformats.org/presentationml/2006/ole">
            <mc:AlternateContent xmlns:mc="http://schemas.openxmlformats.org/markup-compatibility/2006">
              <mc:Choice xmlns:v="urn:schemas-microsoft-com:vml" Requires="v">
                <p:oleObj spid="_x0000_s2211" name="Equation" r:id="rId4" imgW="1133640" imgH="466200" progId="Equation.3">
                  <p:embed/>
                </p:oleObj>
              </mc:Choice>
              <mc:Fallback>
                <p:oleObj name="Equation" r:id="rId4" imgW="1133640" imgH="466200" progId="Equation.3">
                  <p:embed/>
                  <p:pic>
                    <p:nvPicPr>
                      <p:cNvPr id="0" name="Object 36"/>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454775" y="3962400"/>
                        <a:ext cx="23685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058528925"/>
              </p:ext>
            </p:extLst>
          </p:nvPr>
        </p:nvGraphicFramePr>
        <p:xfrm>
          <a:off x="1676400" y="5800725"/>
          <a:ext cx="4778375" cy="855662"/>
        </p:xfrm>
        <a:graphic>
          <a:graphicData uri="http://schemas.openxmlformats.org/presentationml/2006/ole">
            <mc:AlternateContent xmlns:mc="http://schemas.openxmlformats.org/markup-compatibility/2006">
              <mc:Choice xmlns:v="urn:schemas-microsoft-com:vml" Requires="v">
                <p:oleObj spid="_x0000_s2212" name="Equation" r:id="rId6" imgW="2678760" imgH="466200" progId="Equation.3">
                  <p:embed/>
                </p:oleObj>
              </mc:Choice>
              <mc:Fallback>
                <p:oleObj name="Equation" r:id="rId6" imgW="2678760" imgH="466200" progId="Equation.3">
                  <p:embed/>
                  <p:pic>
                    <p:nvPicPr>
                      <p:cNvPr id="0" name="Object 29"/>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676400" y="5800725"/>
                        <a:ext cx="4778375" cy="85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21672697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Agents of RL</a:t>
            </a:r>
            <a:endParaRPr lang="en-US" dirty="0"/>
          </a:p>
        </p:txBody>
      </p:sp>
      <p:sp>
        <p:nvSpPr>
          <p:cNvPr id="3" name="Content Placeholder 2"/>
          <p:cNvSpPr>
            <a:spLocks noGrp="1"/>
          </p:cNvSpPr>
          <p:nvPr>
            <p:ph idx="1"/>
          </p:nvPr>
        </p:nvSpPr>
        <p:spPr>
          <a:xfrm>
            <a:off x="457200" y="1600201"/>
            <a:ext cx="8229600" cy="1143000"/>
          </a:xfrm>
        </p:spPr>
        <p:txBody>
          <a:bodyPr/>
          <a:lstStyle/>
          <a:p>
            <a:r>
              <a:rPr lang="en-US" dirty="0" smtClean="0"/>
              <a:t>Problem with MDP:</a:t>
            </a:r>
          </a:p>
          <a:p>
            <a:pPr lvl="1"/>
            <a:r>
              <a:rPr lang="en-US" dirty="0" smtClean="0"/>
              <a:t>Unknown: R?? P??</a:t>
            </a:r>
          </a:p>
          <a:p>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3166829468"/>
              </p:ext>
            </p:extLst>
          </p:nvPr>
        </p:nvGraphicFramePr>
        <p:xfrm>
          <a:off x="1143000" y="2766657"/>
          <a:ext cx="6520180" cy="1483360"/>
        </p:xfrm>
        <a:graphic>
          <a:graphicData uri="http://schemas.openxmlformats.org/drawingml/2006/table">
            <a:tbl>
              <a:tblPr firstRow="1" bandRow="1">
                <a:tableStyleId>{5C22544A-7EE6-4342-B048-85BDC9FD1C3A}</a:tableStyleId>
              </a:tblPr>
              <a:tblGrid>
                <a:gridCol w="1948180"/>
                <a:gridCol w="1524000"/>
                <a:gridCol w="1524000"/>
                <a:gridCol w="1524000"/>
              </a:tblGrid>
              <a:tr h="370840">
                <a:tc>
                  <a:txBody>
                    <a:bodyPr/>
                    <a:lstStyle/>
                    <a:p>
                      <a:r>
                        <a:rPr lang="en-US" dirty="0" smtClean="0"/>
                        <a:t>Agent type</a:t>
                      </a:r>
                      <a:endParaRPr lang="en-US" dirty="0"/>
                    </a:p>
                  </a:txBody>
                  <a:tcPr/>
                </a:tc>
                <a:tc>
                  <a:txBody>
                    <a:bodyPr/>
                    <a:lstStyle/>
                    <a:p>
                      <a:r>
                        <a:rPr lang="en-US" dirty="0" smtClean="0"/>
                        <a:t>Know</a:t>
                      </a:r>
                      <a:endParaRPr lang="en-US" dirty="0"/>
                    </a:p>
                  </a:txBody>
                  <a:tcPr/>
                </a:tc>
                <a:tc>
                  <a:txBody>
                    <a:bodyPr/>
                    <a:lstStyle/>
                    <a:p>
                      <a:r>
                        <a:rPr lang="en-US" dirty="0" smtClean="0"/>
                        <a:t>Learn</a:t>
                      </a:r>
                      <a:endParaRPr lang="en-US" dirty="0"/>
                    </a:p>
                  </a:txBody>
                  <a:tcPr/>
                </a:tc>
                <a:tc>
                  <a:txBody>
                    <a:bodyPr/>
                    <a:lstStyle/>
                    <a:p>
                      <a:r>
                        <a:rPr lang="en-US" dirty="0" smtClean="0"/>
                        <a:t>Use</a:t>
                      </a:r>
                      <a:endParaRPr lang="en-US" dirty="0"/>
                    </a:p>
                  </a:txBody>
                  <a:tcPr/>
                </a:tc>
              </a:tr>
              <a:tr h="370840">
                <a:tc>
                  <a:txBody>
                    <a:bodyPr/>
                    <a:lstStyle/>
                    <a:p>
                      <a:r>
                        <a:rPr lang="en-US" dirty="0" smtClean="0"/>
                        <a:t>Utility-based</a:t>
                      </a:r>
                      <a:r>
                        <a:rPr lang="en-US" baseline="0" dirty="0" smtClean="0"/>
                        <a:t> agent</a:t>
                      </a:r>
                      <a:endParaRPr lang="en-US" dirty="0"/>
                    </a:p>
                  </a:txBody>
                  <a:tcPr/>
                </a:tc>
                <a:tc>
                  <a:txBody>
                    <a:bodyPr/>
                    <a:lstStyle/>
                    <a:p>
                      <a:r>
                        <a:rPr lang="en-US" dirty="0" smtClean="0"/>
                        <a:t>P</a:t>
                      </a:r>
                      <a:endParaRPr lang="en-US" dirty="0"/>
                    </a:p>
                  </a:txBody>
                  <a:tcPr/>
                </a:tc>
                <a:tc>
                  <a:txBody>
                    <a:bodyPr/>
                    <a:lstStyle/>
                    <a:p>
                      <a:r>
                        <a:rPr lang="en-US" dirty="0" smtClean="0"/>
                        <a:t>R-&gt;U</a:t>
                      </a:r>
                      <a:endParaRPr lang="en-US" dirty="0"/>
                    </a:p>
                  </a:txBody>
                  <a:tcPr/>
                </a:tc>
                <a:tc>
                  <a:txBody>
                    <a:bodyPr/>
                    <a:lstStyle/>
                    <a:p>
                      <a:r>
                        <a:rPr lang="en-US" dirty="0" smtClean="0"/>
                        <a:t>U</a:t>
                      </a:r>
                      <a:endParaRPr lang="en-US" dirty="0"/>
                    </a:p>
                  </a:txBody>
                  <a:tcPr/>
                </a:tc>
              </a:tr>
              <a:tr h="370840">
                <a:tc>
                  <a:txBody>
                    <a:bodyPr/>
                    <a:lstStyle/>
                    <a:p>
                      <a:r>
                        <a:rPr lang="en-US" dirty="0" smtClean="0"/>
                        <a:t>Q-learning agent</a:t>
                      </a:r>
                      <a:endParaRPr lang="en-US" dirty="0"/>
                    </a:p>
                  </a:txBody>
                  <a:tcPr/>
                </a:tc>
                <a:tc>
                  <a:txBody>
                    <a:bodyPr/>
                    <a:lstStyle/>
                    <a:p>
                      <a:endParaRPr lang="en-US" dirty="0"/>
                    </a:p>
                  </a:txBody>
                  <a:tcPr/>
                </a:tc>
                <a:tc>
                  <a:txBody>
                    <a:bodyPr/>
                    <a:lstStyle/>
                    <a:p>
                      <a:r>
                        <a:rPr lang="en-US" dirty="0" smtClean="0"/>
                        <a:t>Q(s, a)</a:t>
                      </a:r>
                      <a:endParaRPr lang="en-US" dirty="0"/>
                    </a:p>
                  </a:txBody>
                  <a:tcPr/>
                </a:tc>
                <a:tc>
                  <a:txBody>
                    <a:bodyPr/>
                    <a:lstStyle/>
                    <a:p>
                      <a:r>
                        <a:rPr lang="en-US" dirty="0" smtClean="0"/>
                        <a:t>Q</a:t>
                      </a:r>
                      <a:endParaRPr lang="en-US" dirty="0"/>
                    </a:p>
                  </a:txBody>
                  <a:tcPr/>
                </a:tc>
              </a:tr>
              <a:tr h="370840">
                <a:tc>
                  <a:txBody>
                    <a:bodyPr/>
                    <a:lstStyle/>
                    <a:p>
                      <a:r>
                        <a:rPr lang="en-US" dirty="0" smtClean="0"/>
                        <a:t>Reflex</a:t>
                      </a:r>
                      <a:r>
                        <a:rPr lang="en-US" baseline="0" dirty="0" smtClean="0"/>
                        <a:t> agent</a:t>
                      </a:r>
                      <a:endParaRPr lang="en-US" dirty="0"/>
                    </a:p>
                  </a:txBody>
                  <a:tcPr/>
                </a:tc>
                <a:tc>
                  <a:txBody>
                    <a:bodyPr/>
                    <a:lstStyle/>
                    <a:p>
                      <a:endParaRPr lang="en-US" dirty="0"/>
                    </a:p>
                  </a:txBody>
                  <a:tcPr/>
                </a:tc>
                <a:tc>
                  <a:txBody>
                    <a:bodyPr/>
                    <a:lstStyle/>
                    <a:p>
                      <a:r>
                        <a:rPr lang="el-GR" dirty="0" smtClean="0"/>
                        <a:t>π</a:t>
                      </a:r>
                      <a:r>
                        <a:rPr lang="en-US" dirty="0" smtClean="0"/>
                        <a:t>(s)</a:t>
                      </a:r>
                      <a:endParaRPr lang="en-US" dirty="0"/>
                    </a:p>
                  </a:txBody>
                  <a:tcPr/>
                </a:tc>
                <a:tc>
                  <a:txBody>
                    <a:bodyPr/>
                    <a:lstStyle/>
                    <a:p>
                      <a:r>
                        <a:rPr lang="el-GR" dirty="0" smtClean="0"/>
                        <a:t>π</a:t>
                      </a:r>
                      <a:endParaRPr lang="en-US" dirty="0"/>
                    </a:p>
                  </a:txBody>
                  <a:tcPr/>
                </a:tc>
              </a:tr>
            </a:tbl>
          </a:graphicData>
        </a:graphic>
      </p:graphicFrame>
      <p:sp>
        <p:nvSpPr>
          <p:cNvPr id="6" name="Content Placeholder 2"/>
          <p:cNvSpPr txBox="1">
            <a:spLocks/>
          </p:cNvSpPr>
          <p:nvPr/>
        </p:nvSpPr>
        <p:spPr>
          <a:xfrm>
            <a:off x="609600" y="4419600"/>
            <a:ext cx="8229600" cy="1905000"/>
          </a:xfrm>
          <a:prstGeom prst="rect">
            <a:avLst/>
          </a:prstGeom>
        </p:spPr>
        <p:txBody>
          <a:bodyPr vert="horz" lIns="91440" tIns="45720" rIns="91440" bIns="45720" rtlCol="0">
            <a:normAutofit fontScale="62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Utility-based agent: </a:t>
            </a:r>
          </a:p>
          <a:p>
            <a:pPr lvl="1"/>
            <a:r>
              <a:rPr lang="en-US" dirty="0" smtClean="0"/>
              <a:t>Learn R from P, and use P, R to learn the utility function U -&gt; MDP </a:t>
            </a:r>
          </a:p>
          <a:p>
            <a:r>
              <a:rPr lang="en-US" dirty="0" smtClean="0"/>
              <a:t>Q-learning agent: </a:t>
            </a:r>
          </a:p>
          <a:p>
            <a:pPr lvl="1"/>
            <a:r>
              <a:rPr lang="en-US" dirty="0" smtClean="0"/>
              <a:t>Learn a utility function Q(s, a) over a pair of state and action.</a:t>
            </a:r>
          </a:p>
          <a:p>
            <a:r>
              <a:rPr lang="en-US" dirty="0" smtClean="0"/>
              <a:t>Reflex agent:</a:t>
            </a:r>
          </a:p>
          <a:p>
            <a:pPr lvl="1"/>
            <a:r>
              <a:rPr lang="en-US" dirty="0" smtClean="0"/>
              <a:t>Learn the policy (stimulus response)</a:t>
            </a:r>
            <a:endParaRPr lang="en-US" dirty="0"/>
          </a:p>
        </p:txBody>
      </p:sp>
    </p:spTree>
    <p:extLst>
      <p:ext uri="{BB962C8B-B14F-4D97-AF65-F5344CB8AC3E}">
        <p14:creationId xmlns:p14="http://schemas.microsoft.com/office/powerpoint/2010/main" val="33062328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Passive and Active</a:t>
            </a:r>
            <a:endParaRPr lang="en-US" dirty="0"/>
          </a:p>
        </p:txBody>
      </p:sp>
      <p:graphicFrame>
        <p:nvGraphicFramePr>
          <p:cNvPr id="5" name="Table 4"/>
          <p:cNvGraphicFramePr>
            <a:graphicFrameLocks noGrp="1"/>
          </p:cNvGraphicFramePr>
          <p:nvPr>
            <p:extLst>
              <p:ext uri="{D42A27DB-BD31-4B8C-83A1-F6EECF244321}">
                <p14:modId xmlns:p14="http://schemas.microsoft.com/office/powerpoint/2010/main" val="952148122"/>
              </p:ext>
            </p:extLst>
          </p:nvPr>
        </p:nvGraphicFramePr>
        <p:xfrm>
          <a:off x="1143000" y="1489039"/>
          <a:ext cx="6520180" cy="1483360"/>
        </p:xfrm>
        <a:graphic>
          <a:graphicData uri="http://schemas.openxmlformats.org/drawingml/2006/table">
            <a:tbl>
              <a:tblPr firstRow="1" bandRow="1">
                <a:tableStyleId>{5C22544A-7EE6-4342-B048-85BDC9FD1C3A}</a:tableStyleId>
              </a:tblPr>
              <a:tblGrid>
                <a:gridCol w="1948180"/>
                <a:gridCol w="1524000"/>
                <a:gridCol w="1524000"/>
                <a:gridCol w="1524000"/>
              </a:tblGrid>
              <a:tr h="370840">
                <a:tc>
                  <a:txBody>
                    <a:bodyPr/>
                    <a:lstStyle/>
                    <a:p>
                      <a:r>
                        <a:rPr lang="en-US" dirty="0" smtClean="0"/>
                        <a:t>Agent type</a:t>
                      </a:r>
                      <a:endParaRPr lang="en-US" dirty="0"/>
                    </a:p>
                  </a:txBody>
                  <a:tcPr/>
                </a:tc>
                <a:tc>
                  <a:txBody>
                    <a:bodyPr/>
                    <a:lstStyle/>
                    <a:p>
                      <a:r>
                        <a:rPr lang="en-US" dirty="0" smtClean="0"/>
                        <a:t>Know</a:t>
                      </a:r>
                      <a:endParaRPr lang="en-US" dirty="0"/>
                    </a:p>
                  </a:txBody>
                  <a:tcPr/>
                </a:tc>
                <a:tc>
                  <a:txBody>
                    <a:bodyPr/>
                    <a:lstStyle/>
                    <a:p>
                      <a:r>
                        <a:rPr lang="en-US" dirty="0" smtClean="0"/>
                        <a:t>Learn</a:t>
                      </a:r>
                      <a:endParaRPr lang="en-US" dirty="0"/>
                    </a:p>
                  </a:txBody>
                  <a:tcPr/>
                </a:tc>
                <a:tc>
                  <a:txBody>
                    <a:bodyPr/>
                    <a:lstStyle/>
                    <a:p>
                      <a:r>
                        <a:rPr lang="en-US" dirty="0" smtClean="0"/>
                        <a:t>Use</a:t>
                      </a:r>
                      <a:endParaRPr lang="en-US" dirty="0"/>
                    </a:p>
                  </a:txBody>
                  <a:tcPr/>
                </a:tc>
              </a:tr>
              <a:tr h="370840">
                <a:tc>
                  <a:txBody>
                    <a:bodyPr/>
                    <a:lstStyle/>
                    <a:p>
                      <a:r>
                        <a:rPr lang="en-US" dirty="0" smtClean="0"/>
                        <a:t>Utility-based</a:t>
                      </a:r>
                      <a:r>
                        <a:rPr lang="en-US" baseline="0" dirty="0" smtClean="0"/>
                        <a:t> agent</a:t>
                      </a:r>
                      <a:endParaRPr lang="en-US" dirty="0"/>
                    </a:p>
                  </a:txBody>
                  <a:tcPr/>
                </a:tc>
                <a:tc>
                  <a:txBody>
                    <a:bodyPr/>
                    <a:lstStyle/>
                    <a:p>
                      <a:r>
                        <a:rPr lang="en-US" dirty="0" smtClean="0"/>
                        <a:t>P</a:t>
                      </a:r>
                      <a:endParaRPr lang="en-US" dirty="0"/>
                    </a:p>
                  </a:txBody>
                  <a:tcPr/>
                </a:tc>
                <a:tc>
                  <a:txBody>
                    <a:bodyPr/>
                    <a:lstStyle/>
                    <a:p>
                      <a:r>
                        <a:rPr lang="en-US" dirty="0" smtClean="0"/>
                        <a:t>R-&gt;U</a:t>
                      </a:r>
                      <a:endParaRPr lang="en-US" dirty="0"/>
                    </a:p>
                  </a:txBody>
                  <a:tcPr/>
                </a:tc>
                <a:tc>
                  <a:txBody>
                    <a:bodyPr/>
                    <a:lstStyle/>
                    <a:p>
                      <a:r>
                        <a:rPr lang="en-US" dirty="0" smtClean="0"/>
                        <a:t>U</a:t>
                      </a:r>
                      <a:endParaRPr lang="en-US" dirty="0"/>
                    </a:p>
                  </a:txBody>
                  <a:tcPr/>
                </a:tc>
              </a:tr>
              <a:tr h="370840">
                <a:tc>
                  <a:txBody>
                    <a:bodyPr/>
                    <a:lstStyle/>
                    <a:p>
                      <a:r>
                        <a:rPr lang="en-US" dirty="0" smtClean="0"/>
                        <a:t>Q-learning agent</a:t>
                      </a:r>
                      <a:endParaRPr lang="en-US" dirty="0"/>
                    </a:p>
                  </a:txBody>
                  <a:tcPr/>
                </a:tc>
                <a:tc>
                  <a:txBody>
                    <a:bodyPr/>
                    <a:lstStyle/>
                    <a:p>
                      <a:endParaRPr lang="en-US" dirty="0"/>
                    </a:p>
                  </a:txBody>
                  <a:tcPr/>
                </a:tc>
                <a:tc>
                  <a:txBody>
                    <a:bodyPr/>
                    <a:lstStyle/>
                    <a:p>
                      <a:r>
                        <a:rPr lang="en-US" dirty="0" smtClean="0"/>
                        <a:t>Q(s, a)</a:t>
                      </a:r>
                      <a:endParaRPr lang="en-US" dirty="0"/>
                    </a:p>
                  </a:txBody>
                  <a:tcPr/>
                </a:tc>
                <a:tc>
                  <a:txBody>
                    <a:bodyPr/>
                    <a:lstStyle/>
                    <a:p>
                      <a:r>
                        <a:rPr lang="en-US" dirty="0" smtClean="0"/>
                        <a:t>Q</a:t>
                      </a:r>
                      <a:endParaRPr lang="en-US" dirty="0"/>
                    </a:p>
                  </a:txBody>
                  <a:tcPr/>
                </a:tc>
              </a:tr>
              <a:tr h="370840">
                <a:tc>
                  <a:txBody>
                    <a:bodyPr/>
                    <a:lstStyle/>
                    <a:p>
                      <a:r>
                        <a:rPr lang="en-US" dirty="0" smtClean="0"/>
                        <a:t>Reflex</a:t>
                      </a:r>
                      <a:r>
                        <a:rPr lang="en-US" baseline="0" dirty="0" smtClean="0"/>
                        <a:t> agent</a:t>
                      </a:r>
                      <a:endParaRPr lang="en-US" dirty="0"/>
                    </a:p>
                  </a:txBody>
                  <a:tcPr/>
                </a:tc>
                <a:tc>
                  <a:txBody>
                    <a:bodyPr/>
                    <a:lstStyle/>
                    <a:p>
                      <a:endParaRPr lang="en-US" dirty="0"/>
                    </a:p>
                  </a:txBody>
                  <a:tcPr/>
                </a:tc>
                <a:tc>
                  <a:txBody>
                    <a:bodyPr/>
                    <a:lstStyle/>
                    <a:p>
                      <a:r>
                        <a:rPr lang="el-GR" dirty="0" smtClean="0"/>
                        <a:t>π</a:t>
                      </a:r>
                      <a:r>
                        <a:rPr lang="en-US" dirty="0" smtClean="0"/>
                        <a:t>(s)</a:t>
                      </a:r>
                      <a:endParaRPr lang="en-US" dirty="0"/>
                    </a:p>
                  </a:txBody>
                  <a:tcPr/>
                </a:tc>
                <a:tc>
                  <a:txBody>
                    <a:bodyPr/>
                    <a:lstStyle/>
                    <a:p>
                      <a:r>
                        <a:rPr lang="el-GR" dirty="0" smtClean="0"/>
                        <a:t>π</a:t>
                      </a:r>
                      <a:endParaRPr lang="en-US" dirty="0"/>
                    </a:p>
                  </a:txBody>
                  <a:tcPr/>
                </a:tc>
              </a:tr>
            </a:tbl>
          </a:graphicData>
        </a:graphic>
      </p:graphicFrame>
      <p:sp>
        <p:nvSpPr>
          <p:cNvPr id="6" name="Content Placeholder 2"/>
          <p:cNvSpPr txBox="1">
            <a:spLocks/>
          </p:cNvSpPr>
          <p:nvPr/>
        </p:nvSpPr>
        <p:spPr>
          <a:xfrm>
            <a:off x="609600" y="3276600"/>
            <a:ext cx="8229600" cy="3048000"/>
          </a:xfrm>
          <a:prstGeom prst="rect">
            <a:avLst/>
          </a:prstGeom>
        </p:spPr>
        <p:txBody>
          <a:bodyPr vert="horz" lIns="91440" tIns="45720" rIns="91440" bIns="45720" rtlCol="0">
            <a:normAutofit fontScale="77500" lnSpcReduction="20000"/>
          </a:bodyPr>
          <a:lst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dirty="0" smtClean="0"/>
              <a:t>Passive RL: </a:t>
            </a:r>
            <a:r>
              <a:rPr lang="en-US" dirty="0"/>
              <a:t>the agent has a fixed policy and executes that policy</a:t>
            </a:r>
            <a:r>
              <a:rPr lang="en-US" dirty="0" smtClean="0"/>
              <a:t>.</a:t>
            </a:r>
          </a:p>
          <a:p>
            <a:pPr lvl="1"/>
            <a:r>
              <a:rPr lang="en-US" dirty="0"/>
              <a:t>e</a:t>
            </a:r>
            <a:r>
              <a:rPr lang="en-US" dirty="0" smtClean="0"/>
              <a:t>.g., Your friend are driving from Little Rock to Dallas, you learn the R (a shortcut), but you can’t change your friend’s driving behavior (policy).</a:t>
            </a:r>
          </a:p>
          <a:p>
            <a:r>
              <a:rPr lang="en-US" dirty="0" smtClean="0"/>
              <a:t>Active RL: change the policy as progressing</a:t>
            </a:r>
          </a:p>
          <a:p>
            <a:pPr lvl="1"/>
            <a:r>
              <a:rPr lang="en-US" dirty="0"/>
              <a:t>e</a:t>
            </a:r>
            <a:r>
              <a:rPr lang="en-US" dirty="0" smtClean="0"/>
              <a:t>.g., You take over the control of the car, and adjust the policy based on what you have learned.</a:t>
            </a:r>
          </a:p>
          <a:p>
            <a:pPr lvl="1"/>
            <a:r>
              <a:rPr lang="en-US" dirty="0" smtClean="0"/>
              <a:t>It also gives you the possibility to explore.</a:t>
            </a:r>
            <a:endParaRPr lang="en-US" dirty="0"/>
          </a:p>
        </p:txBody>
      </p:sp>
    </p:spTree>
    <p:extLst>
      <p:ext uri="{BB962C8B-B14F-4D97-AF65-F5344CB8AC3E}">
        <p14:creationId xmlns:p14="http://schemas.microsoft.com/office/powerpoint/2010/main" val="23043907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9199</TotalTime>
  <Words>1311</Words>
  <Application>Microsoft Office PowerPoint</Application>
  <PresentationFormat>On-screen Show (4:3)</PresentationFormat>
  <Paragraphs>268</Paragraphs>
  <Slides>19</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21" baseType="lpstr">
      <vt:lpstr>Office Theme</vt:lpstr>
      <vt:lpstr>Equation</vt:lpstr>
      <vt:lpstr>CPSC 7373: Artificial Intelligence Lecture 11: Reinforcement Learning</vt:lpstr>
      <vt:lpstr>Reinforcement Learning</vt:lpstr>
      <vt:lpstr>Reinforcement Learning</vt:lpstr>
      <vt:lpstr>RL Example</vt:lpstr>
      <vt:lpstr>Forms of Learning</vt:lpstr>
      <vt:lpstr>Forms of Learning</vt:lpstr>
      <vt:lpstr>MDP Review</vt:lpstr>
      <vt:lpstr>Agents of RL</vt:lpstr>
      <vt:lpstr>Passive and Active</vt:lpstr>
      <vt:lpstr>Passive Temporal Difference Learning</vt:lpstr>
      <vt:lpstr>Passive Agent Results</vt:lpstr>
      <vt:lpstr>Weakness</vt:lpstr>
      <vt:lpstr>Active RL: Greedy</vt:lpstr>
      <vt:lpstr>Errors in Utility</vt:lpstr>
      <vt:lpstr>Exploration Agents</vt:lpstr>
      <vt:lpstr>Exploratory agent results</vt:lpstr>
      <vt:lpstr>Q-Learning</vt:lpstr>
      <vt:lpstr>Q-learning</vt:lpstr>
      <vt:lpstr>Conclusion</vt:lpstr>
    </vt:vector>
  </TitlesOfParts>
  <Company>UAMS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CPSC 7373: Artificial Intelligence</dc:title>
  <dc:creator>Jiang Bian</dc:creator>
  <cp:lastModifiedBy>Bian, Jiang</cp:lastModifiedBy>
  <cp:revision>1428</cp:revision>
  <cp:lastPrinted>2012-10-31T13:45:10Z</cp:lastPrinted>
  <dcterms:created xsi:type="dcterms:W3CDTF">2012-08-26T18:56:12Z</dcterms:created>
  <dcterms:modified xsi:type="dcterms:W3CDTF">2012-10-31T16:38:48Z</dcterms:modified>
</cp:coreProperties>
</file>