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80" autoAdjust="0"/>
  </p:normalViewPr>
  <p:slideViewPr>
    <p:cSldViewPr snapToGrid="0" snapToObjects="1">
      <p:cViewPr varScale="1">
        <p:scale>
          <a:sx n="58" d="100"/>
          <a:sy n="58" d="100"/>
        </p:scale>
        <p:origin x="-3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962C3-A769-F444-BF77-59ABF1482E68}" type="datetimeFigureOut">
              <a:rPr lang="en-US" smtClean="0"/>
              <a:t>8/29/2012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70A44-7E8F-954B-842C-E149916A7F29}" type="slidenum">
              <a:rPr lang="en-US" smtClean="0"/>
              <a:t>‹#›</a:t>
            </a:fld>
            <a:endParaRPr lang="en-US"/>
          </a:p>
        </p:txBody>
      </p:sp>
    </p:spTree>
    <p:extLst>
      <p:ext uri="{BB962C8B-B14F-4D97-AF65-F5344CB8AC3E}">
        <p14:creationId xmlns:p14="http://schemas.microsoft.com/office/powerpoint/2010/main" val="23290880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simple reflex agent</a:t>
            </a:r>
            <a:r>
              <a:rPr lang="en-US" baseline="0" dirty="0" smtClean="0"/>
              <a:t> only works if the correct decision can be made on the basis of only the current percept, that is, only if the environment is fully observable.</a:t>
            </a:r>
            <a:endParaRPr lang="en-US" dirty="0"/>
          </a:p>
        </p:txBody>
      </p:sp>
      <p:sp>
        <p:nvSpPr>
          <p:cNvPr id="4" name="Slide Number Placeholder 3"/>
          <p:cNvSpPr>
            <a:spLocks noGrp="1"/>
          </p:cNvSpPr>
          <p:nvPr>
            <p:ph type="sldNum" sz="quarter" idx="10"/>
          </p:nvPr>
        </p:nvSpPr>
        <p:spPr/>
        <p:txBody>
          <a:bodyPr/>
          <a:lstStyle/>
          <a:p>
            <a:fld id="{77F70A44-7E8F-954B-842C-E149916A7F29}" type="slidenum">
              <a:rPr lang="en-US" smtClean="0"/>
              <a:t>21</a:t>
            </a:fld>
            <a:endParaRPr lang="en-US"/>
          </a:p>
        </p:txBody>
      </p:sp>
    </p:spTree>
    <p:extLst>
      <p:ext uri="{BB962C8B-B14F-4D97-AF65-F5344CB8AC3E}">
        <p14:creationId xmlns:p14="http://schemas.microsoft.com/office/powerpoint/2010/main" val="350061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tackle the problem of partial </a:t>
            </a:r>
            <a:r>
              <a:rPr lang="en-US" baseline="0" dirty="0" err="1" smtClean="0"/>
              <a:t>observaility</a:t>
            </a:r>
            <a:r>
              <a:rPr lang="en-US" baseline="0" dirty="0" smtClean="0"/>
              <a:t> is for the agent to keep track of the part of the world it can’t see now.</a:t>
            </a:r>
          </a:p>
          <a:p>
            <a:r>
              <a:rPr lang="en-US" baseline="0" dirty="0" smtClean="0"/>
              <a:t>Which means the agent should maintain some sort of internal state that depends on the percept history and </a:t>
            </a:r>
            <a:r>
              <a:rPr lang="en-US" baseline="0" dirty="0" err="1" smtClean="0"/>
              <a:t>therby</a:t>
            </a:r>
            <a:r>
              <a:rPr lang="en-US" baseline="0" dirty="0" smtClean="0"/>
              <a:t> reflects at least some of the unobserved aspects of the current state.</a:t>
            </a:r>
          </a:p>
          <a:p>
            <a:r>
              <a:rPr lang="en-US" baseline="0" dirty="0" smtClean="0"/>
              <a:t>For example, for a </a:t>
            </a:r>
            <a:r>
              <a:rPr lang="en-US" baseline="0" dirty="0" err="1" smtClean="0"/>
              <a:t>selfdriving</a:t>
            </a:r>
            <a:r>
              <a:rPr lang="en-US" baseline="0" dirty="0" smtClean="0"/>
              <a:t> car, the car (the agent) needs to keep track of where the other cars are if it can’t see them at all at once.</a:t>
            </a:r>
          </a:p>
          <a:p>
            <a:endParaRPr lang="en-US" baseline="0" dirty="0" smtClean="0"/>
          </a:p>
          <a:p>
            <a:r>
              <a:rPr lang="en-US" baseline="0" dirty="0" smtClean="0"/>
              <a:t>What is model-based agent mean? The agent has a model of the world (how the world works). For example, if you drive toward north for 5 minutes at 60 miles per hour, normally you will be 5 miles from where you were 5 minutes ago.</a:t>
            </a:r>
            <a:endParaRPr lang="en-US" dirty="0"/>
          </a:p>
        </p:txBody>
      </p:sp>
      <p:sp>
        <p:nvSpPr>
          <p:cNvPr id="4" name="Slide Number Placeholder 3"/>
          <p:cNvSpPr>
            <a:spLocks noGrp="1"/>
          </p:cNvSpPr>
          <p:nvPr>
            <p:ph type="sldNum" sz="quarter" idx="10"/>
          </p:nvPr>
        </p:nvSpPr>
        <p:spPr/>
        <p:txBody>
          <a:bodyPr/>
          <a:lstStyle/>
          <a:p>
            <a:fld id="{77F70A44-7E8F-954B-842C-E149916A7F29}" type="slidenum">
              <a:rPr lang="en-US" smtClean="0"/>
              <a:t>22</a:t>
            </a:fld>
            <a:endParaRPr lang="en-US"/>
          </a:p>
        </p:txBody>
      </p:sp>
    </p:spTree>
    <p:extLst>
      <p:ext uri="{BB962C8B-B14F-4D97-AF65-F5344CB8AC3E}">
        <p14:creationId xmlns:p14="http://schemas.microsoft.com/office/powerpoint/2010/main" val="163381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 something about the current state of the environment is not always enough to decide what to do. E.g., at a road intersection,</a:t>
            </a:r>
            <a:r>
              <a:rPr lang="en-US" baseline="0" dirty="0" smtClean="0"/>
              <a:t> the taxi can turn left, right, or go straight. The correct decision depends on where the taxi is trying to get to.</a:t>
            </a:r>
          </a:p>
          <a:p>
            <a:endParaRPr lang="en-US" baseline="0" dirty="0" smtClean="0"/>
          </a:p>
          <a:p>
            <a:r>
              <a:rPr lang="en-US" baseline="0" dirty="0" smtClean="0"/>
              <a:t>Decision making based on goals is fundamentally different from the condition-action rules described earlier, in that it involves consideration of the future:</a:t>
            </a:r>
          </a:p>
          <a:p>
            <a:r>
              <a:rPr lang="en-US" baseline="0" dirty="0" smtClean="0"/>
              <a:t>Both “what will happen if I do this” and “Will that make me happy”.</a:t>
            </a:r>
          </a:p>
          <a:p>
            <a:endParaRPr lang="en-US" baseline="0" dirty="0" smtClean="0"/>
          </a:p>
          <a:p>
            <a:r>
              <a:rPr lang="en-US" baseline="0" dirty="0" smtClean="0"/>
              <a:t>The reflex agent brakes when it sees brake lights. A goal-based agent, could reason that if the car in front has its brake lights on, it will slow down. Given the way the world </a:t>
            </a:r>
            <a:r>
              <a:rPr lang="en-US" baseline="0" dirty="0" err="1" smtClean="0"/>
              <a:t>usaually</a:t>
            </a:r>
            <a:r>
              <a:rPr lang="en-US" baseline="0" dirty="0" smtClean="0"/>
              <a:t> evolves, the only action that will achieve the goal of not hitting other cars is to brake.</a:t>
            </a:r>
          </a:p>
          <a:p>
            <a:endParaRPr lang="en-US" baseline="0" dirty="0" smtClean="0"/>
          </a:p>
          <a:p>
            <a:r>
              <a:rPr lang="en-US" baseline="0" dirty="0" smtClean="0"/>
              <a:t>In general, goal-based agents might not be more efficient, but are more flexible.</a:t>
            </a:r>
            <a:br>
              <a:rPr lang="en-US" baseline="0" dirty="0" smtClean="0"/>
            </a:br>
            <a:endParaRPr lang="en-US" dirty="0"/>
          </a:p>
        </p:txBody>
      </p:sp>
      <p:sp>
        <p:nvSpPr>
          <p:cNvPr id="4" name="Slide Number Placeholder 3"/>
          <p:cNvSpPr>
            <a:spLocks noGrp="1"/>
          </p:cNvSpPr>
          <p:nvPr>
            <p:ph type="sldNum" sz="quarter" idx="10"/>
          </p:nvPr>
        </p:nvSpPr>
        <p:spPr/>
        <p:txBody>
          <a:bodyPr/>
          <a:lstStyle/>
          <a:p>
            <a:fld id="{77F70A44-7E8F-954B-842C-E149916A7F29}" type="slidenum">
              <a:rPr lang="en-US" smtClean="0"/>
              <a:t>24</a:t>
            </a:fld>
            <a:endParaRPr lang="en-US"/>
          </a:p>
        </p:txBody>
      </p:sp>
    </p:spTree>
    <p:extLst>
      <p:ext uri="{BB962C8B-B14F-4D97-AF65-F5344CB8AC3E}">
        <p14:creationId xmlns:p14="http://schemas.microsoft.com/office/powerpoint/2010/main" val="314173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a:t>
            </a:r>
            <a:r>
              <a:rPr lang="en-US" baseline="0" dirty="0" smtClean="0"/>
              <a:t> only gives you two states: happy or unhappy. But many actions will get the taxi to its destination, thereby achieving the goal, but some are quicker, safer, more reliable, or cheaper.</a:t>
            </a:r>
          </a:p>
          <a:p>
            <a:endParaRPr lang="en-US" baseline="0" dirty="0" smtClean="0"/>
          </a:p>
          <a:p>
            <a:r>
              <a:rPr lang="en-US" baseline="0" dirty="0" smtClean="0"/>
              <a:t>Utility is “the quality of being useful”</a:t>
            </a:r>
          </a:p>
          <a:p>
            <a:endParaRPr lang="en-US" baseline="0" dirty="0" smtClean="0"/>
          </a:p>
          <a:p>
            <a:r>
              <a:rPr lang="en-US" baseline="0" dirty="0" smtClean="0"/>
              <a:t>A utility function is essentially an internalization of the performance measure.</a:t>
            </a:r>
          </a:p>
          <a:p>
            <a:r>
              <a:rPr lang="en-US" baseline="0" dirty="0" smtClean="0"/>
              <a:t>If the utility (internal Performance measure) agrees with the external performance measure, then an gent that choose actions to maximize its utility will be rational according to the external performance measure.</a:t>
            </a:r>
          </a:p>
          <a:p>
            <a:endParaRPr lang="en-US" baseline="0" dirty="0" smtClean="0"/>
          </a:p>
          <a:p>
            <a:r>
              <a:rPr lang="en-US" baseline="0" dirty="0" smtClean="0"/>
              <a:t>Goal can be inadequate but a utility-based agent can still make a rational decision. </a:t>
            </a:r>
          </a:p>
          <a:p>
            <a:endParaRPr lang="en-US" baseline="0" dirty="0" smtClean="0"/>
          </a:p>
          <a:p>
            <a:pPr marL="228600" indent="-228600">
              <a:buAutoNum type="arabicParenR"/>
            </a:pPr>
            <a:r>
              <a:rPr lang="en-US" baseline="0" dirty="0" smtClean="0"/>
              <a:t>Conflict goals, only some of which can be achieved (speed and safety), the utility function specifies the tradeoff.</a:t>
            </a:r>
          </a:p>
          <a:p>
            <a:pPr marL="228600" indent="-228600">
              <a:buAutoNum type="arabicParenR"/>
            </a:pPr>
            <a:r>
              <a:rPr lang="en-US" baseline="0" dirty="0" smtClean="0"/>
              <a:t>Several goals, none of them are achievable with certainty, utility provides a way in which the likelihood of success can be weighed against the importance of the goals.</a:t>
            </a:r>
            <a:endParaRPr lang="en-US" dirty="0"/>
          </a:p>
        </p:txBody>
      </p:sp>
      <p:sp>
        <p:nvSpPr>
          <p:cNvPr id="4" name="Slide Number Placeholder 3"/>
          <p:cNvSpPr>
            <a:spLocks noGrp="1"/>
          </p:cNvSpPr>
          <p:nvPr>
            <p:ph type="sldNum" sz="quarter" idx="10"/>
          </p:nvPr>
        </p:nvSpPr>
        <p:spPr/>
        <p:txBody>
          <a:bodyPr/>
          <a:lstStyle/>
          <a:p>
            <a:fld id="{77F70A44-7E8F-954B-842C-E149916A7F29}" type="slidenum">
              <a:rPr lang="en-US" smtClean="0"/>
              <a:t>25</a:t>
            </a:fld>
            <a:endParaRPr lang="en-US"/>
          </a:p>
        </p:txBody>
      </p:sp>
    </p:spTree>
    <p:extLst>
      <p:ext uri="{BB962C8B-B14F-4D97-AF65-F5344CB8AC3E}">
        <p14:creationId xmlns:p14="http://schemas.microsoft.com/office/powerpoint/2010/main" val="1970280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allows</a:t>
            </a:r>
            <a:r>
              <a:rPr lang="en-US" baseline="0" dirty="0" smtClean="0"/>
              <a:t> the agent to operate in initially unknown environments and to become more competent than its initial knowledge alone might allow.</a:t>
            </a:r>
          </a:p>
          <a:p>
            <a:endParaRPr lang="en-US" baseline="0" dirty="0" smtClean="0"/>
          </a:p>
          <a:p>
            <a:r>
              <a:rPr lang="en-US" baseline="0" dirty="0" smtClean="0"/>
              <a:t>Learning element is responsible to make improvements</a:t>
            </a:r>
          </a:p>
          <a:p>
            <a:r>
              <a:rPr lang="en-US" baseline="0" dirty="0" smtClean="0"/>
              <a:t>The performance element is responsible for selecting external actions, what we have previously considered to be the entire agent: it takes in percepts and decides on actions.</a:t>
            </a:r>
          </a:p>
          <a:p>
            <a:endParaRPr lang="en-US" baseline="0" dirty="0" smtClean="0"/>
          </a:p>
          <a:p>
            <a:r>
              <a:rPr lang="en-US" baseline="0" dirty="0" smtClean="0"/>
              <a:t>The learning element uses the critic to gather how the agent is doing and determines how the performance element should be modified. </a:t>
            </a:r>
          </a:p>
          <a:p>
            <a:endParaRPr lang="en-US" baseline="0" dirty="0" smtClean="0"/>
          </a:p>
          <a:p>
            <a:r>
              <a:rPr lang="en-US" baseline="0" dirty="0" smtClean="0"/>
              <a:t>Problem generator --- </a:t>
            </a:r>
            <a:r>
              <a:rPr lang="en-US" baseline="0" smtClean="0"/>
              <a:t>to explore.. </a:t>
            </a:r>
            <a:endParaRPr lang="en-US"/>
          </a:p>
        </p:txBody>
      </p:sp>
      <p:sp>
        <p:nvSpPr>
          <p:cNvPr id="4" name="Slide Number Placeholder 3"/>
          <p:cNvSpPr>
            <a:spLocks noGrp="1"/>
          </p:cNvSpPr>
          <p:nvPr>
            <p:ph type="sldNum" sz="quarter" idx="10"/>
          </p:nvPr>
        </p:nvSpPr>
        <p:spPr/>
        <p:txBody>
          <a:bodyPr/>
          <a:lstStyle/>
          <a:p>
            <a:fld id="{77F70A44-7E8F-954B-842C-E149916A7F29}" type="slidenum">
              <a:rPr lang="en-US" smtClean="0"/>
              <a:t>26</a:t>
            </a:fld>
            <a:endParaRPr lang="en-US"/>
          </a:p>
        </p:txBody>
      </p:sp>
    </p:spTree>
    <p:extLst>
      <p:ext uri="{BB962C8B-B14F-4D97-AF65-F5344CB8AC3E}">
        <p14:creationId xmlns:p14="http://schemas.microsoft.com/office/powerpoint/2010/main" val="408942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71125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84476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288397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23169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C6228-ED8D-2844-B7C3-E0EA77E0B992}" type="datetimeFigureOut">
              <a:rPr lang="en-US" smtClean="0"/>
              <a:t>8/29/2012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423159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C6228-ED8D-2844-B7C3-E0EA77E0B992}" type="datetimeFigureOut">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180206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FC6228-ED8D-2844-B7C3-E0EA77E0B992}" type="datetimeFigureOut">
              <a:rPr lang="en-US" smtClean="0"/>
              <a:t>8/29/2012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281286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FC6228-ED8D-2844-B7C3-E0EA77E0B992}" type="datetimeFigureOut">
              <a:rPr lang="en-US" smtClean="0"/>
              <a:t>8/29/2012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23302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C6228-ED8D-2844-B7C3-E0EA77E0B992}" type="datetimeFigureOut">
              <a:rPr lang="en-US" smtClean="0"/>
              <a:t>8/29/2012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46963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C6228-ED8D-2844-B7C3-E0EA77E0B992}" type="datetimeFigureOut">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49539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C6228-ED8D-2844-B7C3-E0EA77E0B992}" type="datetimeFigureOut">
              <a:rPr lang="en-US" smtClean="0"/>
              <a:t>8/29/2012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39329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C6228-ED8D-2844-B7C3-E0EA77E0B992}" type="datetimeFigureOut">
              <a:rPr lang="en-US" smtClean="0"/>
              <a:t>8/29/2012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2765B-623B-1742-8A3A-5AEBDF8E2419}" type="slidenum">
              <a:rPr lang="en-US" smtClean="0"/>
              <a:t>‹#›</a:t>
            </a:fld>
            <a:endParaRPr lang="en-US"/>
          </a:p>
        </p:txBody>
      </p:sp>
    </p:spTree>
    <p:extLst>
      <p:ext uri="{BB962C8B-B14F-4D97-AF65-F5344CB8AC3E}">
        <p14:creationId xmlns:p14="http://schemas.microsoft.com/office/powerpoint/2010/main" val="344540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CPSC 7373: Artificial Intelligence</a:t>
            </a:r>
            <a:endParaRPr lang="en-US" dirty="0"/>
          </a:p>
        </p:txBody>
      </p:sp>
      <p:sp>
        <p:nvSpPr>
          <p:cNvPr id="3" name="Subtitle 2"/>
          <p:cNvSpPr>
            <a:spLocks noGrp="1"/>
          </p:cNvSpPr>
          <p:nvPr>
            <p:ph type="subTitle" idx="1"/>
          </p:nvPr>
        </p:nvSpPr>
        <p:spPr/>
        <p:txBody>
          <a:bodyPr/>
          <a:lstStyle/>
          <a:p>
            <a:r>
              <a:rPr lang="en-US" dirty="0" smtClean="0"/>
              <a:t>Jiang Bian, Fall 2012</a:t>
            </a:r>
          </a:p>
          <a:p>
            <a:r>
              <a:rPr lang="en-US" dirty="0" smtClean="0"/>
              <a:t>University of Arkansas at Little Rock</a:t>
            </a:r>
            <a:endParaRPr lang="en-US" dirty="0"/>
          </a:p>
        </p:txBody>
      </p:sp>
    </p:spTree>
    <p:extLst>
      <p:ext uri="{BB962C8B-B14F-4D97-AF65-F5344CB8AC3E}">
        <p14:creationId xmlns:p14="http://schemas.microsoft.com/office/powerpoint/2010/main" val="131257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cs typeface="+mj-cs"/>
              </a:rPr>
              <a:t>PEAS</a:t>
            </a:r>
          </a:p>
        </p:txBody>
      </p:sp>
      <p:sp>
        <p:nvSpPr>
          <p:cNvPr id="12291" name="Rectangle 3"/>
          <p:cNvSpPr>
            <a:spLocks noGrp="1" noChangeArrowheads="1"/>
          </p:cNvSpPr>
          <p:nvPr>
            <p:ph type="body" idx="1"/>
          </p:nvPr>
        </p:nvSpPr>
        <p:spPr/>
        <p:txBody>
          <a:bodyPr>
            <a:normAutofit/>
          </a:bodyPr>
          <a:lstStyle/>
          <a:p>
            <a:pPr eaLnBrk="1" hangingPunct="1">
              <a:lnSpc>
                <a:spcPct val="90000"/>
              </a:lnSpc>
              <a:defRPr/>
            </a:pPr>
            <a:r>
              <a:rPr lang="en-US" sz="2800" dirty="0" smtClean="0">
                <a:cs typeface="+mn-cs"/>
              </a:rPr>
              <a:t>PEAS: Performance measure, Environment, Actuators, Sensors</a:t>
            </a:r>
          </a:p>
          <a:p>
            <a:pPr eaLnBrk="1" hangingPunct="1">
              <a:lnSpc>
                <a:spcPct val="90000"/>
              </a:lnSpc>
              <a:defRPr/>
            </a:pPr>
            <a:r>
              <a:rPr lang="en-US" sz="2800" dirty="0" smtClean="0">
                <a:cs typeface="+mn-cs"/>
              </a:rPr>
              <a:t>To design a rational agent, we must first specify the </a:t>
            </a:r>
            <a:r>
              <a:rPr lang="en-US" sz="2800" dirty="0" smtClean="0">
                <a:solidFill>
                  <a:srgbClr val="FF0000"/>
                </a:solidFill>
                <a:cs typeface="+mn-cs"/>
              </a:rPr>
              <a:t>task environment </a:t>
            </a:r>
          </a:p>
          <a:p>
            <a:pPr eaLnBrk="1" hangingPunct="1">
              <a:lnSpc>
                <a:spcPct val="90000"/>
              </a:lnSpc>
              <a:defRPr/>
            </a:pPr>
            <a:r>
              <a:rPr lang="en-US" sz="2800" dirty="0" smtClean="0">
                <a:cs typeface="+mn-cs"/>
              </a:rPr>
              <a:t>Consider, e.g., the task of designing an automated taxi:</a:t>
            </a:r>
          </a:p>
          <a:p>
            <a:pPr lvl="1" eaLnBrk="1" hangingPunct="1">
              <a:lnSpc>
                <a:spcPct val="90000"/>
              </a:lnSpc>
              <a:defRPr/>
            </a:pPr>
            <a:r>
              <a:rPr lang="en-US" sz="2400" dirty="0" smtClean="0"/>
              <a:t>Performance measure ??</a:t>
            </a:r>
          </a:p>
          <a:p>
            <a:pPr lvl="1" eaLnBrk="1" hangingPunct="1">
              <a:lnSpc>
                <a:spcPct val="90000"/>
              </a:lnSpc>
              <a:defRPr/>
            </a:pPr>
            <a:r>
              <a:rPr lang="en-US" sz="2400" dirty="0" smtClean="0"/>
              <a:t>Environment ??</a:t>
            </a:r>
          </a:p>
          <a:p>
            <a:pPr lvl="1" eaLnBrk="1" hangingPunct="1">
              <a:lnSpc>
                <a:spcPct val="90000"/>
              </a:lnSpc>
              <a:defRPr/>
            </a:pPr>
            <a:r>
              <a:rPr lang="en-US" sz="2400" dirty="0" smtClean="0"/>
              <a:t>Actuators ??</a:t>
            </a:r>
          </a:p>
          <a:p>
            <a:pPr lvl="1" eaLnBrk="1" hangingPunct="1">
              <a:lnSpc>
                <a:spcPct val="90000"/>
              </a:lnSpc>
              <a:defRPr/>
            </a:pPr>
            <a:r>
              <a:rPr lang="en-US" sz="2400" smtClean="0"/>
              <a:t>Sensors </a:t>
            </a:r>
            <a:r>
              <a:rPr lang="en-US" sz="2400" smtClean="0"/>
              <a:t>??</a:t>
            </a:r>
            <a:endParaRPr lang="en-US" sz="2400" dirty="0" smtClean="0"/>
          </a:p>
        </p:txBody>
      </p:sp>
    </p:spTree>
    <p:extLst>
      <p:ext uri="{BB962C8B-B14F-4D97-AF65-F5344CB8AC3E}">
        <p14:creationId xmlns:p14="http://schemas.microsoft.com/office/powerpoint/2010/main" val="420169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cs typeface="+mj-cs"/>
              </a:rPr>
              <a:t>PEAS</a:t>
            </a:r>
          </a:p>
        </p:txBody>
      </p:sp>
      <p:sp>
        <p:nvSpPr>
          <p:cNvPr id="12291" name="Rectangle 3"/>
          <p:cNvSpPr>
            <a:spLocks noGrp="1" noChangeArrowheads="1"/>
          </p:cNvSpPr>
          <p:nvPr>
            <p:ph type="body" idx="1"/>
          </p:nvPr>
        </p:nvSpPr>
        <p:spPr/>
        <p:txBody>
          <a:bodyPr>
            <a:normAutofit/>
          </a:bodyPr>
          <a:lstStyle/>
          <a:p>
            <a:pPr eaLnBrk="1" hangingPunct="1">
              <a:lnSpc>
                <a:spcPct val="90000"/>
              </a:lnSpc>
              <a:defRPr/>
            </a:pPr>
            <a:r>
              <a:rPr lang="en-US" sz="2800" dirty="0" smtClean="0">
                <a:cs typeface="+mn-cs"/>
              </a:rPr>
              <a:t>Consider, e.g., the task of designing an automated taxi:</a:t>
            </a:r>
          </a:p>
          <a:p>
            <a:pPr lvl="1">
              <a:lnSpc>
                <a:spcPct val="90000"/>
              </a:lnSpc>
              <a:defRPr/>
            </a:pPr>
            <a:r>
              <a:rPr lang="en-US" sz="2400" dirty="0" smtClean="0"/>
              <a:t>Performance measure ?? </a:t>
            </a:r>
            <a:r>
              <a:rPr lang="en-US" sz="2400" dirty="0"/>
              <a:t>safety, destination, </a:t>
            </a:r>
            <a:r>
              <a:rPr lang="en-US" sz="2400" dirty="0" smtClean="0"/>
              <a:t>profits, </a:t>
            </a:r>
            <a:r>
              <a:rPr lang="en-US" sz="2400" dirty="0"/>
              <a:t>legality, comfort, </a:t>
            </a:r>
            <a:r>
              <a:rPr lang="en-US" sz="2400" dirty="0" smtClean="0"/>
              <a:t>…</a:t>
            </a:r>
          </a:p>
          <a:p>
            <a:pPr lvl="1">
              <a:lnSpc>
                <a:spcPct val="90000"/>
              </a:lnSpc>
              <a:defRPr/>
            </a:pPr>
            <a:r>
              <a:rPr lang="en-US" sz="2400" dirty="0" smtClean="0"/>
              <a:t>Environment ?? </a:t>
            </a:r>
            <a:r>
              <a:rPr lang="en-US" sz="2400" dirty="0"/>
              <a:t>US streets/freeways, </a:t>
            </a:r>
            <a:r>
              <a:rPr lang="en-US" sz="2400" dirty="0" smtClean="0"/>
              <a:t>traffic, </a:t>
            </a:r>
            <a:r>
              <a:rPr lang="en-US" sz="2400" dirty="0"/>
              <a:t>pedestrians, weather, </a:t>
            </a:r>
            <a:r>
              <a:rPr lang="en-US" sz="2400" dirty="0" smtClean="0"/>
              <a:t>…</a:t>
            </a:r>
          </a:p>
          <a:p>
            <a:pPr lvl="1">
              <a:lnSpc>
                <a:spcPct val="90000"/>
              </a:lnSpc>
              <a:defRPr/>
            </a:pPr>
            <a:r>
              <a:rPr lang="en-US" sz="2400" dirty="0" smtClean="0"/>
              <a:t>Actuators ?? </a:t>
            </a:r>
            <a:r>
              <a:rPr lang="en-US" sz="2400" dirty="0"/>
              <a:t>steering, accelerator, brake, horn, speaker/display, </a:t>
            </a:r>
            <a:r>
              <a:rPr lang="en-US" sz="2400" dirty="0" smtClean="0"/>
              <a:t>…</a:t>
            </a:r>
          </a:p>
          <a:p>
            <a:pPr lvl="1">
              <a:lnSpc>
                <a:spcPct val="90000"/>
              </a:lnSpc>
              <a:defRPr/>
            </a:pPr>
            <a:r>
              <a:rPr lang="en-US" sz="2400" dirty="0" smtClean="0"/>
              <a:t>Sensors ??</a:t>
            </a:r>
            <a:r>
              <a:rPr lang="en-US" sz="2400" dirty="0"/>
              <a:t> video, accelerometers, gauges, engine sensors, keyboard, GPS, </a:t>
            </a:r>
            <a:r>
              <a:rPr lang="en-US" sz="2400" dirty="0" smtClean="0"/>
              <a:t>…
</a:t>
            </a:r>
          </a:p>
        </p:txBody>
      </p:sp>
    </p:spTree>
    <p:extLst>
      <p:ext uri="{BB962C8B-B14F-4D97-AF65-F5344CB8AC3E}">
        <p14:creationId xmlns:p14="http://schemas.microsoft.com/office/powerpoint/2010/main" val="3697362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cs typeface="+mj-cs"/>
              </a:rPr>
              <a:t>PEAS</a:t>
            </a:r>
          </a:p>
        </p:txBody>
      </p:sp>
      <p:sp>
        <p:nvSpPr>
          <p:cNvPr id="14339" name="Rectangle 3"/>
          <p:cNvSpPr>
            <a:spLocks noGrp="1" noChangeArrowheads="1"/>
          </p:cNvSpPr>
          <p:nvPr>
            <p:ph type="body" idx="1"/>
          </p:nvPr>
        </p:nvSpPr>
        <p:spPr/>
        <p:txBody>
          <a:bodyPr>
            <a:normAutofit/>
          </a:bodyPr>
          <a:lstStyle/>
          <a:p>
            <a:pPr eaLnBrk="1" hangingPunct="1">
              <a:defRPr/>
            </a:pPr>
            <a:r>
              <a:rPr lang="en-US" dirty="0" smtClean="0">
                <a:cs typeface="+mn-cs"/>
              </a:rPr>
              <a:t>Agent: Medical diagnosis system</a:t>
            </a:r>
          </a:p>
          <a:p>
            <a:pPr lvl="1">
              <a:defRPr/>
            </a:pPr>
            <a:r>
              <a:rPr lang="en-US" dirty="0" smtClean="0">
                <a:cs typeface="+mn-cs"/>
              </a:rPr>
              <a:t>Performance measure??</a:t>
            </a:r>
          </a:p>
          <a:p>
            <a:pPr lvl="1">
              <a:defRPr/>
            </a:pPr>
            <a:r>
              <a:rPr lang="en-US" dirty="0" smtClean="0">
                <a:cs typeface="+mn-cs"/>
              </a:rPr>
              <a:t>Environment??</a:t>
            </a:r>
          </a:p>
          <a:p>
            <a:pPr lvl="1">
              <a:defRPr/>
            </a:pPr>
            <a:r>
              <a:rPr lang="en-US" dirty="0" smtClean="0">
                <a:cs typeface="+mn-cs"/>
              </a:rPr>
              <a:t>Actuators??</a:t>
            </a:r>
          </a:p>
          <a:p>
            <a:pPr lvl="1">
              <a:defRPr/>
            </a:pPr>
            <a:r>
              <a:rPr lang="en-US" dirty="0" smtClean="0">
                <a:cs typeface="+mn-cs"/>
              </a:rPr>
              <a:t>Sensors??</a:t>
            </a:r>
          </a:p>
        </p:txBody>
      </p:sp>
    </p:spTree>
    <p:extLst>
      <p:ext uri="{BB962C8B-B14F-4D97-AF65-F5344CB8AC3E}">
        <p14:creationId xmlns:p14="http://schemas.microsoft.com/office/powerpoint/2010/main" val="327228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cs typeface="+mj-cs"/>
              </a:rPr>
              <a:t>PEAS</a:t>
            </a:r>
          </a:p>
        </p:txBody>
      </p:sp>
      <p:sp>
        <p:nvSpPr>
          <p:cNvPr id="14339" name="Rectangle 3"/>
          <p:cNvSpPr>
            <a:spLocks noGrp="1" noChangeArrowheads="1"/>
          </p:cNvSpPr>
          <p:nvPr>
            <p:ph type="body" idx="1"/>
          </p:nvPr>
        </p:nvSpPr>
        <p:spPr/>
        <p:txBody>
          <a:bodyPr>
            <a:normAutofit/>
          </a:bodyPr>
          <a:lstStyle/>
          <a:p>
            <a:pPr eaLnBrk="1" hangingPunct="1">
              <a:defRPr/>
            </a:pPr>
            <a:r>
              <a:rPr lang="en-US" dirty="0" smtClean="0">
                <a:cs typeface="+mn-cs"/>
              </a:rPr>
              <a:t>Agent: Medical diagnosis system</a:t>
            </a:r>
          </a:p>
          <a:p>
            <a:pPr lvl="1">
              <a:defRPr/>
            </a:pPr>
            <a:r>
              <a:rPr lang="en-US" dirty="0" smtClean="0">
                <a:cs typeface="+mn-cs"/>
              </a:rPr>
              <a:t>Performance measure: Healthy patient, minimize costs, lawsuits</a:t>
            </a:r>
          </a:p>
          <a:p>
            <a:pPr lvl="1">
              <a:defRPr/>
            </a:pPr>
            <a:r>
              <a:rPr lang="en-US" dirty="0" smtClean="0">
                <a:cs typeface="+mn-cs"/>
              </a:rPr>
              <a:t>Environment: Patient, hospital, staff</a:t>
            </a:r>
          </a:p>
          <a:p>
            <a:pPr lvl="1">
              <a:defRPr/>
            </a:pPr>
            <a:r>
              <a:rPr lang="en-US" dirty="0" smtClean="0">
                <a:cs typeface="+mn-cs"/>
              </a:rPr>
              <a:t>Actuators: Screen display (questions, tests, diagnoses, treatments, referrals)</a:t>
            </a:r>
          </a:p>
          <a:p>
            <a:pPr lvl="1">
              <a:defRPr/>
            </a:pPr>
            <a:r>
              <a:rPr lang="en-US" dirty="0" smtClean="0">
                <a:cs typeface="+mn-cs"/>
              </a:rPr>
              <a:t>Sensors: Keyboard (entry of symptoms, findings, patient's answers)</a:t>
            </a:r>
          </a:p>
        </p:txBody>
      </p:sp>
    </p:spTree>
    <p:extLst>
      <p:ext uri="{BB962C8B-B14F-4D97-AF65-F5344CB8AC3E}">
        <p14:creationId xmlns:p14="http://schemas.microsoft.com/office/powerpoint/2010/main" val="302078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cs typeface="+mj-cs"/>
              </a:rPr>
              <a:t>PEAS</a:t>
            </a:r>
          </a:p>
        </p:txBody>
      </p:sp>
      <p:sp>
        <p:nvSpPr>
          <p:cNvPr id="14339" name="Rectangle 3"/>
          <p:cNvSpPr>
            <a:spLocks noGrp="1" noChangeArrowheads="1"/>
          </p:cNvSpPr>
          <p:nvPr>
            <p:ph type="body" idx="1"/>
          </p:nvPr>
        </p:nvSpPr>
        <p:spPr/>
        <p:txBody>
          <a:bodyPr>
            <a:normAutofit/>
          </a:bodyPr>
          <a:lstStyle/>
          <a:p>
            <a:pPr eaLnBrk="1" hangingPunct="1">
              <a:defRPr/>
            </a:pPr>
            <a:r>
              <a:rPr lang="en-US" dirty="0" smtClean="0">
                <a:cs typeface="+mn-cs"/>
              </a:rPr>
              <a:t>Agent: Internet shopping agent</a:t>
            </a:r>
          </a:p>
          <a:p>
            <a:pPr lvl="1">
              <a:defRPr/>
            </a:pPr>
            <a:r>
              <a:rPr lang="en-US" dirty="0" smtClean="0">
                <a:cs typeface="+mn-cs"/>
              </a:rPr>
              <a:t>Performance measure??</a:t>
            </a:r>
          </a:p>
          <a:p>
            <a:pPr lvl="1">
              <a:defRPr/>
            </a:pPr>
            <a:r>
              <a:rPr lang="en-US" dirty="0" smtClean="0">
                <a:cs typeface="+mn-cs"/>
              </a:rPr>
              <a:t>Environment??</a:t>
            </a:r>
          </a:p>
          <a:p>
            <a:pPr lvl="1">
              <a:defRPr/>
            </a:pPr>
            <a:r>
              <a:rPr lang="en-US" dirty="0" smtClean="0">
                <a:cs typeface="+mn-cs"/>
              </a:rPr>
              <a:t>Actuators??</a:t>
            </a:r>
          </a:p>
          <a:p>
            <a:pPr lvl="1">
              <a:defRPr/>
            </a:pPr>
            <a:r>
              <a:rPr lang="en-US" dirty="0" smtClean="0">
                <a:cs typeface="+mn-cs"/>
              </a:rPr>
              <a:t>Sensors??</a:t>
            </a:r>
          </a:p>
        </p:txBody>
      </p:sp>
    </p:spTree>
    <p:extLst>
      <p:ext uri="{BB962C8B-B14F-4D97-AF65-F5344CB8AC3E}">
        <p14:creationId xmlns:p14="http://schemas.microsoft.com/office/powerpoint/2010/main" val="239423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cs typeface="+mj-cs"/>
              </a:rPr>
              <a:t>PEAS</a:t>
            </a:r>
          </a:p>
        </p:txBody>
      </p:sp>
      <p:sp>
        <p:nvSpPr>
          <p:cNvPr id="14339" name="Rectangle 3"/>
          <p:cNvSpPr>
            <a:spLocks noGrp="1" noChangeArrowheads="1"/>
          </p:cNvSpPr>
          <p:nvPr>
            <p:ph type="body" idx="1"/>
          </p:nvPr>
        </p:nvSpPr>
        <p:spPr/>
        <p:txBody>
          <a:bodyPr>
            <a:normAutofit/>
          </a:bodyPr>
          <a:lstStyle/>
          <a:p>
            <a:pPr>
              <a:defRPr/>
            </a:pPr>
            <a:r>
              <a:rPr lang="en-US" dirty="0" smtClean="0">
                <a:cs typeface="+mn-cs"/>
              </a:rPr>
              <a:t>Agent: </a:t>
            </a:r>
            <a:r>
              <a:rPr lang="en-US" dirty="0"/>
              <a:t>Internet shopping agent</a:t>
            </a:r>
            <a:endParaRPr lang="en-US" dirty="0" smtClean="0">
              <a:cs typeface="+mn-cs"/>
            </a:endParaRPr>
          </a:p>
          <a:p>
            <a:pPr lvl="1">
              <a:defRPr/>
            </a:pPr>
            <a:r>
              <a:rPr lang="en-US" dirty="0" smtClean="0">
                <a:cs typeface="+mn-cs"/>
              </a:rPr>
              <a:t>Performance measure: </a:t>
            </a:r>
            <a:r>
              <a:rPr lang="en-US" dirty="0"/>
              <a:t>price, quality, appropriateness, </a:t>
            </a:r>
            <a:r>
              <a:rPr lang="en-US" dirty="0" smtClean="0"/>
              <a:t>efficiency</a:t>
            </a:r>
          </a:p>
          <a:p>
            <a:pPr lvl="1">
              <a:defRPr/>
            </a:pPr>
            <a:r>
              <a:rPr lang="en-US" dirty="0" smtClean="0">
                <a:cs typeface="+mn-cs"/>
              </a:rPr>
              <a:t>Environment: </a:t>
            </a:r>
            <a:r>
              <a:rPr lang="en-US" dirty="0"/>
              <a:t>current and future WWW sites, vendors, </a:t>
            </a:r>
            <a:r>
              <a:rPr lang="en-US" dirty="0" smtClean="0"/>
              <a:t>shippers</a:t>
            </a:r>
          </a:p>
          <a:p>
            <a:pPr lvl="1">
              <a:defRPr/>
            </a:pPr>
            <a:r>
              <a:rPr lang="en-US" dirty="0" smtClean="0">
                <a:cs typeface="+mn-cs"/>
              </a:rPr>
              <a:t>Actuators: </a:t>
            </a:r>
            <a:r>
              <a:rPr lang="en-US" dirty="0"/>
              <a:t>display to user, follow URL, </a:t>
            </a:r>
            <a:r>
              <a:rPr lang="en-US" dirty="0" smtClean="0"/>
              <a:t>fill </a:t>
            </a:r>
            <a:r>
              <a:rPr lang="en-US" dirty="0"/>
              <a:t>in </a:t>
            </a:r>
            <a:r>
              <a:rPr lang="en-US" dirty="0" smtClean="0"/>
              <a:t>form</a:t>
            </a:r>
          </a:p>
          <a:p>
            <a:pPr lvl="1">
              <a:defRPr/>
            </a:pPr>
            <a:r>
              <a:rPr lang="en-US" dirty="0" smtClean="0">
                <a:cs typeface="+mn-cs"/>
              </a:rPr>
              <a:t>Sensors: </a:t>
            </a:r>
            <a:r>
              <a:rPr lang="en-US" dirty="0"/>
              <a:t>HTML pages (text, graphics, scripts)</a:t>
            </a:r>
            <a:endParaRPr lang="en-US" dirty="0" smtClean="0">
              <a:cs typeface="+mn-cs"/>
            </a:endParaRPr>
          </a:p>
        </p:txBody>
      </p:sp>
    </p:spTree>
    <p:extLst>
      <p:ext uri="{BB962C8B-B14F-4D97-AF65-F5344CB8AC3E}">
        <p14:creationId xmlns:p14="http://schemas.microsoft.com/office/powerpoint/2010/main" val="178140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cs typeface="+mj-cs"/>
              </a:rPr>
              <a:t>Environment types</a:t>
            </a:r>
          </a:p>
        </p:txBody>
      </p:sp>
      <p:sp>
        <p:nvSpPr>
          <p:cNvPr id="17411" name="Rectangle 3"/>
          <p:cNvSpPr>
            <a:spLocks noGrp="1" noChangeArrowheads="1"/>
          </p:cNvSpPr>
          <p:nvPr>
            <p:ph type="body" idx="1"/>
          </p:nvPr>
        </p:nvSpPr>
        <p:spPr/>
        <p:txBody>
          <a:bodyPr>
            <a:normAutofit/>
          </a:bodyPr>
          <a:lstStyle/>
          <a:p>
            <a:pPr eaLnBrk="1" hangingPunct="1">
              <a:lnSpc>
                <a:spcPct val="90000"/>
              </a:lnSpc>
              <a:defRPr/>
            </a:pPr>
            <a:r>
              <a:rPr lang="en-US" sz="2400" dirty="0" smtClean="0">
                <a:solidFill>
                  <a:srgbClr val="FF0000"/>
                </a:solidFill>
                <a:cs typeface="+mn-cs"/>
              </a:rPr>
              <a:t>Fully observable</a:t>
            </a:r>
            <a:r>
              <a:rPr lang="en-US" sz="2400" dirty="0" smtClean="0">
                <a:cs typeface="+mn-cs"/>
              </a:rPr>
              <a:t> (vs. partially observable): An agent's sensors give it access to the complete state of the environment at each point in time.</a:t>
            </a:r>
          </a:p>
          <a:p>
            <a:pPr eaLnBrk="1" hangingPunct="1">
              <a:lnSpc>
                <a:spcPct val="90000"/>
              </a:lnSpc>
              <a:defRPr/>
            </a:pPr>
            <a:r>
              <a:rPr lang="en-US" sz="2400" dirty="0" smtClean="0">
                <a:solidFill>
                  <a:srgbClr val="FF0000"/>
                </a:solidFill>
                <a:cs typeface="+mn-cs"/>
              </a:rPr>
              <a:t>Deterministic</a:t>
            </a:r>
            <a:r>
              <a:rPr lang="en-US" sz="2400" dirty="0" smtClean="0">
                <a:cs typeface="+mn-cs"/>
              </a:rPr>
              <a:t> (vs. stochastic): The next state of the environment is completely determined by the current state and the action executed by the agent. (If the environment is deterministic except for the actions of other agents, then the environment is </a:t>
            </a:r>
            <a:r>
              <a:rPr lang="en-US" sz="2400" dirty="0" smtClean="0">
                <a:solidFill>
                  <a:srgbClr val="FF0000"/>
                </a:solidFill>
                <a:cs typeface="+mn-cs"/>
              </a:rPr>
              <a:t>strategic</a:t>
            </a:r>
            <a:r>
              <a:rPr lang="en-US" sz="2400" dirty="0" smtClean="0">
                <a:cs typeface="+mn-cs"/>
              </a:rPr>
              <a:t>)</a:t>
            </a:r>
          </a:p>
          <a:p>
            <a:pPr eaLnBrk="1" hangingPunct="1">
              <a:lnSpc>
                <a:spcPct val="90000"/>
              </a:lnSpc>
              <a:defRPr/>
            </a:pPr>
            <a:r>
              <a:rPr lang="en-US" sz="2400" dirty="0" smtClean="0">
                <a:solidFill>
                  <a:srgbClr val="FF0000"/>
                </a:solidFill>
                <a:cs typeface="+mn-cs"/>
              </a:rPr>
              <a:t>Episodic </a:t>
            </a:r>
            <a:r>
              <a:rPr lang="en-US" sz="2400" dirty="0" smtClean="0">
                <a:cs typeface="+mn-cs"/>
              </a:rPr>
              <a:t>(vs. sequential): The agent's experience is divided into atomic "episodes" (each episode consists of the agent perceiving and then performing a single action), and the choice of action in each episode depends only on the episode itself.</a:t>
            </a:r>
          </a:p>
        </p:txBody>
      </p:sp>
    </p:spTree>
    <p:extLst>
      <p:ext uri="{BB962C8B-B14F-4D97-AF65-F5344CB8AC3E}">
        <p14:creationId xmlns:p14="http://schemas.microsoft.com/office/powerpoint/2010/main" val="366430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cs typeface="+mj-cs"/>
              </a:rPr>
              <a:t>Environment types</a:t>
            </a:r>
          </a:p>
        </p:txBody>
      </p:sp>
      <p:sp>
        <p:nvSpPr>
          <p:cNvPr id="18435" name="Rectangle 3"/>
          <p:cNvSpPr>
            <a:spLocks noGrp="1" noChangeArrowheads="1"/>
          </p:cNvSpPr>
          <p:nvPr>
            <p:ph type="body" idx="1"/>
          </p:nvPr>
        </p:nvSpPr>
        <p:spPr/>
        <p:txBody>
          <a:bodyPr>
            <a:normAutofit/>
          </a:bodyPr>
          <a:lstStyle/>
          <a:p>
            <a:pPr eaLnBrk="1" hangingPunct="1">
              <a:defRPr/>
            </a:pPr>
            <a:r>
              <a:rPr lang="en-US" sz="2800" dirty="0" smtClean="0">
                <a:solidFill>
                  <a:srgbClr val="FF0000"/>
                </a:solidFill>
                <a:cs typeface="+mn-cs"/>
              </a:rPr>
              <a:t>Static </a:t>
            </a:r>
            <a:r>
              <a:rPr lang="en-US" sz="2800" dirty="0" smtClean="0">
                <a:cs typeface="+mn-cs"/>
              </a:rPr>
              <a:t>(vs. dynamic): The environment is unchanged while an agent is deliberating. (The environment is </a:t>
            </a:r>
            <a:r>
              <a:rPr lang="en-US" sz="2800" dirty="0" err="1" smtClean="0">
                <a:solidFill>
                  <a:srgbClr val="FF0000"/>
                </a:solidFill>
                <a:cs typeface="+mn-cs"/>
              </a:rPr>
              <a:t>semidynamic</a:t>
            </a:r>
            <a:r>
              <a:rPr lang="en-US" sz="2800" dirty="0" smtClean="0">
                <a:cs typeface="+mn-cs"/>
              </a:rPr>
              <a:t> if the environment itself does not change with the passage of time but the agent's performance score does)</a:t>
            </a:r>
          </a:p>
          <a:p>
            <a:pPr eaLnBrk="1" hangingPunct="1">
              <a:defRPr/>
            </a:pPr>
            <a:r>
              <a:rPr lang="en-US" sz="2800" dirty="0" smtClean="0">
                <a:solidFill>
                  <a:srgbClr val="FF0000"/>
                </a:solidFill>
                <a:cs typeface="+mn-cs"/>
              </a:rPr>
              <a:t>Discrete</a:t>
            </a:r>
            <a:r>
              <a:rPr lang="en-US" sz="2800" dirty="0" smtClean="0">
                <a:cs typeface="+mn-cs"/>
              </a:rPr>
              <a:t> (vs. continuous): A limited number of distinct, clearly defined percepts and actions.</a:t>
            </a:r>
          </a:p>
          <a:p>
            <a:pPr eaLnBrk="1" hangingPunct="1">
              <a:defRPr/>
            </a:pPr>
            <a:r>
              <a:rPr lang="en-US" sz="2800" dirty="0" smtClean="0">
                <a:solidFill>
                  <a:srgbClr val="FF0000"/>
                </a:solidFill>
                <a:cs typeface="+mn-cs"/>
              </a:rPr>
              <a:t>Single agent</a:t>
            </a:r>
            <a:r>
              <a:rPr lang="en-US" sz="2800" dirty="0" smtClean="0">
                <a:cs typeface="+mn-cs"/>
              </a:rPr>
              <a:t> (vs. </a:t>
            </a:r>
            <a:r>
              <a:rPr lang="en-US" sz="2800" dirty="0" err="1" smtClean="0">
                <a:cs typeface="+mn-cs"/>
              </a:rPr>
              <a:t>multiagent</a:t>
            </a:r>
            <a:r>
              <a:rPr lang="en-US" sz="2800" dirty="0" smtClean="0">
                <a:cs typeface="+mn-cs"/>
              </a:rPr>
              <a:t>): An agent operating by itself in an environment.</a:t>
            </a:r>
          </a:p>
        </p:txBody>
      </p:sp>
    </p:spTree>
    <p:extLst>
      <p:ext uri="{BB962C8B-B14F-4D97-AF65-F5344CB8AC3E}">
        <p14:creationId xmlns:p14="http://schemas.microsoft.com/office/powerpoint/2010/main" val="141378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types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53521"/>
              </p:ext>
            </p:extLst>
          </p:nvPr>
        </p:nvGraphicFramePr>
        <p:xfrm>
          <a:off x="457200" y="1600200"/>
          <a:ext cx="8229600" cy="2865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Internet shopping</a:t>
                      </a:r>
                      <a:endParaRPr lang="en-US" dirty="0"/>
                    </a:p>
                  </a:txBody>
                  <a:tcPr/>
                </a:tc>
                <a:tc>
                  <a:txBody>
                    <a:bodyPr/>
                    <a:lstStyle/>
                    <a:p>
                      <a:r>
                        <a:rPr lang="en-US" dirty="0" smtClean="0"/>
                        <a:t>Taxi</a:t>
                      </a:r>
                      <a:endParaRPr lang="en-US" dirty="0"/>
                    </a:p>
                  </a:txBody>
                  <a:tcPr/>
                </a:tc>
                <a:tc>
                  <a:txBody>
                    <a:bodyPr/>
                    <a:lstStyle/>
                    <a:p>
                      <a:r>
                        <a:rPr lang="en-US" dirty="0" smtClean="0"/>
                        <a:t>Medical Diagnosis</a:t>
                      </a:r>
                      <a:r>
                        <a:rPr lang="en-US" baseline="0" dirty="0" smtClean="0"/>
                        <a:t> System</a:t>
                      </a:r>
                      <a:endParaRPr lang="en-US" dirty="0"/>
                    </a:p>
                  </a:txBody>
                  <a:tcPr/>
                </a:tc>
              </a:tr>
              <a:tr h="370840">
                <a:tc>
                  <a:txBody>
                    <a:bodyPr/>
                    <a:lstStyle/>
                    <a:p>
                      <a:r>
                        <a:rPr lang="en-US" dirty="0" smtClean="0"/>
                        <a:t>Fully observable??</a:t>
                      </a:r>
                      <a:endParaRPr lang="en-US" dirty="0"/>
                    </a:p>
                  </a:txBody>
                  <a:tcPr/>
                </a:tc>
                <a:tc>
                  <a:txBody>
                    <a:bodyPr/>
                    <a:lstStyle/>
                    <a:p>
                      <a:r>
                        <a:rPr lang="en-US" dirty="0" smtClean="0"/>
                        <a:t>No</a:t>
                      </a:r>
                      <a:endParaRPr lang="en-US" dirty="0"/>
                    </a:p>
                  </a:txBody>
                  <a:tcPr/>
                </a:tc>
                <a:tc>
                  <a:txBody>
                    <a:bodyPr/>
                    <a:lstStyle/>
                    <a:p>
                      <a:r>
                        <a:rPr lang="en-US" dirty="0" smtClean="0"/>
                        <a:t>No</a:t>
                      </a:r>
                      <a:r>
                        <a:rPr lang="en-US" baseline="0" dirty="0" smtClean="0"/>
                        <a:t> (Partially)</a:t>
                      </a:r>
                      <a:endParaRPr lang="en-US" dirty="0"/>
                    </a:p>
                  </a:txBody>
                  <a:tcPr/>
                </a:tc>
                <a:tc>
                  <a:txBody>
                    <a:bodyPr/>
                    <a:lstStyle/>
                    <a:p>
                      <a:r>
                        <a:rPr lang="en-US" dirty="0" smtClean="0"/>
                        <a:t>No</a:t>
                      </a:r>
                      <a:endParaRPr lang="en-US" dirty="0"/>
                    </a:p>
                  </a:txBody>
                  <a:tcPr/>
                </a:tc>
              </a:tr>
              <a:tr h="370840">
                <a:tc>
                  <a:txBody>
                    <a:bodyPr/>
                    <a:lstStyle/>
                    <a:p>
                      <a:r>
                        <a:rPr lang="en-US" sz="1800" dirty="0" smtClean="0">
                          <a:cs typeface="+mn-cs"/>
                        </a:rPr>
                        <a:t>Deterministic??</a:t>
                      </a:r>
                      <a:endParaRPr lang="en-US" dirty="0"/>
                    </a:p>
                  </a:txBody>
                  <a:tcPr/>
                </a:tc>
                <a:tc>
                  <a:txBody>
                    <a:bodyPr/>
                    <a:lstStyle/>
                    <a:p>
                      <a:r>
                        <a:rPr lang="en-US" dirty="0" smtClean="0"/>
                        <a:t>Partly</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(Stochastic)</a:t>
                      </a:r>
                      <a:endParaRPr lang="en-US" dirty="0"/>
                    </a:p>
                  </a:txBody>
                  <a:tcPr/>
                </a:tc>
                <a:tc>
                  <a:txBody>
                    <a:bodyPr/>
                    <a:lstStyle/>
                    <a:p>
                      <a:r>
                        <a:rPr lang="en-US" dirty="0" smtClean="0"/>
                        <a:t>No</a:t>
                      </a:r>
                      <a:endParaRPr lang="en-US" dirty="0"/>
                    </a:p>
                  </a:txBody>
                  <a:tcPr/>
                </a:tc>
              </a:tr>
              <a:tr h="370840">
                <a:tc>
                  <a:txBody>
                    <a:bodyPr/>
                    <a:lstStyle/>
                    <a:p>
                      <a:r>
                        <a:rPr lang="en-US" dirty="0" smtClean="0"/>
                        <a:t>Episodic??</a:t>
                      </a:r>
                      <a:endParaRPr lang="en-US" dirty="0"/>
                    </a:p>
                  </a:txBody>
                  <a:tcPr/>
                </a:tc>
                <a:tc>
                  <a:txBody>
                    <a:bodyPr/>
                    <a:lstStyle/>
                    <a:p>
                      <a:r>
                        <a:rPr lang="en-US" dirty="0" smtClean="0"/>
                        <a:t>No</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(Sequential)</a:t>
                      </a:r>
                      <a:endParaRPr lang="en-US" dirty="0"/>
                    </a:p>
                  </a:txBody>
                  <a:tcPr/>
                </a:tc>
                <a:tc>
                  <a:txBody>
                    <a:bodyPr/>
                    <a:lstStyle/>
                    <a:p>
                      <a:r>
                        <a:rPr lang="en-US" dirty="0" smtClean="0"/>
                        <a:t>No</a:t>
                      </a:r>
                      <a:endParaRPr lang="en-US" dirty="0"/>
                    </a:p>
                  </a:txBody>
                  <a:tcPr/>
                </a:tc>
              </a:tr>
              <a:tr h="370840">
                <a:tc>
                  <a:txBody>
                    <a:bodyPr/>
                    <a:lstStyle/>
                    <a:p>
                      <a:r>
                        <a:rPr lang="en-US" dirty="0" smtClean="0"/>
                        <a:t>Static??</a:t>
                      </a:r>
                      <a:endParaRPr lang="en-US" dirty="0"/>
                    </a:p>
                  </a:txBody>
                  <a:tcPr/>
                </a:tc>
                <a:tc>
                  <a:txBody>
                    <a:bodyPr/>
                    <a:lstStyle/>
                    <a:p>
                      <a:r>
                        <a:rPr lang="en-US" dirty="0" smtClean="0"/>
                        <a:t>Semi</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(Dynamic)</a:t>
                      </a:r>
                      <a:endParaRPr lang="en-US" dirty="0"/>
                    </a:p>
                  </a:txBody>
                  <a:tcPr/>
                </a:tc>
                <a:tc>
                  <a:txBody>
                    <a:bodyPr/>
                    <a:lstStyle/>
                    <a:p>
                      <a:r>
                        <a:rPr lang="en-US" dirty="0" smtClean="0"/>
                        <a:t>No</a:t>
                      </a:r>
                      <a:endParaRPr lang="en-US" dirty="0"/>
                    </a:p>
                  </a:txBody>
                  <a:tcPr/>
                </a:tc>
              </a:tr>
              <a:tr h="370840">
                <a:tc>
                  <a:txBody>
                    <a:bodyPr/>
                    <a:lstStyle/>
                    <a:p>
                      <a:r>
                        <a:rPr lang="en-US" dirty="0" smtClean="0"/>
                        <a:t>Discrete??</a:t>
                      </a:r>
                      <a:endParaRPr lang="en-US" dirty="0"/>
                    </a:p>
                  </a:txBody>
                  <a:tcPr/>
                </a:tc>
                <a:tc>
                  <a:txBody>
                    <a:bodyPr/>
                    <a:lstStyle/>
                    <a:p>
                      <a:r>
                        <a:rPr lang="en-US" dirty="0" smtClean="0"/>
                        <a:t>Yes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(Continuous)</a:t>
                      </a:r>
                      <a:endParaRPr lang="en-US" dirty="0"/>
                    </a:p>
                  </a:txBody>
                  <a:tcPr/>
                </a:tc>
                <a:tc>
                  <a:txBody>
                    <a:bodyPr/>
                    <a:lstStyle/>
                    <a:p>
                      <a:r>
                        <a:rPr lang="en-US" dirty="0" smtClean="0"/>
                        <a:t>No</a:t>
                      </a:r>
                      <a:endParaRPr lang="en-US" dirty="0"/>
                    </a:p>
                  </a:txBody>
                  <a:tcPr/>
                </a:tc>
              </a:tr>
              <a:tr h="370840">
                <a:tc>
                  <a:txBody>
                    <a:bodyPr/>
                    <a:lstStyle/>
                    <a:p>
                      <a:r>
                        <a:rPr lang="en-US" dirty="0" smtClean="0"/>
                        <a:t>Single-agent??</a:t>
                      </a:r>
                      <a:endParaRPr lang="en-US" dirty="0"/>
                    </a:p>
                  </a:txBody>
                  <a:tcPr/>
                </a:tc>
                <a:tc>
                  <a:txBody>
                    <a:bodyPr/>
                    <a:lstStyle/>
                    <a:p>
                      <a:r>
                        <a:rPr lang="en-US" dirty="0" smtClean="0"/>
                        <a:t>Yes (auctions??)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(Multi)</a:t>
                      </a:r>
                      <a:endParaRPr lang="en-US" dirty="0"/>
                    </a:p>
                  </a:txBody>
                  <a:tcPr/>
                </a:tc>
                <a:tc>
                  <a:txBody>
                    <a:bodyPr/>
                    <a:lstStyle/>
                    <a:p>
                      <a:r>
                        <a:rPr lang="en-US" smtClean="0"/>
                        <a:t>Yes</a:t>
                      </a:r>
                      <a:endParaRPr lang="en-US" dirty="0"/>
                    </a:p>
                  </a:txBody>
                  <a:tcPr/>
                </a:tc>
              </a:tr>
            </a:tbl>
          </a:graphicData>
        </a:graphic>
      </p:graphicFrame>
      <p:sp>
        <p:nvSpPr>
          <p:cNvPr id="5" name="Rectangle 4"/>
          <p:cNvSpPr/>
          <p:nvPr/>
        </p:nvSpPr>
        <p:spPr>
          <a:xfrm>
            <a:off x="692726" y="4711037"/>
            <a:ext cx="7712365" cy="1200329"/>
          </a:xfrm>
          <a:prstGeom prst="rect">
            <a:avLst/>
          </a:prstGeom>
        </p:spPr>
        <p:txBody>
          <a:bodyPr wrap="square">
            <a:spAutoFit/>
          </a:bodyPr>
          <a:lstStyle/>
          <a:p>
            <a:r>
              <a:rPr lang="en-US" dirty="0">
                <a:solidFill>
                  <a:srgbClr val="FF0000"/>
                </a:solidFill>
              </a:rPr>
              <a:t>The environment type largely determines the agent design</a:t>
            </a:r>
          </a:p>
          <a:p>
            <a:endParaRPr lang="en-US" dirty="0" smtClean="0"/>
          </a:p>
          <a:p>
            <a:r>
              <a:rPr lang="en-US" dirty="0" smtClean="0"/>
              <a:t>The </a:t>
            </a:r>
            <a:r>
              <a:rPr lang="en-US" dirty="0"/>
              <a:t>real world is (of course) partially observable, stochastic, sequential,</a:t>
            </a:r>
          </a:p>
          <a:p>
            <a:r>
              <a:rPr lang="en-US" dirty="0"/>
              <a:t>dynamic, continuous, multi-agent</a:t>
            </a:r>
          </a:p>
        </p:txBody>
      </p:sp>
    </p:spTree>
    <p:extLst>
      <p:ext uri="{BB962C8B-B14F-4D97-AF65-F5344CB8AC3E}">
        <p14:creationId xmlns:p14="http://schemas.microsoft.com/office/powerpoint/2010/main" val="184121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types</a:t>
            </a:r>
            <a:endParaRPr lang="en-US" dirty="0"/>
          </a:p>
        </p:txBody>
      </p:sp>
      <p:sp>
        <p:nvSpPr>
          <p:cNvPr id="3" name="Content Placeholder 2"/>
          <p:cNvSpPr>
            <a:spLocks noGrp="1"/>
          </p:cNvSpPr>
          <p:nvPr>
            <p:ph idx="1"/>
          </p:nvPr>
        </p:nvSpPr>
        <p:spPr/>
        <p:txBody>
          <a:bodyPr/>
          <a:lstStyle/>
          <a:p>
            <a:r>
              <a:rPr lang="en-US" dirty="0"/>
              <a:t>Four basic types in order of increasing generality:</a:t>
            </a:r>
          </a:p>
          <a:p>
            <a:pPr lvl="1"/>
            <a:r>
              <a:rPr lang="en-US" dirty="0" smtClean="0"/>
              <a:t>simple </a:t>
            </a:r>
            <a:r>
              <a:rPr lang="en-US" dirty="0"/>
              <a:t>reflex </a:t>
            </a:r>
            <a:r>
              <a:rPr lang="en-US" dirty="0" smtClean="0"/>
              <a:t>agents</a:t>
            </a:r>
            <a:endParaRPr lang="en-US" dirty="0"/>
          </a:p>
          <a:p>
            <a:pPr lvl="1"/>
            <a:r>
              <a:rPr lang="en-US" dirty="0" smtClean="0"/>
              <a:t>reflex </a:t>
            </a:r>
            <a:r>
              <a:rPr lang="en-US" dirty="0"/>
              <a:t>agents with state</a:t>
            </a:r>
          </a:p>
          <a:p>
            <a:pPr lvl="1"/>
            <a:r>
              <a:rPr lang="en-US" dirty="0" smtClean="0"/>
              <a:t>goal</a:t>
            </a:r>
            <a:r>
              <a:rPr lang="en-US" dirty="0"/>
              <a:t>-based agents</a:t>
            </a:r>
          </a:p>
          <a:p>
            <a:pPr lvl="1"/>
            <a:r>
              <a:rPr lang="en-US" dirty="0" smtClean="0"/>
              <a:t>utility</a:t>
            </a:r>
            <a:r>
              <a:rPr lang="en-US" dirty="0"/>
              <a:t>-based agents</a:t>
            </a:r>
          </a:p>
          <a:p>
            <a:r>
              <a:rPr lang="en-US" dirty="0"/>
              <a:t>All these can be turned into learning agents</a:t>
            </a:r>
          </a:p>
        </p:txBody>
      </p:sp>
    </p:spTree>
    <p:extLst>
      <p:ext uri="{BB962C8B-B14F-4D97-AF65-F5344CB8AC3E}">
        <p14:creationId xmlns:p14="http://schemas.microsoft.com/office/powerpoint/2010/main" val="314663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2: Intelligent Agents</a:t>
            </a:r>
            <a:endParaRPr lang="en-US" dirty="0"/>
          </a:p>
        </p:txBody>
      </p:sp>
      <p:sp>
        <p:nvSpPr>
          <p:cNvPr id="3" name="Content Placeholder 2"/>
          <p:cNvSpPr>
            <a:spLocks noGrp="1"/>
          </p:cNvSpPr>
          <p:nvPr>
            <p:ph idx="1"/>
          </p:nvPr>
        </p:nvSpPr>
        <p:spPr/>
        <p:txBody>
          <a:bodyPr/>
          <a:lstStyle/>
          <a:p>
            <a:r>
              <a:rPr lang="en-US" dirty="0" smtClean="0"/>
              <a:t>Outline</a:t>
            </a:r>
          </a:p>
          <a:p>
            <a:pPr lvl="1">
              <a:defRPr/>
            </a:pPr>
            <a:r>
              <a:rPr lang="en-US" dirty="0"/>
              <a:t>Agents and environments</a:t>
            </a:r>
          </a:p>
          <a:p>
            <a:pPr lvl="1">
              <a:defRPr/>
            </a:pPr>
            <a:r>
              <a:rPr lang="en-US" dirty="0"/>
              <a:t>Rationality</a:t>
            </a:r>
          </a:p>
          <a:p>
            <a:pPr lvl="1">
              <a:defRPr/>
            </a:pPr>
            <a:r>
              <a:rPr lang="en-US" dirty="0"/>
              <a:t>PEAS (Performance measure, Environment, Actuators, Sensors)</a:t>
            </a:r>
          </a:p>
          <a:p>
            <a:pPr lvl="1">
              <a:defRPr/>
            </a:pPr>
            <a:r>
              <a:rPr lang="en-US" dirty="0"/>
              <a:t>Environment types</a:t>
            </a:r>
          </a:p>
          <a:p>
            <a:pPr lvl="1">
              <a:defRPr/>
            </a:pPr>
            <a:r>
              <a:rPr lang="en-US" dirty="0"/>
              <a:t>Agent types</a:t>
            </a:r>
          </a:p>
        </p:txBody>
      </p:sp>
    </p:spTree>
    <p:extLst>
      <p:ext uri="{BB962C8B-B14F-4D97-AF65-F5344CB8AC3E}">
        <p14:creationId xmlns:p14="http://schemas.microsoft.com/office/powerpoint/2010/main" val="2679697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reflex agents</a:t>
            </a:r>
            <a:endParaRPr lang="en-US" dirty="0"/>
          </a:p>
        </p:txBody>
      </p:sp>
      <p:pic>
        <p:nvPicPr>
          <p:cNvPr id="4" name="Content Placeholder 3" descr="d-agent.ps"/>
          <p:cNvPicPr>
            <a:picLocks noGrp="1" noChangeAspect="1"/>
          </p:cNvPicPr>
          <p:nvPr>
            <p:ph idx="1"/>
          </p:nvPr>
        </p:nvPicPr>
        <p:blipFill>
          <a:blip r:embed="rId2">
            <a:extLst>
              <a:ext uri="{28A0092B-C50C-407E-A947-70E740481C1C}">
                <a14:useLocalDpi xmlns:a14="http://schemas.microsoft.com/office/drawing/2010/main" val="0"/>
              </a:ext>
            </a:extLst>
          </a:blip>
          <a:srcRect l="-7877" r="-7877"/>
          <a:stretch>
            <a:fillRect/>
          </a:stretch>
        </p:blipFill>
        <p:spPr/>
      </p:pic>
    </p:spTree>
    <p:extLst>
      <p:ext uri="{BB962C8B-B14F-4D97-AF65-F5344CB8AC3E}">
        <p14:creationId xmlns:p14="http://schemas.microsoft.com/office/powerpoint/2010/main" val="2339612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reflex agents</a:t>
            </a:r>
            <a:endParaRPr lang="en-US" dirty="0"/>
          </a:p>
        </p:txBody>
      </p:sp>
      <p:sp>
        <p:nvSpPr>
          <p:cNvPr id="3" name="Content Placeholder 2"/>
          <p:cNvSpPr>
            <a:spLocks noGrp="1"/>
          </p:cNvSpPr>
          <p:nvPr>
            <p:ph idx="1"/>
          </p:nvPr>
        </p:nvSpPr>
        <p:spPr/>
        <p:txBody>
          <a:bodyPr/>
          <a:lstStyle/>
          <a:p>
            <a:r>
              <a:rPr lang="en-US" dirty="0" smtClean="0"/>
              <a:t>Example: The Vacuum agent</a:t>
            </a:r>
          </a:p>
          <a:p>
            <a:pPr lvl="1"/>
            <a:endParaRPr lang="en-US" dirty="0"/>
          </a:p>
        </p:txBody>
      </p:sp>
      <p:sp>
        <p:nvSpPr>
          <p:cNvPr id="4" name="Rectangle 3"/>
          <p:cNvSpPr/>
          <p:nvPr/>
        </p:nvSpPr>
        <p:spPr>
          <a:xfrm>
            <a:off x="727364" y="2482518"/>
            <a:ext cx="7620000" cy="1200329"/>
          </a:xfrm>
          <a:prstGeom prst="rect">
            <a:avLst/>
          </a:prstGeom>
        </p:spPr>
        <p:txBody>
          <a:bodyPr wrap="square">
            <a:spAutoFit/>
          </a:bodyPr>
          <a:lstStyle/>
          <a:p>
            <a:r>
              <a:rPr lang="en-US" b="1" dirty="0"/>
              <a:t>function</a:t>
            </a:r>
            <a:r>
              <a:rPr lang="en-US" dirty="0"/>
              <a:t> </a:t>
            </a:r>
            <a:r>
              <a:rPr lang="en-US" dirty="0">
                <a:latin typeface="Arial"/>
                <a:cs typeface="Arial"/>
              </a:rPr>
              <a:t>Reflex-Vacuum-Agent</a:t>
            </a:r>
            <a:r>
              <a:rPr lang="en-US" dirty="0"/>
              <a:t>( [</a:t>
            </a:r>
            <a:r>
              <a:rPr lang="en-US" i="1" dirty="0"/>
              <a:t>location</a:t>
            </a:r>
            <a:r>
              <a:rPr lang="en-US" dirty="0" smtClean="0"/>
              <a:t>, </a:t>
            </a:r>
            <a:r>
              <a:rPr lang="en-US" i="1" dirty="0" smtClean="0"/>
              <a:t>status</a:t>
            </a:r>
            <a:r>
              <a:rPr lang="en-US" dirty="0"/>
              <a:t>]) </a:t>
            </a:r>
            <a:r>
              <a:rPr lang="en-US" b="1" dirty="0"/>
              <a:t>returns</a:t>
            </a:r>
            <a:r>
              <a:rPr lang="en-US" dirty="0"/>
              <a:t> an action</a:t>
            </a:r>
          </a:p>
          <a:p>
            <a:r>
              <a:rPr lang="en-US" dirty="0" smtClean="0"/>
              <a:t>	</a:t>
            </a:r>
            <a:r>
              <a:rPr lang="en-US" b="1" dirty="0" smtClean="0"/>
              <a:t>if</a:t>
            </a:r>
            <a:r>
              <a:rPr lang="en-US" dirty="0" smtClean="0"/>
              <a:t> </a:t>
            </a:r>
            <a:r>
              <a:rPr lang="en-US" dirty="0"/>
              <a:t>status = Dirty </a:t>
            </a:r>
            <a:r>
              <a:rPr lang="en-US" b="1" dirty="0"/>
              <a:t>then return </a:t>
            </a:r>
            <a:r>
              <a:rPr lang="en-US" dirty="0"/>
              <a:t>Suck</a:t>
            </a:r>
          </a:p>
          <a:p>
            <a:r>
              <a:rPr lang="en-US" dirty="0" smtClean="0"/>
              <a:t>	</a:t>
            </a:r>
            <a:r>
              <a:rPr lang="en-US" b="1" dirty="0" smtClean="0"/>
              <a:t>else </a:t>
            </a:r>
            <a:r>
              <a:rPr lang="en-US" b="1" dirty="0"/>
              <a:t>if </a:t>
            </a:r>
            <a:r>
              <a:rPr lang="en-US" dirty="0"/>
              <a:t>location = A </a:t>
            </a:r>
            <a:r>
              <a:rPr lang="en-US" b="1" dirty="0"/>
              <a:t>then return </a:t>
            </a:r>
            <a:r>
              <a:rPr lang="en-US" dirty="0"/>
              <a:t>Right</a:t>
            </a:r>
          </a:p>
          <a:p>
            <a:r>
              <a:rPr lang="en-US" dirty="0" smtClean="0"/>
              <a:t>	</a:t>
            </a:r>
            <a:r>
              <a:rPr lang="en-US" b="1" dirty="0" smtClean="0"/>
              <a:t>else </a:t>
            </a:r>
            <a:r>
              <a:rPr lang="en-US" b="1" dirty="0"/>
              <a:t>if </a:t>
            </a:r>
            <a:r>
              <a:rPr lang="en-US" dirty="0"/>
              <a:t>location = B </a:t>
            </a:r>
            <a:r>
              <a:rPr lang="en-US" b="1" dirty="0"/>
              <a:t>then return </a:t>
            </a:r>
            <a:r>
              <a:rPr lang="en-US" dirty="0"/>
              <a:t>Left</a:t>
            </a:r>
          </a:p>
        </p:txBody>
      </p:sp>
      <p:sp>
        <p:nvSpPr>
          <p:cNvPr id="5" name="Rectangle 4"/>
          <p:cNvSpPr/>
          <p:nvPr/>
        </p:nvSpPr>
        <p:spPr>
          <a:xfrm>
            <a:off x="879764" y="4228190"/>
            <a:ext cx="7620000" cy="2031325"/>
          </a:xfrm>
          <a:prstGeom prst="rect">
            <a:avLst/>
          </a:prstGeom>
        </p:spPr>
        <p:txBody>
          <a:bodyPr wrap="square">
            <a:spAutoFit/>
          </a:bodyPr>
          <a:lstStyle/>
          <a:p>
            <a:r>
              <a:rPr lang="en-US" b="1" dirty="0"/>
              <a:t>function</a:t>
            </a:r>
            <a:r>
              <a:rPr lang="en-US" dirty="0"/>
              <a:t> </a:t>
            </a:r>
            <a:r>
              <a:rPr lang="en-US" dirty="0" smtClean="0">
                <a:latin typeface="Arial"/>
                <a:cs typeface="Arial"/>
              </a:rPr>
              <a:t>Simple-Reflex-Agent</a:t>
            </a:r>
            <a:r>
              <a:rPr lang="en-US" dirty="0" smtClean="0"/>
              <a:t>( [</a:t>
            </a:r>
            <a:r>
              <a:rPr lang="en-US" i="1" dirty="0" smtClean="0"/>
              <a:t>percept</a:t>
            </a:r>
            <a:r>
              <a:rPr lang="en-US" dirty="0" smtClean="0"/>
              <a:t>]</a:t>
            </a:r>
            <a:r>
              <a:rPr lang="en-US" dirty="0"/>
              <a:t>) </a:t>
            </a:r>
            <a:r>
              <a:rPr lang="en-US" b="1" dirty="0"/>
              <a:t>returns</a:t>
            </a:r>
            <a:r>
              <a:rPr lang="en-US" dirty="0"/>
              <a:t> an action</a:t>
            </a:r>
          </a:p>
          <a:p>
            <a:r>
              <a:rPr lang="en-US" dirty="0" smtClean="0"/>
              <a:t>	</a:t>
            </a:r>
            <a:r>
              <a:rPr lang="en-US" b="1" dirty="0" smtClean="0"/>
              <a:t>static</a:t>
            </a:r>
            <a:r>
              <a:rPr lang="en-US" dirty="0" smtClean="0"/>
              <a:t> rules = {a set of condition-action rules}</a:t>
            </a:r>
          </a:p>
          <a:p>
            <a:r>
              <a:rPr lang="en-US" dirty="0"/>
              <a:t>	</a:t>
            </a:r>
            <a:r>
              <a:rPr lang="en-US" b="1" dirty="0" smtClean="0"/>
              <a:t>sequence:</a:t>
            </a:r>
          </a:p>
          <a:p>
            <a:r>
              <a:rPr lang="en-US" b="1" dirty="0"/>
              <a:t>	</a:t>
            </a:r>
            <a:r>
              <a:rPr lang="en-US" b="1" dirty="0" smtClean="0"/>
              <a:t>	  </a:t>
            </a:r>
            <a:r>
              <a:rPr lang="en-US" i="1" dirty="0" smtClean="0"/>
              <a:t>state</a:t>
            </a:r>
            <a:r>
              <a:rPr lang="en-US" b="1" dirty="0" smtClean="0"/>
              <a:t> = </a:t>
            </a:r>
            <a:r>
              <a:rPr lang="en-US" dirty="0"/>
              <a:t>Interpret-</a:t>
            </a:r>
            <a:r>
              <a:rPr lang="en-US" dirty="0" smtClean="0"/>
              <a:t>Input(</a:t>
            </a:r>
            <a:r>
              <a:rPr lang="en-US" i="1" dirty="0" smtClean="0"/>
              <a:t>percept</a:t>
            </a:r>
            <a:r>
              <a:rPr lang="en-US" dirty="0" smtClean="0"/>
              <a:t>)</a:t>
            </a:r>
          </a:p>
          <a:p>
            <a:r>
              <a:rPr lang="en-US" b="1" dirty="0"/>
              <a:t>	</a:t>
            </a:r>
            <a:r>
              <a:rPr lang="en-US" b="1" dirty="0" smtClean="0"/>
              <a:t>	    </a:t>
            </a:r>
            <a:r>
              <a:rPr lang="en-US" i="1" dirty="0" smtClean="0"/>
              <a:t>rule</a:t>
            </a:r>
            <a:r>
              <a:rPr lang="en-US" b="1" dirty="0" smtClean="0"/>
              <a:t> = </a:t>
            </a:r>
            <a:r>
              <a:rPr lang="en-US" dirty="0" smtClean="0"/>
              <a:t>Rule-Match(</a:t>
            </a:r>
            <a:r>
              <a:rPr lang="en-US" i="1" dirty="0" smtClean="0"/>
              <a:t>state</a:t>
            </a:r>
            <a:r>
              <a:rPr lang="en-US" dirty="0" smtClean="0"/>
              <a:t>, </a:t>
            </a:r>
            <a:r>
              <a:rPr lang="en-US" i="1" dirty="0" smtClean="0"/>
              <a:t>rules</a:t>
            </a:r>
            <a:r>
              <a:rPr lang="en-US" dirty="0" smtClean="0"/>
              <a:t>)</a:t>
            </a:r>
          </a:p>
          <a:p>
            <a:r>
              <a:rPr lang="en-US" i="1" dirty="0" smtClean="0"/>
              <a:t>		action</a:t>
            </a:r>
            <a:r>
              <a:rPr lang="en-US" b="1" dirty="0" smtClean="0"/>
              <a:t> </a:t>
            </a:r>
            <a:r>
              <a:rPr lang="en-US" b="1" dirty="0"/>
              <a:t>= </a:t>
            </a:r>
            <a:r>
              <a:rPr lang="en-US" dirty="0"/>
              <a:t>Rule</a:t>
            </a:r>
            <a:r>
              <a:rPr lang="en-US" dirty="0" smtClean="0"/>
              <a:t>-Action(rule)</a:t>
            </a:r>
          </a:p>
          <a:p>
            <a:r>
              <a:rPr lang="en-US" b="1" dirty="0"/>
              <a:t>	 </a:t>
            </a:r>
            <a:r>
              <a:rPr lang="en-US" b="1" dirty="0" smtClean="0"/>
              <a:t>return:  </a:t>
            </a:r>
            <a:r>
              <a:rPr lang="en-US" dirty="0" smtClean="0"/>
              <a:t>action</a:t>
            </a:r>
            <a:r>
              <a:rPr lang="en-US" b="1" dirty="0" smtClean="0"/>
              <a:t>	</a:t>
            </a:r>
            <a:endParaRPr lang="en-US" dirty="0"/>
          </a:p>
        </p:txBody>
      </p:sp>
    </p:spTree>
    <p:extLst>
      <p:ext uri="{BB962C8B-B14F-4D97-AF65-F5344CB8AC3E}">
        <p14:creationId xmlns:p14="http://schemas.microsoft.com/office/powerpoint/2010/main" val="535731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Model-based reflex agents</a:t>
            </a:r>
            <a:endParaRPr lang="en-US" dirty="0"/>
          </a:p>
        </p:txBody>
      </p:sp>
      <p:pic>
        <p:nvPicPr>
          <p:cNvPr id="4" name="Content Placeholder 3" descr="d+-agent.ps"/>
          <p:cNvPicPr>
            <a:picLocks noGrp="1" noChangeAspect="1"/>
          </p:cNvPicPr>
          <p:nvPr>
            <p:ph idx="1"/>
          </p:nvPr>
        </p:nvPicPr>
        <p:blipFill>
          <a:blip r:embed="rId3">
            <a:extLst>
              <a:ext uri="{28A0092B-C50C-407E-A947-70E740481C1C}">
                <a14:useLocalDpi xmlns:a14="http://schemas.microsoft.com/office/drawing/2010/main" val="0"/>
              </a:ext>
            </a:extLst>
          </a:blip>
          <a:srcRect l="-7877" r="-7877"/>
          <a:stretch>
            <a:fillRect/>
          </a:stretch>
        </p:blipFill>
        <p:spPr/>
      </p:pic>
    </p:spTree>
    <p:extLst>
      <p:ext uri="{BB962C8B-B14F-4D97-AF65-F5344CB8AC3E}">
        <p14:creationId xmlns:p14="http://schemas.microsoft.com/office/powerpoint/2010/main" val="3588413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eflex agents with state</a:t>
            </a:r>
            <a:endParaRPr lang="en-US" dirty="0"/>
          </a:p>
        </p:txBody>
      </p:sp>
      <p:sp>
        <p:nvSpPr>
          <p:cNvPr id="3" name="Content Placeholder 2"/>
          <p:cNvSpPr>
            <a:spLocks noGrp="1"/>
          </p:cNvSpPr>
          <p:nvPr>
            <p:ph idx="1"/>
          </p:nvPr>
        </p:nvSpPr>
        <p:spPr/>
        <p:txBody>
          <a:bodyPr/>
          <a:lstStyle/>
          <a:p>
            <a:r>
              <a:rPr lang="en-US" dirty="0" smtClean="0"/>
              <a:t>Example: The Vacuum agent</a:t>
            </a:r>
          </a:p>
          <a:p>
            <a:pPr lvl="1"/>
            <a:endParaRPr lang="en-US" dirty="0"/>
          </a:p>
        </p:txBody>
      </p:sp>
      <p:sp>
        <p:nvSpPr>
          <p:cNvPr id="5" name="Rectangle 4"/>
          <p:cNvSpPr/>
          <p:nvPr/>
        </p:nvSpPr>
        <p:spPr>
          <a:xfrm>
            <a:off x="728114" y="3150135"/>
            <a:ext cx="7620000" cy="3693319"/>
          </a:xfrm>
          <a:prstGeom prst="rect">
            <a:avLst/>
          </a:prstGeom>
        </p:spPr>
        <p:txBody>
          <a:bodyPr wrap="square">
            <a:spAutoFit/>
          </a:bodyPr>
          <a:lstStyle/>
          <a:p>
            <a:r>
              <a:rPr lang="en-US" b="1" dirty="0" smtClean="0"/>
              <a:t>Function</a:t>
            </a:r>
            <a:r>
              <a:rPr lang="en-US" dirty="0" smtClean="0"/>
              <a:t> </a:t>
            </a:r>
            <a:r>
              <a:rPr lang="en-US" dirty="0" smtClean="0">
                <a:latin typeface="Arial"/>
                <a:cs typeface="Arial"/>
              </a:rPr>
              <a:t>Reflex-Agent-with-State</a:t>
            </a:r>
            <a:r>
              <a:rPr lang="en-US" dirty="0" smtClean="0"/>
              <a:t>( [</a:t>
            </a:r>
            <a:r>
              <a:rPr lang="en-US" i="1" dirty="0" smtClean="0"/>
              <a:t>percept</a:t>
            </a:r>
            <a:r>
              <a:rPr lang="en-US" dirty="0" smtClean="0"/>
              <a:t>]</a:t>
            </a:r>
            <a:r>
              <a:rPr lang="en-US" dirty="0"/>
              <a:t>) </a:t>
            </a:r>
            <a:r>
              <a:rPr lang="en-US" b="1" dirty="0"/>
              <a:t>returns</a:t>
            </a:r>
            <a:r>
              <a:rPr lang="en-US" dirty="0"/>
              <a:t> an action</a:t>
            </a:r>
          </a:p>
          <a:p>
            <a:r>
              <a:rPr lang="en-US" dirty="0" smtClean="0"/>
              <a:t>	</a:t>
            </a:r>
            <a:r>
              <a:rPr lang="en-US" b="1" dirty="0" smtClean="0"/>
              <a:t>persistent:</a:t>
            </a:r>
          </a:p>
          <a:p>
            <a:r>
              <a:rPr lang="en-US" b="1" dirty="0"/>
              <a:t>	</a:t>
            </a:r>
            <a:r>
              <a:rPr lang="en-US" b="1" dirty="0" smtClean="0"/>
              <a:t>	</a:t>
            </a:r>
            <a:r>
              <a:rPr lang="en-US" dirty="0" smtClean="0"/>
              <a:t>state = {a description of the current world state}</a:t>
            </a:r>
          </a:p>
          <a:p>
            <a:r>
              <a:rPr lang="en-US" dirty="0" smtClean="0"/>
              <a:t>		rules </a:t>
            </a:r>
            <a:r>
              <a:rPr lang="en-US" dirty="0"/>
              <a:t>= {a set of condition-action rules</a:t>
            </a:r>
            <a:r>
              <a:rPr lang="en-US" dirty="0" smtClean="0"/>
              <a:t>}</a:t>
            </a:r>
          </a:p>
          <a:p>
            <a:r>
              <a:rPr lang="en-US" dirty="0"/>
              <a:t>	</a:t>
            </a:r>
            <a:r>
              <a:rPr lang="en-US" dirty="0" smtClean="0"/>
              <a:t>	model = {a description of how the next state depends on current state and action}</a:t>
            </a:r>
          </a:p>
          <a:p>
            <a:r>
              <a:rPr lang="en-US" dirty="0"/>
              <a:t>	</a:t>
            </a:r>
            <a:r>
              <a:rPr lang="en-US" dirty="0" smtClean="0"/>
              <a:t>	action = {the most recent action}</a:t>
            </a:r>
          </a:p>
          <a:p>
            <a:r>
              <a:rPr lang="en-US" dirty="0"/>
              <a:t>	</a:t>
            </a:r>
            <a:r>
              <a:rPr lang="en-US" b="1" dirty="0" smtClean="0"/>
              <a:t>sequence:</a:t>
            </a:r>
          </a:p>
          <a:p>
            <a:r>
              <a:rPr lang="en-US" b="1" dirty="0"/>
              <a:t>	</a:t>
            </a:r>
            <a:r>
              <a:rPr lang="en-US" b="1" dirty="0" smtClean="0"/>
              <a:t>	  </a:t>
            </a:r>
            <a:r>
              <a:rPr lang="en-US" i="1" dirty="0" smtClean="0"/>
              <a:t>state</a:t>
            </a:r>
            <a:r>
              <a:rPr lang="en-US" b="1" dirty="0" smtClean="0"/>
              <a:t> = </a:t>
            </a:r>
            <a:r>
              <a:rPr lang="en-US" dirty="0" smtClean="0"/>
              <a:t>Update-State(</a:t>
            </a:r>
            <a:r>
              <a:rPr lang="en-US" i="1" dirty="0" smtClean="0"/>
              <a:t>state, percept</a:t>
            </a:r>
            <a:r>
              <a:rPr lang="en-US" dirty="0" smtClean="0"/>
              <a:t>)</a:t>
            </a:r>
          </a:p>
          <a:p>
            <a:r>
              <a:rPr lang="en-US" b="1" dirty="0"/>
              <a:t>	</a:t>
            </a:r>
            <a:r>
              <a:rPr lang="en-US" b="1" dirty="0" smtClean="0"/>
              <a:t>	    </a:t>
            </a:r>
            <a:r>
              <a:rPr lang="en-US" i="1" dirty="0" smtClean="0"/>
              <a:t>rule</a:t>
            </a:r>
            <a:r>
              <a:rPr lang="en-US" b="1" dirty="0" smtClean="0"/>
              <a:t> = </a:t>
            </a:r>
            <a:r>
              <a:rPr lang="en-US" dirty="0" smtClean="0"/>
              <a:t>Rule-Match(</a:t>
            </a:r>
            <a:r>
              <a:rPr lang="en-US" i="1" dirty="0" smtClean="0"/>
              <a:t>state</a:t>
            </a:r>
            <a:r>
              <a:rPr lang="en-US" dirty="0" smtClean="0"/>
              <a:t>, </a:t>
            </a:r>
            <a:r>
              <a:rPr lang="en-US" i="1" dirty="0" smtClean="0"/>
              <a:t>rules</a:t>
            </a:r>
            <a:r>
              <a:rPr lang="en-US" dirty="0" smtClean="0"/>
              <a:t>)</a:t>
            </a:r>
          </a:p>
          <a:p>
            <a:r>
              <a:rPr lang="en-US" i="1" dirty="0" smtClean="0"/>
              <a:t>		action</a:t>
            </a:r>
            <a:r>
              <a:rPr lang="en-US" b="1" dirty="0" smtClean="0"/>
              <a:t> </a:t>
            </a:r>
            <a:r>
              <a:rPr lang="en-US" b="1" dirty="0"/>
              <a:t>= </a:t>
            </a:r>
            <a:r>
              <a:rPr lang="en-US" dirty="0"/>
              <a:t>Rule</a:t>
            </a:r>
            <a:r>
              <a:rPr lang="en-US" dirty="0" smtClean="0"/>
              <a:t>-Action(rule)</a:t>
            </a:r>
          </a:p>
          <a:p>
            <a:r>
              <a:rPr lang="en-US" dirty="0"/>
              <a:t>	</a:t>
            </a:r>
            <a:r>
              <a:rPr lang="en-US" dirty="0" smtClean="0"/>
              <a:t>	</a:t>
            </a:r>
            <a:r>
              <a:rPr lang="en-US" i="1" dirty="0"/>
              <a:t>state</a:t>
            </a:r>
            <a:r>
              <a:rPr lang="en-US" b="1" dirty="0"/>
              <a:t> = </a:t>
            </a:r>
            <a:r>
              <a:rPr lang="en-US" dirty="0"/>
              <a:t>Update-State(</a:t>
            </a:r>
            <a:r>
              <a:rPr lang="en-US" i="1" dirty="0"/>
              <a:t>state, </a:t>
            </a:r>
            <a:r>
              <a:rPr lang="en-US" i="1" dirty="0" smtClean="0"/>
              <a:t>action</a:t>
            </a:r>
            <a:r>
              <a:rPr lang="en-US" dirty="0" smtClean="0"/>
              <a:t>)</a:t>
            </a:r>
          </a:p>
          <a:p>
            <a:r>
              <a:rPr lang="en-US" b="1" dirty="0"/>
              <a:t>	</a:t>
            </a:r>
            <a:r>
              <a:rPr lang="en-US" b="1" dirty="0" smtClean="0"/>
              <a:t>return:  </a:t>
            </a:r>
            <a:r>
              <a:rPr lang="en-US" dirty="0" smtClean="0"/>
              <a:t>action</a:t>
            </a:r>
            <a:r>
              <a:rPr lang="en-US" b="1" dirty="0" smtClean="0"/>
              <a:t>	</a:t>
            </a:r>
            <a:endParaRPr lang="en-US" dirty="0"/>
          </a:p>
        </p:txBody>
      </p:sp>
      <p:sp>
        <p:nvSpPr>
          <p:cNvPr id="6" name="Rectangle 5"/>
          <p:cNvSpPr/>
          <p:nvPr/>
        </p:nvSpPr>
        <p:spPr>
          <a:xfrm>
            <a:off x="1177637" y="2196060"/>
            <a:ext cx="7620000" cy="923330"/>
          </a:xfrm>
          <a:prstGeom prst="rect">
            <a:avLst/>
          </a:prstGeom>
        </p:spPr>
        <p:txBody>
          <a:bodyPr wrap="square">
            <a:spAutoFit/>
          </a:bodyPr>
          <a:lstStyle/>
          <a:p>
            <a:r>
              <a:rPr lang="en-US" b="1" dirty="0"/>
              <a:t>function</a:t>
            </a:r>
            <a:r>
              <a:rPr lang="en-US" dirty="0"/>
              <a:t> </a:t>
            </a:r>
            <a:r>
              <a:rPr lang="en-US" dirty="0">
                <a:latin typeface="Arial"/>
                <a:cs typeface="Arial"/>
              </a:rPr>
              <a:t>Reflex-Vacuum-Agent</a:t>
            </a:r>
            <a:r>
              <a:rPr lang="en-US" dirty="0"/>
              <a:t>( [</a:t>
            </a:r>
            <a:r>
              <a:rPr lang="en-US" i="1" dirty="0"/>
              <a:t>location</a:t>
            </a:r>
            <a:r>
              <a:rPr lang="en-US" dirty="0" smtClean="0"/>
              <a:t>, </a:t>
            </a:r>
            <a:r>
              <a:rPr lang="en-US" i="1" dirty="0" smtClean="0"/>
              <a:t>status</a:t>
            </a:r>
            <a:r>
              <a:rPr lang="en-US" dirty="0"/>
              <a:t>]) </a:t>
            </a:r>
            <a:r>
              <a:rPr lang="en-US" b="1" dirty="0"/>
              <a:t>returns</a:t>
            </a:r>
            <a:r>
              <a:rPr lang="en-US" dirty="0"/>
              <a:t> an action</a:t>
            </a:r>
          </a:p>
          <a:p>
            <a:r>
              <a:rPr lang="en-US" dirty="0" smtClean="0"/>
              <a:t>	</a:t>
            </a:r>
            <a:r>
              <a:rPr lang="en-US" b="1" dirty="0"/>
              <a:t>static</a:t>
            </a:r>
            <a:r>
              <a:rPr lang="en-US" dirty="0"/>
              <a:t> </a:t>
            </a:r>
            <a:r>
              <a:rPr lang="en-US" dirty="0" err="1"/>
              <a:t>last_A</a:t>
            </a:r>
            <a:r>
              <a:rPr lang="en-US" dirty="0"/>
              <a:t>, </a:t>
            </a:r>
            <a:r>
              <a:rPr lang="en-US" dirty="0" err="1"/>
              <a:t>last_B</a:t>
            </a:r>
            <a:r>
              <a:rPr lang="en-US" dirty="0"/>
              <a:t>, numbers, </a:t>
            </a:r>
            <a:r>
              <a:rPr lang="en-US" dirty="0" smtClean="0"/>
              <a:t>initially </a:t>
            </a:r>
            <a:r>
              <a:rPr lang="en-US" i="1" dirty="0" smtClean="0"/>
              <a:t>inf.</a:t>
            </a:r>
            <a:r>
              <a:rPr lang="en-US" dirty="0" smtClean="0"/>
              <a:t> </a:t>
            </a:r>
          </a:p>
          <a:p>
            <a:r>
              <a:rPr lang="en-US" b="1" dirty="0"/>
              <a:t>	</a:t>
            </a:r>
            <a:r>
              <a:rPr lang="en-US" b="1" dirty="0" smtClean="0"/>
              <a:t>if</a:t>
            </a:r>
            <a:r>
              <a:rPr lang="en-US" dirty="0" smtClean="0"/>
              <a:t> </a:t>
            </a:r>
            <a:r>
              <a:rPr lang="en-US" dirty="0"/>
              <a:t>status = Dirty </a:t>
            </a:r>
            <a:r>
              <a:rPr lang="en-US" b="1" dirty="0" smtClean="0"/>
              <a:t>then …</a:t>
            </a:r>
            <a:endParaRPr lang="en-US" dirty="0"/>
          </a:p>
        </p:txBody>
      </p:sp>
    </p:spTree>
    <p:extLst>
      <p:ext uri="{BB962C8B-B14F-4D97-AF65-F5344CB8AC3E}">
        <p14:creationId xmlns:p14="http://schemas.microsoft.com/office/powerpoint/2010/main" val="2737522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Goal-based agents</a:t>
            </a:r>
          </a:p>
        </p:txBody>
      </p:sp>
      <p:pic>
        <p:nvPicPr>
          <p:cNvPr id="4" name="Content Placeholder 3" descr="goal-based-agent.ps"/>
          <p:cNvPicPr>
            <a:picLocks noGrp="1" noChangeAspect="1"/>
          </p:cNvPicPr>
          <p:nvPr>
            <p:ph idx="1"/>
          </p:nvPr>
        </p:nvPicPr>
        <p:blipFill>
          <a:blip r:embed="rId3">
            <a:extLst>
              <a:ext uri="{28A0092B-C50C-407E-A947-70E740481C1C}">
                <a14:useLocalDpi xmlns:a14="http://schemas.microsoft.com/office/drawing/2010/main" val="0"/>
              </a:ext>
            </a:extLst>
          </a:blip>
          <a:srcRect l="-7877" r="-7877"/>
          <a:stretch>
            <a:fillRect/>
          </a:stretch>
        </p:blipFill>
        <p:spPr/>
      </p:pic>
    </p:spTree>
    <p:extLst>
      <p:ext uri="{BB962C8B-B14F-4D97-AF65-F5344CB8AC3E}">
        <p14:creationId xmlns:p14="http://schemas.microsoft.com/office/powerpoint/2010/main" val="2818445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Utility-based agents</a:t>
            </a:r>
          </a:p>
        </p:txBody>
      </p:sp>
      <p:pic>
        <p:nvPicPr>
          <p:cNvPr id="5" name="Content Placeholder 4" descr="utility-based-agent.ps"/>
          <p:cNvPicPr>
            <a:picLocks noGrp="1" noChangeAspect="1"/>
          </p:cNvPicPr>
          <p:nvPr>
            <p:ph idx="1"/>
          </p:nvPr>
        </p:nvPicPr>
        <p:blipFill>
          <a:blip r:embed="rId3">
            <a:extLst>
              <a:ext uri="{28A0092B-C50C-407E-A947-70E740481C1C}">
                <a14:useLocalDpi xmlns:a14="http://schemas.microsoft.com/office/drawing/2010/main" val="0"/>
              </a:ext>
            </a:extLst>
          </a:blip>
          <a:srcRect l="-7877" r="-7877"/>
          <a:stretch>
            <a:fillRect/>
          </a:stretch>
        </p:blipFill>
        <p:spPr/>
      </p:pic>
    </p:spTree>
    <p:extLst>
      <p:ext uri="{BB962C8B-B14F-4D97-AF65-F5344CB8AC3E}">
        <p14:creationId xmlns:p14="http://schemas.microsoft.com/office/powerpoint/2010/main" val="3176370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agents</a:t>
            </a:r>
          </a:p>
        </p:txBody>
      </p:sp>
      <p:pic>
        <p:nvPicPr>
          <p:cNvPr id="4" name="Picture 9" descr="learning-ag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3865" r="-13865"/>
          <a:stretch>
            <a:fillRect/>
          </a:stretch>
        </p:blipFill>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153384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mtClean="0">
                <a:cs typeface="+mj-cs"/>
              </a:rPr>
              <a:t>Agents</a:t>
            </a:r>
          </a:p>
        </p:txBody>
      </p:sp>
      <p:sp>
        <p:nvSpPr>
          <p:cNvPr id="5123" name="Rectangle 3"/>
          <p:cNvSpPr>
            <a:spLocks noGrp="1" noChangeArrowheads="1"/>
          </p:cNvSpPr>
          <p:nvPr>
            <p:ph type="body" idx="1"/>
          </p:nvPr>
        </p:nvSpPr>
        <p:spPr/>
        <p:txBody>
          <a:bodyPr>
            <a:normAutofit/>
          </a:bodyPr>
          <a:lstStyle/>
          <a:p>
            <a:pPr eaLnBrk="1" hangingPunct="1">
              <a:lnSpc>
                <a:spcPct val="90000"/>
              </a:lnSpc>
              <a:defRPr/>
            </a:pPr>
            <a:r>
              <a:rPr lang="en-US" sz="2800" dirty="0" smtClean="0">
                <a:cs typeface="+mn-cs"/>
              </a:rPr>
              <a:t>An </a:t>
            </a:r>
            <a:r>
              <a:rPr lang="en-US" sz="2800" dirty="0" smtClean="0">
                <a:solidFill>
                  <a:srgbClr val="FF0000"/>
                </a:solidFill>
                <a:cs typeface="+mn-cs"/>
              </a:rPr>
              <a:t>agent</a:t>
            </a:r>
            <a:r>
              <a:rPr lang="en-US" sz="2800" dirty="0" smtClean="0">
                <a:cs typeface="+mn-cs"/>
              </a:rPr>
              <a:t> is anything that can be viewed as </a:t>
            </a:r>
            <a:r>
              <a:rPr lang="en-US" sz="2800" dirty="0" smtClean="0">
                <a:solidFill>
                  <a:srgbClr val="FF0000"/>
                </a:solidFill>
                <a:cs typeface="+mn-cs"/>
              </a:rPr>
              <a:t>perceiving</a:t>
            </a:r>
            <a:r>
              <a:rPr lang="en-US" sz="2800" dirty="0" smtClean="0">
                <a:cs typeface="+mn-cs"/>
              </a:rPr>
              <a:t> its </a:t>
            </a:r>
            <a:r>
              <a:rPr lang="en-US" sz="2800" dirty="0" smtClean="0">
                <a:solidFill>
                  <a:srgbClr val="FF0000"/>
                </a:solidFill>
                <a:cs typeface="+mn-cs"/>
              </a:rPr>
              <a:t>environment</a:t>
            </a:r>
            <a:r>
              <a:rPr lang="en-US" sz="2800" dirty="0" smtClean="0">
                <a:cs typeface="+mn-cs"/>
              </a:rPr>
              <a:t> through </a:t>
            </a:r>
            <a:r>
              <a:rPr lang="en-US" sz="2800" dirty="0" smtClean="0">
                <a:solidFill>
                  <a:srgbClr val="FF0000"/>
                </a:solidFill>
                <a:cs typeface="+mn-cs"/>
              </a:rPr>
              <a:t>sensors</a:t>
            </a:r>
            <a:r>
              <a:rPr lang="en-US" sz="2800" dirty="0" smtClean="0">
                <a:cs typeface="+mn-cs"/>
              </a:rPr>
              <a:t> and </a:t>
            </a:r>
            <a:r>
              <a:rPr lang="en-US" sz="2800" dirty="0" smtClean="0">
                <a:solidFill>
                  <a:srgbClr val="FF0000"/>
                </a:solidFill>
                <a:cs typeface="+mn-cs"/>
              </a:rPr>
              <a:t>acting</a:t>
            </a:r>
            <a:r>
              <a:rPr lang="en-US" sz="2800" dirty="0" smtClean="0">
                <a:cs typeface="+mn-cs"/>
              </a:rPr>
              <a:t> upon that environment through </a:t>
            </a:r>
            <a:r>
              <a:rPr lang="en-US" sz="2800" dirty="0" smtClean="0">
                <a:solidFill>
                  <a:srgbClr val="FF0000"/>
                </a:solidFill>
                <a:cs typeface="+mn-cs"/>
              </a:rPr>
              <a:t>actuators</a:t>
            </a:r>
            <a:endParaRPr lang="en-US" sz="2800" dirty="0" smtClean="0">
              <a:cs typeface="+mn-cs"/>
            </a:endParaRPr>
          </a:p>
          <a:p>
            <a:pPr eaLnBrk="1" hangingPunct="1">
              <a:lnSpc>
                <a:spcPct val="90000"/>
              </a:lnSpc>
              <a:defRPr/>
            </a:pPr>
            <a:r>
              <a:rPr lang="en-US" sz="2800" dirty="0" smtClean="0">
                <a:cs typeface="+mn-cs"/>
              </a:rPr>
              <a:t>Human agent: </a:t>
            </a:r>
          </a:p>
          <a:p>
            <a:pPr lvl="1" eaLnBrk="1" hangingPunct="1">
              <a:lnSpc>
                <a:spcPct val="90000"/>
              </a:lnSpc>
              <a:defRPr/>
            </a:pPr>
            <a:r>
              <a:rPr lang="en-US" sz="2400" dirty="0" smtClean="0">
                <a:cs typeface="+mn-cs"/>
              </a:rPr>
              <a:t>eyes, ears, and other organs for sensors; </a:t>
            </a:r>
          </a:p>
          <a:p>
            <a:pPr lvl="1" eaLnBrk="1" hangingPunct="1">
              <a:lnSpc>
                <a:spcPct val="90000"/>
              </a:lnSpc>
              <a:defRPr/>
            </a:pPr>
            <a:r>
              <a:rPr lang="en-US" sz="2400" smtClean="0">
                <a:cs typeface="+mn-cs"/>
              </a:rPr>
              <a:t>hands, legs</a:t>
            </a:r>
            <a:r>
              <a:rPr lang="en-US" sz="2400" dirty="0" smtClean="0">
                <a:cs typeface="+mn-cs"/>
              </a:rPr>
              <a:t>, mouth, and other body parts for actuators</a:t>
            </a:r>
          </a:p>
          <a:p>
            <a:pPr eaLnBrk="1" hangingPunct="1">
              <a:lnSpc>
                <a:spcPct val="90000"/>
              </a:lnSpc>
              <a:defRPr/>
            </a:pPr>
            <a:r>
              <a:rPr lang="en-US" sz="2800" dirty="0" smtClean="0">
                <a:cs typeface="+mn-cs"/>
              </a:rPr>
              <a:t>Robotic agent: </a:t>
            </a:r>
          </a:p>
          <a:p>
            <a:pPr lvl="1">
              <a:lnSpc>
                <a:spcPct val="90000"/>
              </a:lnSpc>
              <a:defRPr/>
            </a:pPr>
            <a:r>
              <a:rPr lang="en-US" sz="2400" dirty="0" smtClean="0">
                <a:cs typeface="+mn-cs"/>
              </a:rPr>
              <a:t>cameras and infrared range finders for sensors;</a:t>
            </a:r>
          </a:p>
          <a:p>
            <a:pPr lvl="1">
              <a:lnSpc>
                <a:spcPct val="90000"/>
              </a:lnSpc>
              <a:defRPr/>
            </a:pPr>
            <a:r>
              <a:rPr lang="en-US" sz="2400" dirty="0" smtClean="0">
                <a:cs typeface="+mn-cs"/>
              </a:rPr>
              <a:t>various motors for actuators</a:t>
            </a:r>
          </a:p>
        </p:txBody>
      </p:sp>
    </p:spTree>
    <p:extLst>
      <p:ext uri="{BB962C8B-B14F-4D97-AF65-F5344CB8AC3E}">
        <p14:creationId xmlns:p14="http://schemas.microsoft.com/office/powerpoint/2010/main" val="377267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cs typeface="+mj-cs"/>
              </a:rPr>
              <a:t>Agents and environments</a:t>
            </a:r>
          </a:p>
        </p:txBody>
      </p:sp>
      <p:sp>
        <p:nvSpPr>
          <p:cNvPr id="6147" name="Rectangle 3"/>
          <p:cNvSpPr>
            <a:spLocks noGrp="1" noChangeArrowheads="1"/>
          </p:cNvSpPr>
          <p:nvPr>
            <p:ph type="body" idx="1"/>
          </p:nvPr>
        </p:nvSpPr>
        <p:spPr/>
        <p:txBody>
          <a:bodyPr>
            <a:normAutofit fontScale="85000" lnSpcReduction="20000"/>
          </a:bodyPr>
          <a:lstStyle/>
          <a:p>
            <a:pPr eaLnBrk="1" hangingPunct="1">
              <a:buFontTx/>
              <a:buNone/>
              <a:defRPr/>
            </a:pPr>
            <a:endParaRPr lang="en-US" sz="2800" dirty="0" smtClean="0">
              <a:cs typeface="+mn-cs"/>
            </a:endParaRPr>
          </a:p>
          <a:p>
            <a:pPr eaLnBrk="1" hangingPunct="1">
              <a:buFontTx/>
              <a:buNone/>
              <a:defRPr/>
            </a:pPr>
            <a:endParaRPr lang="en-US" sz="2800" dirty="0" smtClean="0">
              <a:cs typeface="+mn-cs"/>
            </a:endParaRPr>
          </a:p>
          <a:p>
            <a:pPr eaLnBrk="1" hangingPunct="1">
              <a:buFontTx/>
              <a:buNone/>
              <a:defRPr/>
            </a:pPr>
            <a:endParaRPr lang="en-US" sz="2800" dirty="0" smtClean="0">
              <a:cs typeface="+mn-cs"/>
            </a:endParaRPr>
          </a:p>
          <a:p>
            <a:pPr eaLnBrk="1" hangingPunct="1">
              <a:defRPr/>
            </a:pPr>
            <a:endParaRPr lang="en-US" sz="2800" dirty="0" smtClean="0">
              <a:cs typeface="+mn-cs"/>
            </a:endParaRPr>
          </a:p>
          <a:p>
            <a:pPr eaLnBrk="1" hangingPunct="1">
              <a:defRPr/>
            </a:pPr>
            <a:endParaRPr lang="en-US" sz="2800" dirty="0"/>
          </a:p>
          <a:p>
            <a:pPr eaLnBrk="1" hangingPunct="1">
              <a:defRPr/>
            </a:pPr>
            <a:r>
              <a:rPr lang="en-US" sz="2800" dirty="0" smtClean="0">
                <a:cs typeface="+mn-cs"/>
              </a:rPr>
              <a:t>The </a:t>
            </a:r>
            <a:r>
              <a:rPr lang="en-US" sz="2800" dirty="0" smtClean="0">
                <a:solidFill>
                  <a:srgbClr val="FF0000"/>
                </a:solidFill>
                <a:cs typeface="+mn-cs"/>
              </a:rPr>
              <a:t>agent</a:t>
            </a:r>
            <a:r>
              <a:rPr lang="en-US" sz="2800" dirty="0" smtClean="0">
                <a:cs typeface="+mn-cs"/>
              </a:rPr>
              <a:t> </a:t>
            </a:r>
            <a:r>
              <a:rPr lang="en-US" sz="2800" dirty="0" smtClean="0">
                <a:solidFill>
                  <a:srgbClr val="FF0000"/>
                </a:solidFill>
                <a:cs typeface="+mn-cs"/>
              </a:rPr>
              <a:t>function</a:t>
            </a:r>
            <a:r>
              <a:rPr lang="en-US" sz="2800" dirty="0" smtClean="0">
                <a:cs typeface="+mn-cs"/>
              </a:rPr>
              <a:t> maps from percept histories to actions:</a:t>
            </a:r>
          </a:p>
          <a:p>
            <a:pPr marL="0" indent="0" algn="ctr" eaLnBrk="1" hangingPunct="1">
              <a:buNone/>
              <a:defRPr/>
            </a:pPr>
            <a:r>
              <a:rPr lang="en-US" sz="2800" dirty="0" smtClean="0">
                <a:cs typeface="+mn-cs"/>
              </a:rPr>
              <a:t>[</a:t>
            </a:r>
            <a:r>
              <a:rPr lang="en-US" sz="2800" i="1" dirty="0" smtClean="0">
                <a:cs typeface="+mn-cs"/>
              </a:rPr>
              <a:t>f</a:t>
            </a:r>
            <a:r>
              <a:rPr lang="en-US" sz="2800" dirty="0" smtClean="0">
                <a:cs typeface="+mn-cs"/>
              </a:rPr>
              <a:t>: </a:t>
            </a:r>
            <a:r>
              <a:rPr lang="en-US" sz="2800" dirty="0" smtClean="0">
                <a:latin typeface="Monotype Corsiva" charset="0"/>
                <a:cs typeface="+mn-cs"/>
              </a:rPr>
              <a:t>P*</a:t>
            </a:r>
            <a:r>
              <a:rPr lang="en-US" sz="2800" dirty="0" smtClean="0">
                <a:cs typeface="+mn-cs"/>
              </a:rPr>
              <a:t> </a:t>
            </a:r>
            <a:r>
              <a:rPr lang="en-US" sz="2800" dirty="0" smtClean="0">
                <a:cs typeface="+mn-cs"/>
                <a:sym typeface="Wingdings" charset="0"/>
              </a:rPr>
              <a:t> </a:t>
            </a:r>
            <a:r>
              <a:rPr lang="en-US" sz="2800" dirty="0" smtClean="0">
                <a:latin typeface="Monotype Corsiva" charset="0"/>
                <a:cs typeface="+mn-cs"/>
              </a:rPr>
              <a:t>A</a:t>
            </a:r>
            <a:r>
              <a:rPr lang="en-US" sz="2800" dirty="0" smtClean="0">
                <a:cs typeface="+mn-cs"/>
              </a:rPr>
              <a:t>]
</a:t>
            </a:r>
          </a:p>
          <a:p>
            <a:pPr eaLnBrk="1" hangingPunct="1">
              <a:defRPr/>
            </a:pPr>
            <a:r>
              <a:rPr lang="en-US" sz="2800" dirty="0" smtClean="0">
                <a:cs typeface="+mn-cs"/>
              </a:rPr>
              <a:t>The </a:t>
            </a:r>
            <a:r>
              <a:rPr lang="en-US" sz="2800" dirty="0" smtClean="0">
                <a:solidFill>
                  <a:srgbClr val="FF0000"/>
                </a:solidFill>
                <a:cs typeface="+mn-cs"/>
              </a:rPr>
              <a:t>agent</a:t>
            </a:r>
            <a:r>
              <a:rPr lang="en-US" sz="2800" dirty="0" smtClean="0">
                <a:cs typeface="+mn-cs"/>
              </a:rPr>
              <a:t> </a:t>
            </a:r>
            <a:r>
              <a:rPr lang="en-US" sz="2800" dirty="0" smtClean="0">
                <a:solidFill>
                  <a:srgbClr val="FF0000"/>
                </a:solidFill>
                <a:cs typeface="+mn-cs"/>
              </a:rPr>
              <a:t>program</a:t>
            </a:r>
            <a:r>
              <a:rPr lang="en-US" sz="2800" dirty="0" smtClean="0">
                <a:cs typeface="+mn-cs"/>
              </a:rPr>
              <a:t> runs on the physical </a:t>
            </a:r>
            <a:r>
              <a:rPr lang="en-US" sz="2800" dirty="0" smtClean="0">
                <a:solidFill>
                  <a:srgbClr val="FF0000"/>
                </a:solidFill>
                <a:cs typeface="+mn-cs"/>
              </a:rPr>
              <a:t>architecture</a:t>
            </a:r>
            <a:r>
              <a:rPr lang="en-US" sz="2800" dirty="0" smtClean="0">
                <a:cs typeface="+mn-cs"/>
              </a:rPr>
              <a:t> to produce </a:t>
            </a:r>
            <a:r>
              <a:rPr lang="en-US" sz="2800" i="1" dirty="0" smtClean="0">
                <a:cs typeface="+mn-cs"/>
              </a:rPr>
              <a:t>f</a:t>
            </a:r>
            <a:endParaRPr lang="en-US" sz="2800" dirty="0"/>
          </a:p>
          <a:p>
            <a:pPr marL="0" indent="0" algn="ctr" eaLnBrk="1" hangingPunct="1">
              <a:buNone/>
              <a:defRPr/>
            </a:pPr>
            <a:r>
              <a:rPr lang="en-US" sz="2800" dirty="0" smtClean="0">
                <a:cs typeface="+mn-cs"/>
              </a:rPr>
              <a:t>agent = architecture + program
</a:t>
            </a:r>
          </a:p>
        </p:txBody>
      </p:sp>
      <p:pic>
        <p:nvPicPr>
          <p:cNvPr id="5123" name="Picture 4" descr="agent-enviro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447800"/>
            <a:ext cx="37338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27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cs typeface="+mj-cs"/>
              </a:rPr>
              <a:t>Vacuum-cleaner world</a:t>
            </a:r>
          </a:p>
        </p:txBody>
      </p:sp>
      <p:sp>
        <p:nvSpPr>
          <p:cNvPr id="7171" name="Rectangle 3"/>
          <p:cNvSpPr>
            <a:spLocks noGrp="1" noChangeArrowheads="1"/>
          </p:cNvSpPr>
          <p:nvPr>
            <p:ph type="body" idx="1"/>
          </p:nvPr>
        </p:nvSpPr>
        <p:spPr/>
        <p:txBody>
          <a:bodyPr>
            <a:normAutofit/>
          </a:bodyPr>
          <a:lstStyle/>
          <a:p>
            <a:pPr eaLnBrk="1" hangingPunct="1">
              <a:defRPr/>
            </a:pPr>
            <a:endParaRPr lang="en-US" dirty="0" smtClean="0">
              <a:cs typeface="+mn-cs"/>
            </a:endParaRPr>
          </a:p>
          <a:p>
            <a:pPr eaLnBrk="1" hangingPunct="1">
              <a:defRPr/>
            </a:pPr>
            <a:endParaRPr lang="en-US" dirty="0" smtClean="0">
              <a:cs typeface="+mn-cs"/>
            </a:endParaRPr>
          </a:p>
          <a:p>
            <a:pPr eaLnBrk="1" hangingPunct="1">
              <a:defRPr/>
            </a:pPr>
            <a:endParaRPr lang="en-US" dirty="0" smtClean="0">
              <a:cs typeface="+mn-cs"/>
            </a:endParaRPr>
          </a:p>
          <a:p>
            <a:pPr eaLnBrk="1" hangingPunct="1">
              <a:defRPr/>
            </a:pPr>
            <a:endParaRPr lang="en-US" dirty="0" smtClean="0">
              <a:cs typeface="+mn-cs"/>
            </a:endParaRPr>
          </a:p>
          <a:p>
            <a:pPr eaLnBrk="1" hangingPunct="1">
              <a:defRPr/>
            </a:pPr>
            <a:r>
              <a:rPr lang="en-US" dirty="0" smtClean="0">
                <a:cs typeface="+mn-cs"/>
              </a:rPr>
              <a:t>Percepts: location and contents, e.g., [</a:t>
            </a:r>
            <a:r>
              <a:rPr lang="en-US" dirty="0" err="1" smtClean="0">
                <a:cs typeface="+mn-cs"/>
              </a:rPr>
              <a:t>A,Dirty</a:t>
            </a:r>
            <a:r>
              <a:rPr lang="en-US" dirty="0" smtClean="0">
                <a:cs typeface="+mn-cs"/>
              </a:rPr>
              <a:t>]
Actions: </a:t>
            </a:r>
            <a:r>
              <a:rPr lang="en-US" i="1" dirty="0" smtClean="0">
                <a:cs typeface="+mn-cs"/>
              </a:rPr>
              <a:t>Left</a:t>
            </a:r>
            <a:r>
              <a:rPr lang="en-US" dirty="0" smtClean="0">
                <a:cs typeface="+mn-cs"/>
              </a:rPr>
              <a:t>, </a:t>
            </a:r>
            <a:r>
              <a:rPr lang="en-US" i="1" dirty="0" smtClean="0">
                <a:cs typeface="+mn-cs"/>
              </a:rPr>
              <a:t>Right</a:t>
            </a:r>
            <a:r>
              <a:rPr lang="en-US" dirty="0" smtClean="0">
                <a:cs typeface="+mn-cs"/>
              </a:rPr>
              <a:t>, </a:t>
            </a:r>
            <a:r>
              <a:rPr lang="en-US" i="1" dirty="0" smtClean="0">
                <a:cs typeface="+mn-cs"/>
              </a:rPr>
              <a:t>Suck</a:t>
            </a:r>
            <a:r>
              <a:rPr lang="en-US" dirty="0" smtClean="0">
                <a:cs typeface="+mn-cs"/>
              </a:rPr>
              <a:t>, </a:t>
            </a:r>
            <a:r>
              <a:rPr lang="en-US" i="1" dirty="0" err="1" smtClean="0">
                <a:cs typeface="+mn-cs"/>
              </a:rPr>
              <a:t>NoOp</a:t>
            </a:r>
            <a:endParaRPr lang="en-US" dirty="0" smtClean="0">
              <a:cs typeface="+mn-cs"/>
            </a:endParaRPr>
          </a:p>
        </p:txBody>
      </p:sp>
      <p:pic>
        <p:nvPicPr>
          <p:cNvPr id="6147" name="Picture 4" descr="vacuum2-enviro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133600"/>
            <a:ext cx="2457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35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vacuum-cleaner agent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3224652"/>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Percept sequence</a:t>
                      </a:r>
                      <a:endParaRPr lang="en-US" dirty="0"/>
                    </a:p>
                  </a:txBody>
                  <a:tcPr/>
                </a:tc>
                <a:tc>
                  <a:txBody>
                    <a:bodyPr/>
                    <a:lstStyle/>
                    <a:p>
                      <a:r>
                        <a:rPr lang="en-US" dirty="0" smtClean="0"/>
                        <a:t>Action</a:t>
                      </a:r>
                      <a:endParaRPr lang="en-US" dirty="0"/>
                    </a:p>
                  </a:txBody>
                  <a:tcPr/>
                </a:tc>
              </a:tr>
              <a:tr h="370840">
                <a:tc>
                  <a:txBody>
                    <a:bodyPr/>
                    <a:lstStyle/>
                    <a:p>
                      <a:r>
                        <a:rPr lang="en-US" dirty="0" smtClean="0"/>
                        <a:t>[A, Clean]</a:t>
                      </a:r>
                    </a:p>
                  </a:txBody>
                  <a:tcPr/>
                </a:tc>
                <a:tc>
                  <a:txBody>
                    <a:bodyPr/>
                    <a:lstStyle/>
                    <a:p>
                      <a:r>
                        <a:rPr lang="en-US" dirty="0" smtClean="0"/>
                        <a:t>Right</a:t>
                      </a:r>
                      <a:endParaRPr lang="en-US" dirty="0"/>
                    </a:p>
                  </a:txBody>
                  <a:tcPr/>
                </a:tc>
              </a:tr>
              <a:tr h="370840">
                <a:tc>
                  <a:txBody>
                    <a:bodyPr/>
                    <a:lstStyle/>
                    <a:p>
                      <a:r>
                        <a:rPr lang="en-US" dirty="0" smtClean="0"/>
                        <a:t>[A, Dirty]</a:t>
                      </a:r>
                      <a:endParaRPr lang="en-US" dirty="0"/>
                    </a:p>
                  </a:txBody>
                  <a:tcPr/>
                </a:tc>
                <a:tc>
                  <a:txBody>
                    <a:bodyPr/>
                    <a:lstStyle/>
                    <a:p>
                      <a:r>
                        <a:rPr lang="en-US" dirty="0" smtClean="0"/>
                        <a:t>Suck</a:t>
                      </a:r>
                      <a:endParaRPr lang="en-US" dirty="0"/>
                    </a:p>
                  </a:txBody>
                  <a:tcPr/>
                </a:tc>
              </a:tr>
              <a:tr h="370840">
                <a:tc>
                  <a:txBody>
                    <a:bodyPr/>
                    <a:lstStyle/>
                    <a:p>
                      <a:r>
                        <a:rPr lang="en-US" dirty="0" smtClean="0"/>
                        <a:t>[B, Clean]</a:t>
                      </a:r>
                      <a:endParaRPr lang="en-US" dirty="0"/>
                    </a:p>
                  </a:txBody>
                  <a:tcPr/>
                </a:tc>
                <a:tc>
                  <a:txBody>
                    <a:bodyPr/>
                    <a:lstStyle/>
                    <a:p>
                      <a:r>
                        <a:rPr lang="en-US" dirty="0" smtClean="0"/>
                        <a:t>Left</a:t>
                      </a:r>
                      <a:endParaRPr lang="en-US" dirty="0"/>
                    </a:p>
                  </a:txBody>
                  <a:tcPr/>
                </a:tc>
              </a:tr>
              <a:tr h="370840">
                <a:tc>
                  <a:txBody>
                    <a:bodyPr/>
                    <a:lstStyle/>
                    <a:p>
                      <a:r>
                        <a:rPr lang="en-US" dirty="0" smtClean="0"/>
                        <a:t>[B, Dirty]</a:t>
                      </a:r>
                      <a:endParaRPr lang="en-US" dirty="0"/>
                    </a:p>
                  </a:txBody>
                  <a:tcPr/>
                </a:tc>
                <a:tc>
                  <a:txBody>
                    <a:bodyPr/>
                    <a:lstStyle/>
                    <a:p>
                      <a:r>
                        <a:rPr lang="en-US" dirty="0" smtClean="0"/>
                        <a:t>Suck</a:t>
                      </a:r>
                      <a:endParaRPr lang="en-US" dirty="0"/>
                    </a:p>
                  </a:txBody>
                  <a:tcPr/>
                </a:tc>
              </a:tr>
              <a:tr h="370840">
                <a:tc>
                  <a:txBody>
                    <a:bodyPr/>
                    <a:lstStyle/>
                    <a:p>
                      <a:r>
                        <a:rPr lang="en-US" dirty="0" smtClean="0"/>
                        <a:t>[A, Clean], [A, Clean]</a:t>
                      </a:r>
                      <a:endParaRPr lang="en-US" dirty="0"/>
                    </a:p>
                  </a:txBody>
                  <a:tcPr/>
                </a:tc>
                <a:tc>
                  <a:txBody>
                    <a:bodyPr/>
                    <a:lstStyle/>
                    <a:p>
                      <a:r>
                        <a:rPr lang="en-US" dirty="0" smtClean="0"/>
                        <a:t>Right</a:t>
                      </a:r>
                      <a:endParaRPr lang="en-US" dirty="0"/>
                    </a:p>
                  </a:txBody>
                  <a:tcPr/>
                </a:tc>
              </a:tr>
              <a:tr h="370840">
                <a:tc>
                  <a:txBody>
                    <a:bodyPr/>
                    <a:lstStyle/>
                    <a:p>
                      <a:r>
                        <a:rPr lang="en-US" dirty="0" smtClean="0"/>
                        <a:t>[A, Clean], [A, Dirty]</a:t>
                      </a:r>
                      <a:endParaRPr lang="en-US" dirty="0"/>
                    </a:p>
                  </a:txBody>
                  <a:tcPr/>
                </a:tc>
                <a:tc>
                  <a:txBody>
                    <a:bodyPr/>
                    <a:lstStyle/>
                    <a:p>
                      <a:r>
                        <a:rPr lang="en-US" dirty="0" smtClean="0"/>
                        <a:t>Suck</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
        <p:nvSpPr>
          <p:cNvPr id="5" name="Rectangle 4"/>
          <p:cNvSpPr/>
          <p:nvPr/>
        </p:nvSpPr>
        <p:spPr>
          <a:xfrm>
            <a:off x="727364" y="4664609"/>
            <a:ext cx="7620000" cy="1200329"/>
          </a:xfrm>
          <a:prstGeom prst="rect">
            <a:avLst/>
          </a:prstGeom>
        </p:spPr>
        <p:txBody>
          <a:bodyPr wrap="square">
            <a:spAutoFit/>
          </a:bodyPr>
          <a:lstStyle/>
          <a:p>
            <a:r>
              <a:rPr lang="en-US" b="1" dirty="0"/>
              <a:t>function</a:t>
            </a:r>
            <a:r>
              <a:rPr lang="en-US" dirty="0"/>
              <a:t> </a:t>
            </a:r>
            <a:r>
              <a:rPr lang="en-US" dirty="0">
                <a:latin typeface="Arial"/>
                <a:cs typeface="Arial"/>
              </a:rPr>
              <a:t>Reflex-Vacuum-Agent</a:t>
            </a:r>
            <a:r>
              <a:rPr lang="en-US" dirty="0"/>
              <a:t>( [</a:t>
            </a:r>
            <a:r>
              <a:rPr lang="en-US" i="1" dirty="0"/>
              <a:t>location</a:t>
            </a:r>
            <a:r>
              <a:rPr lang="en-US" dirty="0" smtClean="0"/>
              <a:t>, </a:t>
            </a:r>
            <a:r>
              <a:rPr lang="en-US" i="1" dirty="0" smtClean="0"/>
              <a:t>status</a:t>
            </a:r>
            <a:r>
              <a:rPr lang="en-US" dirty="0"/>
              <a:t>]) </a:t>
            </a:r>
            <a:r>
              <a:rPr lang="en-US" b="1" dirty="0"/>
              <a:t>returns</a:t>
            </a:r>
            <a:r>
              <a:rPr lang="en-US" dirty="0"/>
              <a:t> an action</a:t>
            </a:r>
          </a:p>
          <a:p>
            <a:r>
              <a:rPr lang="en-US" dirty="0" smtClean="0"/>
              <a:t>	</a:t>
            </a:r>
            <a:r>
              <a:rPr lang="en-US" b="1" dirty="0" smtClean="0"/>
              <a:t>if</a:t>
            </a:r>
            <a:r>
              <a:rPr lang="en-US" dirty="0" smtClean="0"/>
              <a:t> </a:t>
            </a:r>
            <a:r>
              <a:rPr lang="en-US" dirty="0"/>
              <a:t>status = Dirty </a:t>
            </a:r>
            <a:r>
              <a:rPr lang="en-US" b="1" dirty="0"/>
              <a:t>then return </a:t>
            </a:r>
            <a:r>
              <a:rPr lang="en-US" dirty="0"/>
              <a:t>Suck</a:t>
            </a:r>
          </a:p>
          <a:p>
            <a:r>
              <a:rPr lang="en-US" dirty="0" smtClean="0"/>
              <a:t>	</a:t>
            </a:r>
            <a:r>
              <a:rPr lang="en-US" b="1" dirty="0" smtClean="0"/>
              <a:t>else </a:t>
            </a:r>
            <a:r>
              <a:rPr lang="en-US" b="1" dirty="0"/>
              <a:t>if </a:t>
            </a:r>
            <a:r>
              <a:rPr lang="en-US" dirty="0"/>
              <a:t>location = A </a:t>
            </a:r>
            <a:r>
              <a:rPr lang="en-US" b="1" dirty="0"/>
              <a:t>then return </a:t>
            </a:r>
            <a:r>
              <a:rPr lang="en-US" dirty="0"/>
              <a:t>Right</a:t>
            </a:r>
          </a:p>
          <a:p>
            <a:r>
              <a:rPr lang="en-US" dirty="0" smtClean="0"/>
              <a:t>	</a:t>
            </a:r>
            <a:r>
              <a:rPr lang="en-US" b="1" dirty="0" smtClean="0"/>
              <a:t>else </a:t>
            </a:r>
            <a:r>
              <a:rPr lang="en-US" b="1" dirty="0"/>
              <a:t>if </a:t>
            </a:r>
            <a:r>
              <a:rPr lang="en-US" dirty="0"/>
              <a:t>location = B </a:t>
            </a:r>
            <a:r>
              <a:rPr lang="en-US" b="1" dirty="0"/>
              <a:t>then return </a:t>
            </a:r>
            <a:r>
              <a:rPr lang="en-US" dirty="0"/>
              <a:t>Left</a:t>
            </a:r>
          </a:p>
        </p:txBody>
      </p:sp>
      <p:sp>
        <p:nvSpPr>
          <p:cNvPr id="6" name="Rectangle 5"/>
          <p:cNvSpPr/>
          <p:nvPr/>
        </p:nvSpPr>
        <p:spPr>
          <a:xfrm>
            <a:off x="457200" y="5864938"/>
            <a:ext cx="6700982" cy="646331"/>
          </a:xfrm>
          <a:prstGeom prst="rect">
            <a:avLst/>
          </a:prstGeom>
        </p:spPr>
        <p:txBody>
          <a:bodyPr wrap="square">
            <a:spAutoFit/>
          </a:bodyPr>
          <a:lstStyle/>
          <a:p>
            <a:r>
              <a:rPr lang="en-US" dirty="0"/>
              <a:t>What is the </a:t>
            </a:r>
            <a:r>
              <a:rPr lang="en-US" dirty="0">
                <a:solidFill>
                  <a:srgbClr val="FF0000"/>
                </a:solidFill>
              </a:rPr>
              <a:t>right</a:t>
            </a:r>
            <a:r>
              <a:rPr lang="en-US" dirty="0"/>
              <a:t> function?</a:t>
            </a:r>
          </a:p>
          <a:p>
            <a:r>
              <a:rPr lang="en-US" dirty="0"/>
              <a:t>Can it be implemented in a small agent program?</a:t>
            </a:r>
          </a:p>
        </p:txBody>
      </p:sp>
    </p:spTree>
    <p:extLst>
      <p:ext uri="{BB962C8B-B14F-4D97-AF65-F5344CB8AC3E}">
        <p14:creationId xmlns:p14="http://schemas.microsoft.com/office/powerpoint/2010/main" val="100372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cs typeface="+mj-cs"/>
              </a:rPr>
              <a:t>Rational agents</a:t>
            </a:r>
          </a:p>
        </p:txBody>
      </p:sp>
      <p:sp>
        <p:nvSpPr>
          <p:cNvPr id="9219" name="Rectangle 3"/>
          <p:cNvSpPr>
            <a:spLocks noGrp="1" noChangeArrowheads="1"/>
          </p:cNvSpPr>
          <p:nvPr>
            <p:ph type="body" idx="1"/>
          </p:nvPr>
        </p:nvSpPr>
        <p:spPr/>
        <p:txBody>
          <a:bodyPr>
            <a:normAutofit/>
          </a:bodyPr>
          <a:lstStyle/>
          <a:p>
            <a:pPr eaLnBrk="1" hangingPunct="1">
              <a:lnSpc>
                <a:spcPct val="90000"/>
              </a:lnSpc>
              <a:defRPr/>
            </a:pPr>
            <a:r>
              <a:rPr lang="en-US" sz="2800" dirty="0" smtClean="0">
                <a:cs typeface="+mn-cs"/>
              </a:rPr>
              <a:t>An agent should strive to "do the right thing", based on what it can perceive and the actions it can perform. The right action is the one that will cause the agent to be most successful
Performance measure: An objective criterion for success of an agent's behavior</a:t>
            </a:r>
            <a:endParaRPr lang="en-US" sz="2800" dirty="0"/>
          </a:p>
          <a:p>
            <a:pPr lvl="1">
              <a:lnSpc>
                <a:spcPct val="90000"/>
              </a:lnSpc>
              <a:defRPr/>
            </a:pPr>
            <a:r>
              <a:rPr lang="en-US" sz="2400" dirty="0" smtClean="0">
                <a:cs typeface="+mn-cs"/>
              </a:rPr>
              <a:t>E.g., performance measure of a vacuum-cleaner agent could be amount of dirt cleaned up, amount of time taken, amount of electricity consumed, amount of noise generated, etc.</a:t>
            </a:r>
          </a:p>
        </p:txBody>
      </p:sp>
    </p:spTree>
    <p:extLst>
      <p:ext uri="{BB962C8B-B14F-4D97-AF65-F5344CB8AC3E}">
        <p14:creationId xmlns:p14="http://schemas.microsoft.com/office/powerpoint/2010/main" val="2917752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cs typeface="+mj-cs"/>
              </a:rPr>
              <a:t>Rational agents</a:t>
            </a:r>
          </a:p>
        </p:txBody>
      </p:sp>
      <p:sp>
        <p:nvSpPr>
          <p:cNvPr id="10243" name="Rectangle 3"/>
          <p:cNvSpPr>
            <a:spLocks noGrp="1" noChangeArrowheads="1"/>
          </p:cNvSpPr>
          <p:nvPr>
            <p:ph type="body" idx="1"/>
          </p:nvPr>
        </p:nvSpPr>
        <p:spPr/>
        <p:txBody>
          <a:bodyPr/>
          <a:lstStyle/>
          <a:p>
            <a:pPr eaLnBrk="1" hangingPunct="1">
              <a:defRPr/>
            </a:pPr>
            <a:r>
              <a:rPr lang="en-US" dirty="0" smtClean="0">
                <a:solidFill>
                  <a:srgbClr val="FF0000"/>
                </a:solidFill>
                <a:cs typeface="+mn-cs"/>
              </a:rPr>
              <a:t>Rational</a:t>
            </a:r>
            <a:r>
              <a:rPr lang="en-US" dirty="0" smtClean="0">
                <a:cs typeface="+mn-cs"/>
              </a:rPr>
              <a:t> </a:t>
            </a:r>
            <a:r>
              <a:rPr lang="en-US" dirty="0" smtClean="0">
                <a:solidFill>
                  <a:srgbClr val="FF0000"/>
                </a:solidFill>
                <a:cs typeface="+mn-cs"/>
              </a:rPr>
              <a:t>Agent</a:t>
            </a:r>
            <a:r>
              <a:rPr lang="en-US" dirty="0" smtClean="0">
                <a:cs typeface="+mn-cs"/>
              </a:rPr>
              <a:t>: For each possible percept sequence, a rational agent should select an action that is expected to </a:t>
            </a:r>
            <a:r>
              <a:rPr lang="en-US" dirty="0" smtClean="0">
                <a:solidFill>
                  <a:srgbClr val="FF0000"/>
                </a:solidFill>
                <a:cs typeface="+mn-cs"/>
              </a:rPr>
              <a:t>maximize</a:t>
            </a:r>
            <a:r>
              <a:rPr lang="en-US" dirty="0" smtClean="0">
                <a:cs typeface="+mn-cs"/>
              </a:rPr>
              <a:t> its </a:t>
            </a:r>
            <a:r>
              <a:rPr lang="en-US" dirty="0" smtClean="0">
                <a:solidFill>
                  <a:srgbClr val="FF0000"/>
                </a:solidFill>
                <a:cs typeface="+mn-cs"/>
              </a:rPr>
              <a:t>performance measure</a:t>
            </a:r>
            <a:r>
              <a:rPr lang="en-US" dirty="0" smtClean="0">
                <a:cs typeface="+mn-cs"/>
              </a:rPr>
              <a:t>, </a:t>
            </a:r>
            <a:r>
              <a:rPr lang="en-US" dirty="0" smtClean="0">
                <a:solidFill>
                  <a:srgbClr val="FF0000"/>
                </a:solidFill>
                <a:cs typeface="+mn-cs"/>
              </a:rPr>
              <a:t>given the evidence provided by the percept sequence</a:t>
            </a:r>
            <a:r>
              <a:rPr lang="en-US" dirty="0" smtClean="0">
                <a:cs typeface="+mn-cs"/>
              </a:rPr>
              <a:t> and whatever built-in knowledge the agent has</a:t>
            </a:r>
            <a:r>
              <a:rPr lang="en-US" dirty="0" smtClean="0">
                <a:cs typeface="+mn-cs"/>
              </a:rPr>
              <a:t>.</a:t>
            </a:r>
            <a:endParaRPr lang="en-US" dirty="0" smtClean="0">
              <a:cs typeface="+mn-cs"/>
            </a:endParaRPr>
          </a:p>
        </p:txBody>
      </p:sp>
    </p:spTree>
    <p:extLst>
      <p:ext uri="{BB962C8B-B14F-4D97-AF65-F5344CB8AC3E}">
        <p14:creationId xmlns:p14="http://schemas.microsoft.com/office/powerpoint/2010/main" val="410756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cs typeface="+mj-cs"/>
              </a:rPr>
              <a:t>Rational agents</a:t>
            </a:r>
          </a:p>
        </p:txBody>
      </p:sp>
      <p:sp>
        <p:nvSpPr>
          <p:cNvPr id="11267" name="Rectangle 3"/>
          <p:cNvSpPr>
            <a:spLocks noGrp="1" noChangeArrowheads="1"/>
          </p:cNvSpPr>
          <p:nvPr>
            <p:ph type="body" idx="1"/>
          </p:nvPr>
        </p:nvSpPr>
        <p:spPr/>
        <p:txBody>
          <a:bodyPr>
            <a:normAutofit fontScale="92500" lnSpcReduction="20000"/>
          </a:bodyPr>
          <a:lstStyle/>
          <a:p>
            <a:pPr>
              <a:lnSpc>
                <a:spcPct val="90000"/>
              </a:lnSpc>
              <a:defRPr/>
            </a:pPr>
            <a:r>
              <a:rPr lang="en-US" dirty="0" smtClean="0"/>
              <a:t>Rationality </a:t>
            </a:r>
            <a:r>
              <a:rPr lang="en-US" b="1" dirty="0" smtClean="0"/>
              <a:t>IS NOT</a:t>
            </a:r>
            <a:r>
              <a:rPr lang="en-US" dirty="0" smtClean="0"/>
              <a:t> omniscience </a:t>
            </a:r>
            <a:r>
              <a:rPr lang="en-US" dirty="0" smtClean="0">
                <a:cs typeface="+mn-cs"/>
              </a:rPr>
              <a:t>(all-knowing with infinite knowledge</a:t>
            </a:r>
            <a:r>
              <a:rPr lang="en-US" dirty="0" smtClean="0"/>
              <a:t>)</a:t>
            </a:r>
          </a:p>
          <a:p>
            <a:pPr lvl="1">
              <a:lnSpc>
                <a:spcPct val="90000"/>
              </a:lnSpc>
              <a:defRPr/>
            </a:pPr>
            <a:r>
              <a:rPr lang="en-US" dirty="0"/>
              <a:t>percepts may not supply all relevant </a:t>
            </a:r>
            <a:r>
              <a:rPr lang="en-US" dirty="0" smtClean="0"/>
              <a:t>information</a:t>
            </a:r>
          </a:p>
          <a:p>
            <a:pPr>
              <a:lnSpc>
                <a:spcPct val="90000"/>
              </a:lnSpc>
              <a:defRPr/>
            </a:pPr>
            <a:r>
              <a:rPr lang="en-US" dirty="0" smtClean="0"/>
              <a:t>Rationality </a:t>
            </a:r>
            <a:r>
              <a:rPr lang="en-US" b="1" dirty="0" smtClean="0"/>
              <a:t>IS NOT</a:t>
            </a:r>
            <a:r>
              <a:rPr lang="en-US" dirty="0" smtClean="0"/>
              <a:t> clairvoyance</a:t>
            </a:r>
          </a:p>
          <a:p>
            <a:pPr lvl="1">
              <a:lnSpc>
                <a:spcPct val="90000"/>
              </a:lnSpc>
              <a:defRPr/>
            </a:pPr>
            <a:r>
              <a:rPr lang="en-US" dirty="0"/>
              <a:t>action outcomes may not be as </a:t>
            </a:r>
            <a:r>
              <a:rPr lang="en-US" dirty="0" smtClean="0"/>
              <a:t>expected</a:t>
            </a:r>
          </a:p>
          <a:p>
            <a:pPr>
              <a:lnSpc>
                <a:spcPct val="90000"/>
              </a:lnSpc>
              <a:defRPr/>
            </a:pPr>
            <a:r>
              <a:rPr lang="en-US" dirty="0" smtClean="0">
                <a:cs typeface="+mn-cs"/>
              </a:rPr>
              <a:t>Hence, rational </a:t>
            </a:r>
            <a:r>
              <a:rPr lang="en-US" b="1" dirty="0" smtClean="0">
                <a:cs typeface="+mn-cs"/>
              </a:rPr>
              <a:t>DOES NOT </a:t>
            </a:r>
            <a:r>
              <a:rPr lang="en-US" dirty="0" smtClean="0">
                <a:cs typeface="+mn-cs"/>
              </a:rPr>
              <a:t>guarantee success</a:t>
            </a:r>
          </a:p>
          <a:p>
            <a:pPr>
              <a:lnSpc>
                <a:spcPct val="90000"/>
              </a:lnSpc>
              <a:defRPr/>
            </a:pPr>
            <a:r>
              <a:rPr lang="en-US" dirty="0" smtClean="0"/>
              <a:t>Rational =&gt; exploration, learning, autonomy </a:t>
            </a:r>
            <a:endParaRPr lang="en-US" dirty="0" smtClean="0">
              <a:cs typeface="+mn-cs"/>
            </a:endParaRPr>
          </a:p>
          <a:p>
            <a:pPr lvl="1">
              <a:lnSpc>
                <a:spcPct val="90000"/>
              </a:lnSpc>
              <a:defRPr/>
            </a:pPr>
            <a:r>
              <a:rPr lang="en-US" dirty="0" smtClean="0">
                <a:cs typeface="+mn-cs"/>
              </a:rPr>
              <a:t>Agents can perform actions in order to modify future percepts so as to obtain useful information (information gathering, exploration)
An agent is </a:t>
            </a:r>
            <a:r>
              <a:rPr lang="en-US" dirty="0" smtClean="0">
                <a:solidFill>
                  <a:srgbClr val="FF0000"/>
                </a:solidFill>
                <a:cs typeface="+mn-cs"/>
              </a:rPr>
              <a:t>autonomous</a:t>
            </a:r>
            <a:r>
              <a:rPr lang="en-US" dirty="0" smtClean="0">
                <a:cs typeface="+mn-cs"/>
              </a:rPr>
              <a:t> if its behavior is determined by its own experience (with ability to learn and adapt</a:t>
            </a:r>
            <a:r>
              <a:rPr lang="en-US" dirty="0" smtClean="0">
                <a:cs typeface="+mn-cs"/>
              </a:rPr>
              <a:t>)</a:t>
            </a:r>
            <a:endParaRPr lang="en-US" dirty="0" smtClean="0">
              <a:cs typeface="+mn-cs"/>
            </a:endParaRPr>
          </a:p>
        </p:txBody>
      </p:sp>
    </p:spTree>
    <p:extLst>
      <p:ext uri="{BB962C8B-B14F-4D97-AF65-F5344CB8AC3E}">
        <p14:creationId xmlns:p14="http://schemas.microsoft.com/office/powerpoint/2010/main" val="189656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723</TotalTime>
  <Words>1598</Words>
  <Application>Microsoft Office PowerPoint</Application>
  <PresentationFormat>On-screen Show (4:3)</PresentationFormat>
  <Paragraphs>228</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CPSC 7373: Artificial Intelligence</vt:lpstr>
      <vt:lpstr>Lecture 2: Intelligent Agents</vt:lpstr>
      <vt:lpstr>Agents</vt:lpstr>
      <vt:lpstr>Agents and environments</vt:lpstr>
      <vt:lpstr>Vacuum-cleaner world</vt:lpstr>
      <vt:lpstr>A vacuum-cleaner agent</vt:lpstr>
      <vt:lpstr>Rational agents</vt:lpstr>
      <vt:lpstr>Rational agents</vt:lpstr>
      <vt:lpstr>Rational agents</vt:lpstr>
      <vt:lpstr>PEAS</vt:lpstr>
      <vt:lpstr>PEAS</vt:lpstr>
      <vt:lpstr>PEAS</vt:lpstr>
      <vt:lpstr>PEAS</vt:lpstr>
      <vt:lpstr>PEAS</vt:lpstr>
      <vt:lpstr>PEAS</vt:lpstr>
      <vt:lpstr>Environment types</vt:lpstr>
      <vt:lpstr>Environment types</vt:lpstr>
      <vt:lpstr>Environment types</vt:lpstr>
      <vt:lpstr>Agent types</vt:lpstr>
      <vt:lpstr>Simple reflex agents</vt:lpstr>
      <vt:lpstr>Simple reflex agents</vt:lpstr>
      <vt:lpstr>Model-based reflex agents</vt:lpstr>
      <vt:lpstr>Reflex agents with state</vt:lpstr>
      <vt:lpstr>Goal-based agents</vt:lpstr>
      <vt:lpstr>Utility-based agents</vt:lpstr>
      <vt:lpstr>Learning agents</vt:lpstr>
    </vt:vector>
  </TitlesOfParts>
  <Company>UAMS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CPSC 7373: Artificial Intelligence</dc:title>
  <dc:creator>Jiang Bian</dc:creator>
  <cp:lastModifiedBy>Bian, Jiang</cp:lastModifiedBy>
  <cp:revision>153</cp:revision>
  <dcterms:created xsi:type="dcterms:W3CDTF">2012-08-26T18:56:12Z</dcterms:created>
  <dcterms:modified xsi:type="dcterms:W3CDTF">2012-08-29T16:29:19Z</dcterms:modified>
</cp:coreProperties>
</file>