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82" r:id="rId18"/>
    <p:sldId id="273" r:id="rId19"/>
    <p:sldId id="274" r:id="rId20"/>
    <p:sldId id="276" r:id="rId21"/>
    <p:sldId id="277" r:id="rId22"/>
    <p:sldId id="278" r:id="rId23"/>
    <p:sldId id="283" r:id="rId24"/>
    <p:sldId id="280" r:id="rId25"/>
    <p:sldId id="281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52" autoAdjust="0"/>
  </p:normalViewPr>
  <p:slideViewPr>
    <p:cSldViewPr snapToGrid="0" snapToObjects="1">
      <p:cViewPr varScale="1">
        <p:scale>
          <a:sx n="89" d="100"/>
          <a:sy n="89" d="100"/>
        </p:scale>
        <p:origin x="-120" y="-20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B72A3-4917-A247-A3C0-F76E7E362C98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0BBA4-5232-D24B-A1DD-1C1FBB7F2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1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great thing about Bayes nets is that we're not restricted to going only in one direction.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could go in the causal direction, giving as evidence the route nodes of the tree and asking as query values the nodes at the bottom.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example, we could have M be the evidence variable and J and B be the query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06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93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0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06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still have the same number of rows in the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30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Combining parts</a:t>
            </a:r>
            <a:r>
              <a:rPr lang="en-US" baseline="0" dirty="0" smtClean="0"/>
              <a:t> of the network to smaller groups, and then do enumeration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0BBA4-5232-D24B-A1DD-1C1FBB7F210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5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7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6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6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2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9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C6228-ED8D-2844-B7C3-E0EA77E0B99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CPSC 7373: Artificial Intelligence</a:t>
            </a:r>
            <a:br>
              <a:rPr lang="en-US" dirty="0" smtClean="0"/>
            </a:br>
            <a:r>
              <a:rPr lang="en-US" dirty="0" smtClean="0"/>
              <a:t>Lecture 5: </a:t>
            </a:r>
            <a:r>
              <a:rPr lang="en-US" dirty="0"/>
              <a:t>Probabilistic Inference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Jiang Bian, Fall 2012</a:t>
            </a:r>
          </a:p>
          <a:p>
            <a:r>
              <a:rPr lang="en-US" dirty="0" smtClean="0"/>
              <a:t>University of Arkansas at Little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7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through enumeration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057270"/>
              </p:ext>
            </p:extLst>
          </p:nvPr>
        </p:nvGraphicFramePr>
        <p:xfrm>
          <a:off x="1075321" y="1463154"/>
          <a:ext cx="3528643" cy="301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3" imgW="2374900" imgH="203200" progId="Equation.3">
                  <p:embed/>
                </p:oleObj>
              </mc:Choice>
              <mc:Fallback>
                <p:oleObj name="Equation" r:id="rId3" imgW="2374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321" y="1463154"/>
                        <a:ext cx="3528643" cy="301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39371"/>
              </p:ext>
            </p:extLst>
          </p:nvPr>
        </p:nvGraphicFramePr>
        <p:xfrm>
          <a:off x="1097900" y="2352232"/>
          <a:ext cx="7012127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225"/>
                <a:gridCol w="704039"/>
                <a:gridCol w="704039"/>
                <a:gridCol w="1078974"/>
                <a:gridCol w="840663"/>
                <a:gridCol w="968246"/>
                <a:gridCol w="16309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</a:t>
                      </a:r>
                      <a:r>
                        <a:rPr lang="en-US" dirty="0" err="1" smtClean="0"/>
                        <a:t>a|b,e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P(+</a:t>
                      </a:r>
                      <a:r>
                        <a:rPr lang="en-US" dirty="0" err="1" smtClean="0"/>
                        <a:t>j|a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P(+</a:t>
                      </a:r>
                      <a:r>
                        <a:rPr lang="en-US" dirty="0" err="1" smtClean="0"/>
                        <a:t>m|a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+e, +a, +b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0.000001197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+e, ¬a, +b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¬e, +a,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+b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0.0005910156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¬e, ¬a, +b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2.495e-8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+e, +a, ¬b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0.0003650346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+e, ¬a, ¬b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4.995e-8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¬e, +a, ¬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0.4459589946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¬e, ¬a, ¬b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0.00049800249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0.44741431924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231797" y="1873296"/>
            <a:ext cx="1023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(+</a:t>
            </a:r>
            <a:r>
              <a:rPr lang="en-US" dirty="0"/>
              <a:t>j, +m)  </a:t>
            </a:r>
          </a:p>
        </p:txBody>
      </p:sp>
    </p:spTree>
    <p:extLst>
      <p:ext uri="{BB962C8B-B14F-4D97-AF65-F5344CB8AC3E}">
        <p14:creationId xmlns:p14="http://schemas.microsoft.com/office/powerpoint/2010/main" val="412552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through enumeration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751742"/>
            <a:ext cx="2110152" cy="3844202"/>
            <a:chOff x="3517295" y="2036244"/>
            <a:chExt cx="2110152" cy="3844202"/>
          </a:xfrm>
        </p:grpSpPr>
        <p:sp>
          <p:nvSpPr>
            <p:cNvPr id="5" name="Oval 4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8" name="Straight Arrow Connector 7"/>
            <p:cNvCxnSpPr>
              <a:stCxn id="5" idx="4"/>
              <a:endCxn id="6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4"/>
              <a:endCxn id="7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2" name="Straight Arrow Connector 11"/>
            <p:cNvCxnSpPr>
              <a:stCxn id="10" idx="4"/>
              <a:endCxn id="5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4"/>
              <a:endCxn id="5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72387" y="1751742"/>
            <a:ext cx="462764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P(+b|+j, +m) = </a:t>
            </a:r>
            <a:r>
              <a:rPr lang="en-US" sz="2800" dirty="0" smtClean="0">
                <a:solidFill>
                  <a:srgbClr val="FF0000"/>
                </a:solidFill>
              </a:rPr>
              <a:t>???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= P(+b, +j, +m) / P(+j, +m)</a:t>
            </a:r>
          </a:p>
          <a:p>
            <a:r>
              <a:rPr lang="en-US" dirty="0" smtClean="0"/>
              <a:t>= 0.0005922376 / 0.44741431924</a:t>
            </a:r>
          </a:p>
          <a:p>
            <a:r>
              <a:rPr lang="en-US" dirty="0" smtClean="0"/>
              <a:t>= 0.284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785461" y="5595944"/>
            <a:ext cx="27145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Definition:</a:t>
            </a:r>
          </a:p>
          <a:p>
            <a:r>
              <a:rPr lang="en-US" dirty="0" smtClean="0"/>
              <a:t>Conditional probability:</a:t>
            </a:r>
          </a:p>
          <a:p>
            <a:r>
              <a:rPr lang="en-US" dirty="0" smtClean="0"/>
              <a:t>	P(Q|E) = P(Q, E) / P(E)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3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567" y="1600200"/>
            <a:ext cx="5551233" cy="4525963"/>
          </a:xfrm>
        </p:spPr>
        <p:txBody>
          <a:bodyPr/>
          <a:lstStyle/>
          <a:p>
            <a:r>
              <a:rPr lang="en-US" dirty="0" smtClean="0"/>
              <a:t>We assumed binary events/Boolean variables.</a:t>
            </a:r>
          </a:p>
          <a:p>
            <a:r>
              <a:rPr lang="en-US" dirty="0" smtClean="0"/>
              <a:t>Only 5 variables: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32 rows in the CPT </a:t>
            </a:r>
            <a:endParaRPr lang="en-US" dirty="0" smtClean="0"/>
          </a:p>
          <a:p>
            <a:r>
              <a:rPr lang="en-US" dirty="0" smtClean="0"/>
              <a:t>Practically, what if we have a large network?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751742"/>
            <a:ext cx="2110152" cy="3844202"/>
            <a:chOff x="3517295" y="2036244"/>
            <a:chExt cx="2110152" cy="3844202"/>
          </a:xfrm>
        </p:grpSpPr>
        <p:sp>
          <p:nvSpPr>
            <p:cNvPr id="5" name="Oval 4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8" name="Straight Arrow Connector 7"/>
            <p:cNvCxnSpPr>
              <a:stCxn id="5" idx="4"/>
              <a:endCxn id="6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4"/>
              <a:endCxn id="7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2" name="Straight Arrow Connector 11"/>
            <p:cNvCxnSpPr>
              <a:stCxn id="10" idx="4"/>
              <a:endCxn id="5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4"/>
              <a:endCxn id="5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1197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Car-diagnosis </a:t>
            </a:r>
            <a:endParaRPr lang="en-US" dirty="0"/>
          </a:p>
        </p:txBody>
      </p:sp>
      <p:pic>
        <p:nvPicPr>
          <p:cNvPr id="4" name="Picture 3" descr="car-net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94" y="1851332"/>
            <a:ext cx="7018166" cy="3655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656" y="1482000"/>
            <a:ext cx="3666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evidence: engine won't </a:t>
            </a:r>
            <a:r>
              <a:rPr lang="en-US" dirty="0" smtClean="0"/>
              <a:t>start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Testable </a:t>
            </a:r>
            <a:r>
              <a:rPr lang="en-US" dirty="0"/>
              <a:t>variables (thin ovals), diagnosis variables (thick ovals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Hidden variables (shaded) ensure sparse structure, reduce parameters</a:t>
            </a:r>
          </a:p>
        </p:txBody>
      </p:sp>
    </p:spTree>
    <p:extLst>
      <p:ext uri="{BB962C8B-B14F-4D97-AF65-F5344CB8AC3E}">
        <p14:creationId xmlns:p14="http://schemas.microsoft.com/office/powerpoint/2010/main" val="70803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Car insurance</a:t>
            </a:r>
            <a:endParaRPr lang="en-US" dirty="0"/>
          </a:p>
        </p:txBody>
      </p:sp>
      <p:pic>
        <p:nvPicPr>
          <p:cNvPr id="4" name="Content Placeholder 3" descr="insurance-net.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883" b="-16883"/>
          <a:stretch>
            <a:fillRect/>
          </a:stretch>
        </p:blipFill>
        <p:spPr>
          <a:xfrm>
            <a:off x="2180287" y="1600200"/>
            <a:ext cx="6506513" cy="4525963"/>
          </a:xfrm>
        </p:spPr>
      </p:pic>
      <p:sp>
        <p:nvSpPr>
          <p:cNvPr id="5" name="TextBox 4"/>
          <p:cNvSpPr txBox="1"/>
          <p:nvPr/>
        </p:nvSpPr>
        <p:spPr>
          <a:xfrm>
            <a:off x="359634" y="1395162"/>
            <a:ext cx="4708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Predict claim costs (medical, liability, property) given data on application form (other </a:t>
            </a:r>
            <a:r>
              <a:rPr lang="en-US" dirty="0" err="1"/>
              <a:t>unshaded</a:t>
            </a:r>
            <a:r>
              <a:rPr lang="en-US" dirty="0"/>
              <a:t> nodes)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199" y="2618458"/>
            <a:ext cx="1723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Boolean: </a:t>
            </a:r>
          </a:p>
          <a:p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baseline="30000" dirty="0" smtClean="0"/>
              <a:t>27</a:t>
            </a:r>
            <a:r>
              <a:rPr lang="en-US" dirty="0"/>
              <a:t> </a:t>
            </a:r>
            <a:r>
              <a:rPr lang="en-US" dirty="0" smtClean="0"/>
              <a:t>rows in the CPT</a:t>
            </a:r>
            <a:endParaRPr lang="en-US" dirty="0" smtClean="0"/>
          </a:p>
          <a:p>
            <a:r>
              <a:rPr lang="en-US" dirty="0" smtClean="0"/>
              <a:t>NOT Boolean in reality.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26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Up Enumeration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331441"/>
              </p:ext>
            </p:extLst>
          </p:nvPr>
        </p:nvGraphicFramePr>
        <p:xfrm>
          <a:off x="1322016" y="1817688"/>
          <a:ext cx="4117463" cy="785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" name="Equation" r:id="rId3" imgW="3060700" imgH="584200" progId="Equation.3">
                  <p:embed/>
                </p:oleObj>
              </mc:Choice>
              <mc:Fallback>
                <p:oleObj name="Equation" r:id="rId3" imgW="30607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2016" y="1817688"/>
                        <a:ext cx="4117463" cy="785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322016" y="1417638"/>
            <a:ext cx="1369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P(+b, +j, +m)  </a:t>
            </a:r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222578"/>
              </p:ext>
            </p:extLst>
          </p:nvPr>
        </p:nvGraphicFramePr>
        <p:xfrm>
          <a:off x="1312863" y="3340427"/>
          <a:ext cx="41163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" name="Equation" r:id="rId5" imgW="3060700" imgH="292100" progId="Equation.3">
                  <p:embed/>
                </p:oleObj>
              </mc:Choice>
              <mc:Fallback>
                <p:oleObj name="Equation" r:id="rId5" imgW="30607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2863" y="3340427"/>
                        <a:ext cx="4116387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82263"/>
              </p:ext>
            </p:extLst>
          </p:nvPr>
        </p:nvGraphicFramePr>
        <p:xfrm>
          <a:off x="1320800" y="3798888"/>
          <a:ext cx="40989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5" name="Equation" r:id="rId7" imgW="3048000" imgH="292100" progId="Equation.3">
                  <p:embed/>
                </p:oleObj>
              </mc:Choice>
              <mc:Fallback>
                <p:oleObj name="Equation" r:id="rId7" imgW="30480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0800" y="3798888"/>
                        <a:ext cx="4098925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322016" y="2772506"/>
            <a:ext cx="1847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Pulling out terms: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4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up enumeration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57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Maximize Independence</a:t>
            </a:r>
          </a:p>
          <a:p>
            <a:pPr lvl="1"/>
            <a:r>
              <a:rPr lang="en-US" dirty="0" smtClean="0"/>
              <a:t>The structure of the Bayes network determines how efficient to calculate the probability values.</a:t>
            </a:r>
          </a:p>
          <a:p>
            <a:pPr lvl="1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60584" y="2659879"/>
            <a:ext cx="3638015" cy="742462"/>
            <a:chOff x="1160584" y="3381254"/>
            <a:chExt cx="3638015" cy="742462"/>
          </a:xfrm>
        </p:grpSpPr>
        <p:sp>
          <p:nvSpPr>
            <p:cNvPr id="4" name="Oval 3"/>
            <p:cNvSpPr/>
            <p:nvPr/>
          </p:nvSpPr>
          <p:spPr>
            <a:xfrm>
              <a:off x="1160584" y="338125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189594" y="338125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095215" y="338125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X</a:t>
              </a:r>
              <a:r>
                <a:rPr lang="en-US" baseline="-25000" dirty="0" err="1" smtClean="0"/>
                <a:t>n</a:t>
              </a:r>
              <a:endParaRPr lang="en-US" baseline="-25000" dirty="0"/>
            </a:p>
          </p:txBody>
        </p:sp>
        <p:cxnSp>
          <p:nvCxnSpPr>
            <p:cNvPr id="8" name="Straight Connector 7"/>
            <p:cNvCxnSpPr>
              <a:stCxn id="4" idx="6"/>
              <a:endCxn id="5" idx="2"/>
            </p:cNvCxnSpPr>
            <p:nvPr/>
          </p:nvCxnSpPr>
          <p:spPr>
            <a:xfrm>
              <a:off x="1863968" y="3752485"/>
              <a:ext cx="325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6"/>
              <a:endCxn id="6" idx="2"/>
            </p:cNvCxnSpPr>
            <p:nvPr/>
          </p:nvCxnSpPr>
          <p:spPr>
            <a:xfrm>
              <a:off x="2892978" y="3752485"/>
              <a:ext cx="12022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5956454" y="2846444"/>
            <a:ext cx="59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O(n)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310071" y="5867737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1269102" y="3669265"/>
            <a:ext cx="2825546" cy="2569703"/>
            <a:chOff x="1060795" y="3913605"/>
            <a:chExt cx="2825546" cy="2569703"/>
          </a:xfrm>
        </p:grpSpPr>
        <p:sp>
          <p:nvSpPr>
            <p:cNvPr id="14" name="Oval 13"/>
            <p:cNvSpPr/>
            <p:nvPr/>
          </p:nvSpPr>
          <p:spPr>
            <a:xfrm>
              <a:off x="2153947" y="3913605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060795" y="437436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X</a:t>
              </a:r>
              <a:r>
                <a:rPr lang="en-US" baseline="-25000" dirty="0" err="1" smtClean="0"/>
                <a:t>n</a:t>
              </a:r>
              <a:endParaRPr lang="en-US" baseline="-25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182957" y="4433329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182957" y="5605237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1060795" y="5605237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cxnSp>
          <p:nvCxnSpPr>
            <p:cNvPr id="25" name="Straight Connector 24"/>
            <p:cNvCxnSpPr>
              <a:stCxn id="14" idx="6"/>
              <a:endCxn id="19" idx="1"/>
            </p:cNvCxnSpPr>
            <p:nvPr/>
          </p:nvCxnSpPr>
          <p:spPr>
            <a:xfrm>
              <a:off x="2857331" y="4284836"/>
              <a:ext cx="428634" cy="2572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2"/>
              <a:endCxn id="16" idx="7"/>
            </p:cNvCxnSpPr>
            <p:nvPr/>
          </p:nvCxnSpPr>
          <p:spPr>
            <a:xfrm flipH="1">
              <a:off x="1661171" y="4284836"/>
              <a:ext cx="492776" cy="1982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5"/>
              <a:endCxn id="20" idx="1"/>
            </p:cNvCxnSpPr>
            <p:nvPr/>
          </p:nvCxnSpPr>
          <p:spPr>
            <a:xfrm>
              <a:off x="2754323" y="4547336"/>
              <a:ext cx="531642" cy="11666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9" idx="4"/>
              <a:endCxn id="20" idx="0"/>
            </p:cNvCxnSpPr>
            <p:nvPr/>
          </p:nvCxnSpPr>
          <p:spPr>
            <a:xfrm>
              <a:off x="3534649" y="5175791"/>
              <a:ext cx="0" cy="4294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6" idx="4"/>
              <a:endCxn id="22" idx="0"/>
            </p:cNvCxnSpPr>
            <p:nvPr/>
          </p:nvCxnSpPr>
          <p:spPr>
            <a:xfrm>
              <a:off x="1412487" y="5116826"/>
              <a:ext cx="0" cy="4884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2" idx="5"/>
              <a:endCxn id="21" idx="2"/>
            </p:cNvCxnSpPr>
            <p:nvPr/>
          </p:nvCxnSpPr>
          <p:spPr>
            <a:xfrm>
              <a:off x="1661171" y="6238968"/>
              <a:ext cx="440593" cy="2443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1" idx="6"/>
              <a:endCxn id="20" idx="3"/>
            </p:cNvCxnSpPr>
            <p:nvPr/>
          </p:nvCxnSpPr>
          <p:spPr>
            <a:xfrm flipV="1">
              <a:off x="2805148" y="6238968"/>
              <a:ext cx="480817" cy="2443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6" idx="6"/>
              <a:endCxn id="19" idx="2"/>
            </p:cNvCxnSpPr>
            <p:nvPr/>
          </p:nvCxnSpPr>
          <p:spPr>
            <a:xfrm>
              <a:off x="1764179" y="4745595"/>
              <a:ext cx="1418778" cy="589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6" idx="5"/>
              <a:endCxn id="20" idx="2"/>
            </p:cNvCxnSpPr>
            <p:nvPr/>
          </p:nvCxnSpPr>
          <p:spPr>
            <a:xfrm>
              <a:off x="1661171" y="5008095"/>
              <a:ext cx="1521786" cy="9683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2" idx="7"/>
              <a:endCxn id="19" idx="3"/>
            </p:cNvCxnSpPr>
            <p:nvPr/>
          </p:nvCxnSpPr>
          <p:spPr>
            <a:xfrm flipV="1">
              <a:off x="1661171" y="5067060"/>
              <a:ext cx="1624794" cy="6469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1" idx="0"/>
              <a:endCxn id="14" idx="4"/>
            </p:cNvCxnSpPr>
            <p:nvPr/>
          </p:nvCxnSpPr>
          <p:spPr>
            <a:xfrm flipV="1">
              <a:off x="2453456" y="4656067"/>
              <a:ext cx="52183" cy="14560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0" idx="2"/>
              <a:endCxn id="22" idx="6"/>
            </p:cNvCxnSpPr>
            <p:nvPr/>
          </p:nvCxnSpPr>
          <p:spPr>
            <a:xfrm flipH="1">
              <a:off x="1764179" y="5976468"/>
              <a:ext cx="141877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4" idx="3"/>
              <a:endCxn id="22" idx="7"/>
            </p:cNvCxnSpPr>
            <p:nvPr/>
          </p:nvCxnSpPr>
          <p:spPr>
            <a:xfrm flipH="1">
              <a:off x="1661171" y="4547336"/>
              <a:ext cx="595784" cy="11666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5948337" y="5008095"/>
            <a:ext cx="67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38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networks: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simple, graphical notation for conditional independence </a:t>
            </a:r>
            <a:r>
              <a:rPr lang="en-US" dirty="0" smtClean="0"/>
              <a:t>assertions and </a:t>
            </a:r>
            <a:r>
              <a:rPr lang="en-US" dirty="0"/>
              <a:t>hence for compact </a:t>
            </a:r>
            <a:r>
              <a:rPr lang="en-US" dirty="0" smtClean="0"/>
              <a:t>specification of </a:t>
            </a:r>
            <a:r>
              <a:rPr lang="en-US" dirty="0"/>
              <a:t>full joint </a:t>
            </a:r>
            <a:r>
              <a:rPr lang="en-US" dirty="0" smtClean="0"/>
              <a:t>distributions</a:t>
            </a:r>
          </a:p>
          <a:p>
            <a:r>
              <a:rPr lang="en-US" dirty="0"/>
              <a:t>Syntax:</a:t>
            </a:r>
          </a:p>
          <a:p>
            <a:pPr lvl="1"/>
            <a:r>
              <a:rPr lang="en-US" dirty="0"/>
              <a:t>a set of nodes, one per variable</a:t>
            </a:r>
          </a:p>
          <a:p>
            <a:pPr lvl="1"/>
            <a:r>
              <a:rPr lang="en-US" dirty="0"/>
              <a:t>a directed, acyclic graph (link  </a:t>
            </a:r>
            <a:r>
              <a:rPr lang="en-US" dirty="0" smtClean="0"/>
              <a:t>= “directly influences</a:t>
            </a:r>
            <a:r>
              <a:rPr lang="en-US" dirty="0"/>
              <a:t>")</a:t>
            </a:r>
          </a:p>
          <a:p>
            <a:pPr lvl="1"/>
            <a:r>
              <a:rPr lang="en-US" dirty="0"/>
              <a:t>a conditional distribution for each node given its parents</a:t>
            </a:r>
            <a:r>
              <a:rPr lang="en-US" dirty="0" smtClean="0"/>
              <a:t>: P(</a:t>
            </a:r>
            <a:r>
              <a:rPr lang="en-US" dirty="0" err="1" smtClean="0"/>
              <a:t>X</a:t>
            </a:r>
            <a:r>
              <a:rPr lang="en-US" sz="2400" dirty="0" err="1" smtClean="0"/>
              <a:t>i</a:t>
            </a:r>
            <a:r>
              <a:rPr lang="en-US" dirty="0" err="1" smtClean="0"/>
              <a:t>|Parents</a:t>
            </a:r>
            <a:r>
              <a:rPr lang="en-US" dirty="0" smtClean="0"/>
              <a:t>(X</a:t>
            </a:r>
            <a:r>
              <a:rPr lang="en-US" sz="2400" dirty="0" smtClean="0"/>
              <a:t>i</a:t>
            </a:r>
            <a:r>
              <a:rPr lang="en-US" dirty="0" smtClean="0"/>
              <a:t>))</a:t>
            </a:r>
          </a:p>
          <a:p>
            <a:r>
              <a:rPr lang="en-US" dirty="0"/>
              <a:t>In the simplest case, conditional distribution represented </a:t>
            </a:r>
            <a:r>
              <a:rPr lang="en-US" dirty="0" smtClean="0"/>
              <a:t>as a </a:t>
            </a:r>
            <a:r>
              <a:rPr lang="en-US" dirty="0"/>
              <a:t>conditional probability table (CPT) giving </a:t>
            </a:r>
            <a:r>
              <a:rPr lang="en-US" dirty="0" smtClean="0"/>
              <a:t>the distribution </a:t>
            </a:r>
            <a:r>
              <a:rPr lang="en-US" dirty="0"/>
              <a:t>over Xi for each combination of parent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96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Bayesian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1578" y="4928837"/>
            <a:ext cx="5315222" cy="73250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Dependent or Independent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P(J|M) = P(J)?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1751742"/>
            <a:ext cx="2110152" cy="3844202"/>
            <a:chOff x="3517295" y="2036244"/>
            <a:chExt cx="2110152" cy="3844202"/>
          </a:xfrm>
        </p:grpSpPr>
        <p:sp>
          <p:nvSpPr>
            <p:cNvPr id="5" name="Oval 4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8" name="Straight Arrow Connector 7"/>
            <p:cNvCxnSpPr>
              <a:stCxn id="5" idx="4"/>
              <a:endCxn id="6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4"/>
              <a:endCxn id="7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2" name="Straight Arrow Connector 11"/>
            <p:cNvCxnSpPr>
              <a:stCxn id="10" idx="4"/>
              <a:endCxn id="5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4"/>
              <a:endCxn id="5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4340813" y="4111020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6343226" y="4111020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baseline="-25000" dirty="0"/>
          </a:p>
        </p:txBody>
      </p:sp>
      <p:sp>
        <p:nvSpPr>
          <p:cNvPr id="16" name="Rectangle 15"/>
          <p:cNvSpPr/>
          <p:nvPr/>
        </p:nvSpPr>
        <p:spPr>
          <a:xfrm>
            <a:off x="3371578" y="189403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alarm (A) might go off because of either a Burglary (B) and/or an Earthquake (E). And when the alarm (A) goes off, either John (J) and/or Mary (M) will call to report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Suppose we choose the ordering M, J, A, B,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14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58466" y="212297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4769823" y="212297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3661850" y="2494204"/>
            <a:ext cx="11079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37019" y="350487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2" name="Rectangle 1"/>
          <p:cNvSpPr/>
          <p:nvPr/>
        </p:nvSpPr>
        <p:spPr>
          <a:xfrm>
            <a:off x="1976933" y="4739647"/>
            <a:ext cx="1909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P(A|J,M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dirty="0" smtClean="0">
                <a:solidFill>
                  <a:srgbClr val="FF0000"/>
                </a:solidFill>
              </a:rPr>
              <a:t>P(A|J)?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P(A|J,M</a:t>
            </a:r>
            <a:r>
              <a:rPr lang="en-US" dirty="0">
                <a:solidFill>
                  <a:srgbClr val="FF0000"/>
                </a:solidFill>
              </a:rPr>
              <a:t>) = P(A)?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79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and 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751742"/>
            <a:ext cx="2110152" cy="3844202"/>
            <a:chOff x="3517295" y="2036244"/>
            <a:chExt cx="2110152" cy="3844202"/>
          </a:xfrm>
        </p:grpSpPr>
        <p:sp>
          <p:nvSpPr>
            <p:cNvPr id="7" name="Oval 6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10" name="Straight Arrow Connector 9"/>
            <p:cNvCxnSpPr>
              <a:stCxn id="7" idx="4"/>
              <a:endCxn id="8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4" name="Straight Arrow Connector 13"/>
            <p:cNvCxnSpPr>
              <a:stCxn id="12" idx="4"/>
              <a:endCxn id="7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4"/>
              <a:endCxn id="7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059158" y="1751742"/>
            <a:ext cx="46276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alarm (A) might go off because of either a Burglary (B) and/or an Earthquake (E). And when the alarm (A) goes off, either John (J) and/or Mary (M) will call to report.</a:t>
            </a:r>
          </a:p>
          <a:p>
            <a:endParaRPr lang="en-US" dirty="0" smtClean="0"/>
          </a:p>
          <a:p>
            <a:r>
              <a:rPr lang="en-US" dirty="0" smtClean="0"/>
              <a:t>Possible questions: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Given the evidence of either B or E, what’s the probability of J or M will call?</a:t>
            </a:r>
          </a:p>
          <a:p>
            <a:endParaRPr lang="en-US" dirty="0" smtClean="0"/>
          </a:p>
          <a:p>
            <a:r>
              <a:rPr lang="en-US" dirty="0" smtClean="0"/>
              <a:t>Answer to this type of questions: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Posterior distribution: P(Q</a:t>
            </a:r>
            <a:r>
              <a:rPr lang="en-US" baseline="-25000" dirty="0" smtClean="0"/>
              <a:t>1</a:t>
            </a:r>
            <a:r>
              <a:rPr lang="en-US" dirty="0" smtClean="0"/>
              <a:t>, Q</a:t>
            </a:r>
            <a:r>
              <a:rPr lang="en-US" baseline="-25000" dirty="0" smtClean="0"/>
              <a:t>2</a:t>
            </a:r>
            <a:r>
              <a:rPr lang="en-US" dirty="0" smtClean="0"/>
              <a:t> … | E</a:t>
            </a:r>
            <a:r>
              <a:rPr lang="en-US" baseline="-25000" dirty="0" smtClean="0"/>
              <a:t>1</a:t>
            </a:r>
            <a:r>
              <a:rPr lang="en-US" dirty="0" smtClean="0"/>
              <a:t>=e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=e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It's </a:t>
            </a:r>
            <a:r>
              <a:rPr lang="en-US" dirty="0"/>
              <a:t>the probability distribution of one or more query variables given the values of the evidence variables.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07947" y="1993456"/>
            <a:ext cx="1126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EVIDENCE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07947" y="503474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807947" y="3690734"/>
            <a:ext cx="932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58466" y="77377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4769823" y="77377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3661850" y="1145006"/>
            <a:ext cx="11079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37019" y="215567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baseline="-25000" dirty="0"/>
          </a:p>
        </p:txBody>
      </p:sp>
      <p:cxnSp>
        <p:nvCxnSpPr>
          <p:cNvPr id="3" name="Straight Arrow Connector 2"/>
          <p:cNvCxnSpPr>
            <a:stCxn id="4" idx="4"/>
            <a:endCxn id="8" idx="1"/>
          </p:cNvCxnSpPr>
          <p:nvPr/>
        </p:nvCxnSpPr>
        <p:spPr>
          <a:xfrm>
            <a:off x="3310158" y="1516237"/>
            <a:ext cx="629869" cy="748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8" idx="7"/>
          </p:cNvCxnSpPr>
          <p:nvPr/>
        </p:nvCxnSpPr>
        <p:spPr>
          <a:xfrm flipH="1">
            <a:off x="4437395" y="1516237"/>
            <a:ext cx="684120" cy="748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58466" y="389263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baseline="-25000" dirty="0"/>
          </a:p>
        </p:txBody>
      </p:sp>
      <p:sp>
        <p:nvSpPr>
          <p:cNvPr id="2" name="Rectangle 1"/>
          <p:cNvSpPr/>
          <p:nvPr/>
        </p:nvSpPr>
        <p:spPr>
          <a:xfrm>
            <a:off x="4540403" y="3246304"/>
            <a:ext cx="3140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P(B|A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J, M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dirty="0" smtClean="0">
                <a:solidFill>
                  <a:srgbClr val="FF0000"/>
                </a:solidFill>
              </a:rPr>
              <a:t>P(B|A</a:t>
            </a:r>
            <a:r>
              <a:rPr lang="en-US" dirty="0">
                <a:solidFill>
                  <a:srgbClr val="FF0000"/>
                </a:solidFill>
              </a:rPr>
              <a:t>)?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P(B|A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J, M</a:t>
            </a:r>
            <a:r>
              <a:rPr lang="en-US" dirty="0">
                <a:solidFill>
                  <a:srgbClr val="FF0000"/>
                </a:solidFill>
              </a:rPr>
              <a:t>) = P(B)?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96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58466" y="77377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4769823" y="77377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3661850" y="1145006"/>
            <a:ext cx="11079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37019" y="215567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baseline="-25000" dirty="0"/>
          </a:p>
        </p:txBody>
      </p:sp>
      <p:cxnSp>
        <p:nvCxnSpPr>
          <p:cNvPr id="3" name="Straight Arrow Connector 2"/>
          <p:cNvCxnSpPr>
            <a:stCxn id="4" idx="4"/>
            <a:endCxn id="8" idx="1"/>
          </p:cNvCxnSpPr>
          <p:nvPr/>
        </p:nvCxnSpPr>
        <p:spPr>
          <a:xfrm>
            <a:off x="3310158" y="1516237"/>
            <a:ext cx="629869" cy="748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8" idx="7"/>
          </p:cNvCxnSpPr>
          <p:nvPr/>
        </p:nvCxnSpPr>
        <p:spPr>
          <a:xfrm flipH="1">
            <a:off x="4437395" y="1516237"/>
            <a:ext cx="684120" cy="748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58466" y="389263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stCxn id="8" idx="3"/>
            <a:endCxn id="11" idx="0"/>
          </p:cNvCxnSpPr>
          <p:nvPr/>
        </p:nvCxnSpPr>
        <p:spPr>
          <a:xfrm flipH="1">
            <a:off x="3310158" y="2789406"/>
            <a:ext cx="629869" cy="1103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769823" y="389263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baseline="-25000" dirty="0"/>
          </a:p>
        </p:txBody>
      </p:sp>
      <p:sp>
        <p:nvSpPr>
          <p:cNvPr id="2" name="Rectangle 1"/>
          <p:cNvSpPr/>
          <p:nvPr/>
        </p:nvSpPr>
        <p:spPr>
          <a:xfrm>
            <a:off x="1812664" y="506372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P(E|B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A, J, M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dirty="0" smtClean="0">
                <a:solidFill>
                  <a:srgbClr val="FF0000"/>
                </a:solidFill>
              </a:rPr>
              <a:t>P(E|A</a:t>
            </a:r>
            <a:r>
              <a:rPr lang="en-US" dirty="0">
                <a:solidFill>
                  <a:srgbClr val="FF0000"/>
                </a:solidFill>
              </a:rPr>
              <a:t>)?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P(E|B, A, J, M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dirty="0" smtClean="0">
                <a:solidFill>
                  <a:srgbClr val="FF0000"/>
                </a:solidFill>
              </a:rPr>
              <a:t>P(E|A, B</a:t>
            </a:r>
            <a:r>
              <a:rPr lang="en-US" dirty="0">
                <a:solidFill>
                  <a:srgbClr val="FF0000"/>
                </a:solidFill>
              </a:rPr>
              <a:t>)?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93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78953" y="596245"/>
            <a:ext cx="2514741" cy="3861322"/>
            <a:chOff x="2958466" y="773775"/>
            <a:chExt cx="2514741" cy="3861322"/>
          </a:xfrm>
        </p:grpSpPr>
        <p:sp>
          <p:nvSpPr>
            <p:cNvPr id="4" name="Oval 3"/>
            <p:cNvSpPr/>
            <p:nvPr/>
          </p:nvSpPr>
          <p:spPr>
            <a:xfrm>
              <a:off x="2958466" y="773775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4769823" y="773775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7" name="Straight Arrow Connector 6"/>
            <p:cNvCxnSpPr>
              <a:stCxn id="4" idx="6"/>
              <a:endCxn id="5" idx="2"/>
            </p:cNvCxnSpPr>
            <p:nvPr/>
          </p:nvCxnSpPr>
          <p:spPr>
            <a:xfrm>
              <a:off x="3661850" y="1145006"/>
              <a:ext cx="110797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837019" y="2155675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baseline="-25000" dirty="0"/>
            </a:p>
          </p:txBody>
        </p:sp>
        <p:cxnSp>
          <p:nvCxnSpPr>
            <p:cNvPr id="3" name="Straight Arrow Connector 2"/>
            <p:cNvCxnSpPr>
              <a:stCxn id="4" idx="4"/>
              <a:endCxn id="8" idx="1"/>
            </p:cNvCxnSpPr>
            <p:nvPr/>
          </p:nvCxnSpPr>
          <p:spPr>
            <a:xfrm>
              <a:off x="3310158" y="1516237"/>
              <a:ext cx="629869" cy="748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4"/>
              <a:endCxn id="8" idx="7"/>
            </p:cNvCxnSpPr>
            <p:nvPr/>
          </p:nvCxnSpPr>
          <p:spPr>
            <a:xfrm flipH="1">
              <a:off x="4437395" y="1516237"/>
              <a:ext cx="684120" cy="748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2958466" y="3892635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baseline="-25000" dirty="0"/>
            </a:p>
          </p:txBody>
        </p:sp>
        <p:cxnSp>
          <p:nvCxnSpPr>
            <p:cNvPr id="6" name="Straight Arrow Connector 5"/>
            <p:cNvCxnSpPr>
              <a:stCxn id="8" idx="3"/>
              <a:endCxn id="11" idx="0"/>
            </p:cNvCxnSpPr>
            <p:nvPr/>
          </p:nvCxnSpPr>
          <p:spPr>
            <a:xfrm flipH="1">
              <a:off x="3310158" y="2789406"/>
              <a:ext cx="629869" cy="11032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769823" y="3892635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0" name="Straight Arrow Connector 9"/>
            <p:cNvCxnSpPr>
              <a:stCxn id="8" idx="5"/>
              <a:endCxn id="12" idx="0"/>
            </p:cNvCxnSpPr>
            <p:nvPr/>
          </p:nvCxnSpPr>
          <p:spPr>
            <a:xfrm>
              <a:off x="4437395" y="2789406"/>
              <a:ext cx="684120" cy="11032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1" idx="6"/>
              <a:endCxn id="12" idx="2"/>
            </p:cNvCxnSpPr>
            <p:nvPr/>
          </p:nvCxnSpPr>
          <p:spPr>
            <a:xfrm>
              <a:off x="3661850" y="4263866"/>
              <a:ext cx="110797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39728" y="967476"/>
            <a:ext cx="421699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Deciding conditional independence is hard in </a:t>
            </a:r>
            <a:r>
              <a:rPr lang="en-US" dirty="0" smtClean="0"/>
              <a:t>non-causal directions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(Causal models and conditional independence seem hardwired for humans</a:t>
            </a:r>
            <a:r>
              <a:rPr lang="en-US" dirty="0" smtClean="0"/>
              <a:t>!)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Assessing conditional probabilities is hard in </a:t>
            </a:r>
            <a:r>
              <a:rPr lang="en-US" dirty="0" smtClean="0"/>
              <a:t>non-causal directions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Network is less compact: 1 + 2 + 4 + 2 + 4=13 numbers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33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764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Variable elimination: carry out summations </a:t>
            </a:r>
            <a:r>
              <a:rPr lang="en-US" dirty="0" smtClean="0"/>
              <a:t>right-to-left, storing </a:t>
            </a:r>
            <a:r>
              <a:rPr lang="en-US" dirty="0"/>
              <a:t>intermediate results (factors) to avoid </a:t>
            </a:r>
            <a:r>
              <a:rPr lang="en-US" dirty="0" smtClean="0"/>
              <a:t>re-computation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180355"/>
              </p:ext>
            </p:extLst>
          </p:nvPr>
        </p:nvGraphicFramePr>
        <p:xfrm>
          <a:off x="1338301" y="3073606"/>
          <a:ext cx="4599920" cy="287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3" imgW="2806560" imgH="2108160" progId="Equation.3">
                  <p:embed/>
                </p:oleObj>
              </mc:Choice>
              <mc:Fallback>
                <p:oleObj name="Equation" r:id="rId3" imgW="2806560" imgH="210816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301" y="3073606"/>
                        <a:ext cx="4599920" cy="287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32362" y="4810454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(sum out A)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32362" y="5177965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(sum out 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07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985"/>
            <a:ext cx="8229600" cy="3045501"/>
          </a:xfrm>
        </p:spPr>
        <p:txBody>
          <a:bodyPr>
            <a:normAutofit/>
          </a:bodyPr>
          <a:lstStyle/>
          <a:p>
            <a:r>
              <a:rPr lang="en-US" dirty="0" smtClean="0"/>
              <a:t>Variable elimination:</a:t>
            </a:r>
          </a:p>
          <a:p>
            <a:pPr lvl="1"/>
            <a:r>
              <a:rPr lang="en-US" dirty="0"/>
              <a:t>Summing out a variable from a product of </a:t>
            </a:r>
            <a:r>
              <a:rPr lang="en-US" dirty="0" smtClean="0"/>
              <a:t>factors:</a:t>
            </a:r>
          </a:p>
          <a:p>
            <a:pPr lvl="2"/>
            <a:r>
              <a:rPr lang="en-US" dirty="0"/>
              <a:t>move any constant factors outside the summation</a:t>
            </a:r>
          </a:p>
          <a:p>
            <a:pPr lvl="2"/>
            <a:r>
              <a:rPr lang="en-US" dirty="0"/>
              <a:t>add up </a:t>
            </a:r>
            <a:r>
              <a:rPr lang="en-US" dirty="0" err="1"/>
              <a:t>submatrices</a:t>
            </a:r>
            <a:r>
              <a:rPr lang="en-US" dirty="0"/>
              <a:t> in </a:t>
            </a:r>
            <a:r>
              <a:rPr lang="en-US" dirty="0" err="1"/>
              <a:t>pointwise</a:t>
            </a:r>
            <a:r>
              <a:rPr lang="en-US" dirty="0"/>
              <a:t> product of remaining </a:t>
            </a:r>
            <a:r>
              <a:rPr lang="en-US" dirty="0" smtClean="0"/>
              <a:t>factors</a:t>
            </a:r>
          </a:p>
          <a:p>
            <a:pPr lvl="1"/>
            <a:r>
              <a:rPr lang="en-US" dirty="0" smtClean="0"/>
              <a:t>still N-P complete, but faster than enumeration</a:t>
            </a:r>
            <a:endParaRPr lang="en-US" dirty="0"/>
          </a:p>
        </p:txBody>
      </p:sp>
      <p:graphicFrame>
        <p:nvGraphicFramePr>
          <p:cNvPr id="13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9629"/>
              </p:ext>
            </p:extLst>
          </p:nvPr>
        </p:nvGraphicFramePr>
        <p:xfrm>
          <a:off x="5339752" y="1417638"/>
          <a:ext cx="2774512" cy="1430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4" name="Equation" r:id="rId3" imgW="1625600" imgH="838200" progId="Equation.3">
                  <p:embed/>
                </p:oleObj>
              </mc:Choice>
              <mc:Fallback>
                <p:oleObj name="Equation" r:id="rId3" imgW="1625600" imgH="83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9752" y="1417638"/>
                        <a:ext cx="2774512" cy="1430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737609" y="5323367"/>
            <a:ext cx="3684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Pointwise</a:t>
            </a:r>
            <a:r>
              <a:rPr lang="en-US" dirty="0"/>
              <a:t> product of </a:t>
            </a:r>
            <a:r>
              <a:rPr lang="en-US" dirty="0" smtClean="0"/>
              <a:t>factors f</a:t>
            </a:r>
            <a:r>
              <a:rPr lang="en-US" baseline="-25000" dirty="0" smtClean="0"/>
              <a:t>1</a:t>
            </a:r>
            <a:r>
              <a:rPr lang="en-US" dirty="0" smtClean="0"/>
              <a:t> and 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aphicFrame>
        <p:nvGraphicFramePr>
          <p:cNvPr id="1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513145"/>
              </p:ext>
            </p:extLst>
          </p:nvPr>
        </p:nvGraphicFramePr>
        <p:xfrm>
          <a:off x="4277430" y="5769768"/>
          <a:ext cx="35210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5" name="Equation" r:id="rId5" imgW="1689100" imgH="203200" progId="Equation.3">
                  <p:embed/>
                </p:oleObj>
              </mc:Choice>
              <mc:Fallback>
                <p:oleObj name="Equation" r:id="rId5" imgW="1689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77430" y="5769768"/>
                        <a:ext cx="3521075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737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50288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3597420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5514279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653672" y="1788869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4300804" y="1788869"/>
            <a:ext cx="12134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10821"/>
              </p:ext>
            </p:extLst>
          </p:nvPr>
        </p:nvGraphicFramePr>
        <p:xfrm>
          <a:off x="1630302" y="2824214"/>
          <a:ext cx="107590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6453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537926"/>
              </p:ext>
            </p:extLst>
          </p:nvPr>
        </p:nvGraphicFramePr>
        <p:xfrm>
          <a:off x="3365738" y="2824214"/>
          <a:ext cx="130197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395781"/>
                <a:gridCol w="475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045722"/>
              </p:ext>
            </p:extLst>
          </p:nvPr>
        </p:nvGraphicFramePr>
        <p:xfrm>
          <a:off x="5241252" y="2845753"/>
          <a:ext cx="12494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4"/>
                <a:gridCol w="395781"/>
                <a:gridCol w="475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328241"/>
              </p:ext>
            </p:extLst>
          </p:nvPr>
        </p:nvGraphicFramePr>
        <p:xfrm>
          <a:off x="1950288" y="4329113"/>
          <a:ext cx="392646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4" imgW="2209800" imgH="292100" progId="Equation.3">
                  <p:embed/>
                </p:oleObj>
              </mc:Choice>
              <mc:Fallback>
                <p:oleObj name="Equation" r:id="rId4" imgW="22098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0288" y="4329113"/>
                        <a:ext cx="3926465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94961" y="5002306"/>
            <a:ext cx="1874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Joining factors</a:t>
            </a:r>
          </a:p>
          <a:p>
            <a:pPr lvl="1"/>
            <a:r>
              <a:rPr lang="en-US" dirty="0" smtClean="0"/>
              <a:t>P(R, T)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50288" y="226870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P(R)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64418" y="22801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P(T|R)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0268" y="2280733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P(L|T)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51612"/>
              </p:ext>
            </p:extLst>
          </p:nvPr>
        </p:nvGraphicFramePr>
        <p:xfrm>
          <a:off x="4016724" y="5031325"/>
          <a:ext cx="146956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395781"/>
                <a:gridCol w="6432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275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50288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3597420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5514279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653672" y="1788869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4300804" y="1788869"/>
            <a:ext cx="12134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000609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</a:t>
            </a:r>
            <a:endParaRPr lang="en-US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3647741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2703993" y="2877184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271351"/>
              </p:ext>
            </p:extLst>
          </p:nvPr>
        </p:nvGraphicFramePr>
        <p:xfrm>
          <a:off x="1706301" y="3761923"/>
          <a:ext cx="146956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395781"/>
                <a:gridCol w="6432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1597014" y="3286576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P(R, T)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86971"/>
              </p:ext>
            </p:extLst>
          </p:nvPr>
        </p:nvGraphicFramePr>
        <p:xfrm>
          <a:off x="5381102" y="2862245"/>
          <a:ext cx="12494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4"/>
                <a:gridCol w="395781"/>
                <a:gridCol w="475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14279" y="2321287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P(L|T)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80262" y="4598952"/>
            <a:ext cx="4582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Marginalize on the variable R, to gives us a table of just the variable T. P(R,T) - &gt; P(T)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84174"/>
              </p:ext>
            </p:extLst>
          </p:nvPr>
        </p:nvGraphicFramePr>
        <p:xfrm>
          <a:off x="3623341" y="5561703"/>
          <a:ext cx="107590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645376"/>
              </a:tblGrid>
              <a:tr h="215185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722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50288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3597420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5514279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653672" y="1788869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4300804" y="1788869"/>
            <a:ext cx="12134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000609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</a:t>
            </a:r>
            <a:endParaRPr lang="en-US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3647741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2703993" y="2877184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04002"/>
              </p:ext>
            </p:extLst>
          </p:nvPr>
        </p:nvGraphicFramePr>
        <p:xfrm>
          <a:off x="1706301" y="3761923"/>
          <a:ext cx="146956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395781"/>
                <a:gridCol w="6432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1597014" y="3286576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P(R, T)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96945"/>
              </p:ext>
            </p:extLst>
          </p:nvPr>
        </p:nvGraphicFramePr>
        <p:xfrm>
          <a:off x="5381102" y="2862245"/>
          <a:ext cx="12494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4"/>
                <a:gridCol w="395781"/>
                <a:gridCol w="475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14279" y="2321287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P(L|T)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80262" y="4598952"/>
            <a:ext cx="4582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Marginalize on the variable R, to gives us a table of just the variable T. P(R,T) - &gt; P(T)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66942"/>
              </p:ext>
            </p:extLst>
          </p:nvPr>
        </p:nvGraphicFramePr>
        <p:xfrm>
          <a:off x="3623341" y="5454126"/>
          <a:ext cx="107590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645376"/>
              </a:tblGrid>
              <a:tr h="215185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679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50288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3597420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5514279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653672" y="1788869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4300804" y="1788869"/>
            <a:ext cx="12134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000609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</a:t>
            </a:r>
            <a:endParaRPr lang="en-US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3647741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2703993" y="2877184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02934"/>
              </p:ext>
            </p:extLst>
          </p:nvPr>
        </p:nvGraphicFramePr>
        <p:xfrm>
          <a:off x="5381102" y="2862245"/>
          <a:ext cx="12494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4"/>
                <a:gridCol w="395781"/>
                <a:gridCol w="475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14279" y="2321287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P(L|T)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381511"/>
              </p:ext>
            </p:extLst>
          </p:nvPr>
        </p:nvGraphicFramePr>
        <p:xfrm>
          <a:off x="1814348" y="4970032"/>
          <a:ext cx="107590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645376"/>
              </a:tblGrid>
              <a:tr h="215185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Oval 25"/>
          <p:cNvSpPr/>
          <p:nvPr/>
        </p:nvSpPr>
        <p:spPr>
          <a:xfrm>
            <a:off x="2000609" y="370184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27" name="Oval 26"/>
          <p:cNvSpPr/>
          <p:nvPr/>
        </p:nvSpPr>
        <p:spPr>
          <a:xfrm>
            <a:off x="3647741" y="370184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2703993" y="4073076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74019" y="459134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P(T)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380262" y="4438986"/>
            <a:ext cx="458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) Joint probability of P(T, L)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113477"/>
              </p:ext>
            </p:extLst>
          </p:nvPr>
        </p:nvGraphicFramePr>
        <p:xfrm>
          <a:off x="4245972" y="4960673"/>
          <a:ext cx="12494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4"/>
                <a:gridCol w="395781"/>
                <a:gridCol w="475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38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50288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3597420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5514279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653672" y="1788869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4300804" y="1788869"/>
            <a:ext cx="12134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000609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</a:t>
            </a:r>
            <a:endParaRPr lang="en-US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3647741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2703993" y="2877184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649685"/>
              </p:ext>
            </p:extLst>
          </p:nvPr>
        </p:nvGraphicFramePr>
        <p:xfrm>
          <a:off x="5381102" y="2862245"/>
          <a:ext cx="12494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4"/>
                <a:gridCol w="395781"/>
                <a:gridCol w="475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14279" y="2321287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P(L|T)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245990"/>
              </p:ext>
            </p:extLst>
          </p:nvPr>
        </p:nvGraphicFramePr>
        <p:xfrm>
          <a:off x="1814348" y="4970032"/>
          <a:ext cx="107590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645376"/>
              </a:tblGrid>
              <a:tr h="215185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Oval 25"/>
          <p:cNvSpPr/>
          <p:nvPr/>
        </p:nvSpPr>
        <p:spPr>
          <a:xfrm>
            <a:off x="2000609" y="370184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27" name="Oval 26"/>
          <p:cNvSpPr/>
          <p:nvPr/>
        </p:nvSpPr>
        <p:spPr>
          <a:xfrm>
            <a:off x="3647741" y="370184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2703993" y="4073076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74019" y="459134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P(T)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380262" y="4438986"/>
            <a:ext cx="458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) Joint probability of P(T, L)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15979"/>
              </p:ext>
            </p:extLst>
          </p:nvPr>
        </p:nvGraphicFramePr>
        <p:xfrm>
          <a:off x="4245972" y="4960673"/>
          <a:ext cx="15329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4"/>
                <a:gridCol w="395781"/>
                <a:gridCol w="759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0.051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62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and 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751742"/>
            <a:ext cx="2110152" cy="3844202"/>
            <a:chOff x="3517295" y="2036244"/>
            <a:chExt cx="2110152" cy="3844202"/>
          </a:xfrm>
        </p:grpSpPr>
        <p:sp>
          <p:nvSpPr>
            <p:cNvPr id="7" name="Oval 6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10" name="Straight Arrow Connector 9"/>
            <p:cNvCxnSpPr>
              <a:stCxn id="7" idx="4"/>
              <a:endCxn id="8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4" name="Straight Arrow Connector 13"/>
            <p:cNvCxnSpPr>
              <a:stCxn id="12" idx="4"/>
              <a:endCxn id="7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4"/>
              <a:endCxn id="7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059158" y="1751742"/>
            <a:ext cx="46276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alarm (A) might go off because of either a Burglary (B) and/or an Earthquake (E). And when the alarm (A) goes off, either John (J) and/or Mary (M) will call to report.</a:t>
            </a:r>
          </a:p>
          <a:p>
            <a:endParaRPr lang="en-US" dirty="0" smtClean="0"/>
          </a:p>
          <a:p>
            <a:r>
              <a:rPr lang="en-US" dirty="0" smtClean="0"/>
              <a:t>Possible questions: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Out </a:t>
            </a:r>
            <a:r>
              <a:rPr lang="en-US" dirty="0"/>
              <a:t>of all the possible values for all the query variables, which combination of values has the highest probability</a:t>
            </a:r>
            <a:r>
              <a:rPr lang="en-US" dirty="0" smtClean="0"/>
              <a:t>?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Answer to these questions: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argmax</a:t>
            </a:r>
            <a:r>
              <a:rPr lang="en-US" baseline="-25000" dirty="0" err="1" smtClean="0"/>
              <a:t>q</a:t>
            </a:r>
            <a:r>
              <a:rPr lang="en-US" dirty="0" smtClean="0"/>
              <a:t>: P(Q</a:t>
            </a:r>
            <a:r>
              <a:rPr lang="en-US" baseline="-25000" dirty="0" smtClean="0"/>
              <a:t>1</a:t>
            </a:r>
            <a:r>
              <a:rPr lang="en-US" dirty="0" smtClean="0"/>
              <a:t>=q</a:t>
            </a:r>
            <a:r>
              <a:rPr lang="en-US" baseline="-25000" dirty="0" smtClean="0"/>
              <a:t>1</a:t>
            </a:r>
            <a:r>
              <a:rPr lang="en-US" dirty="0" smtClean="0"/>
              <a:t>, Q</a:t>
            </a:r>
            <a:r>
              <a:rPr lang="en-US" baseline="-25000" dirty="0" smtClean="0"/>
              <a:t>2</a:t>
            </a:r>
            <a:r>
              <a:rPr lang="en-US" dirty="0"/>
              <a:t>=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… | E</a:t>
            </a:r>
            <a:r>
              <a:rPr lang="en-US" baseline="-25000" dirty="0" smtClean="0"/>
              <a:t>1</a:t>
            </a:r>
            <a:r>
              <a:rPr lang="en-US" dirty="0" smtClean="0"/>
              <a:t>=e</a:t>
            </a:r>
            <a:r>
              <a:rPr lang="en-US" baseline="-25000" dirty="0" smtClean="0"/>
              <a:t>1</a:t>
            </a:r>
            <a:r>
              <a:rPr lang="en-US" dirty="0" smtClean="0"/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Which </a:t>
            </a:r>
            <a:r>
              <a:rPr lang="en-US" dirty="0"/>
              <a:t>Q values </a:t>
            </a:r>
            <a:r>
              <a:rPr lang="en-US" dirty="0" smtClean="0"/>
              <a:t>are </a:t>
            </a:r>
            <a:r>
              <a:rPr lang="en-US" dirty="0" err="1" smtClean="0"/>
              <a:t>maxable</a:t>
            </a:r>
            <a:r>
              <a:rPr lang="en-US" dirty="0" smtClean="0"/>
              <a:t> given </a:t>
            </a:r>
            <a:r>
              <a:rPr lang="en-US" dirty="0"/>
              <a:t>the evidence </a:t>
            </a:r>
            <a:r>
              <a:rPr lang="en-US" dirty="0" smtClean="0"/>
              <a:t>values?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07947" y="1993456"/>
            <a:ext cx="1126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EVIDENCE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07947" y="503474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807947" y="3690734"/>
            <a:ext cx="932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50288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3597420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5514279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653672" y="1788869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4300804" y="1788869"/>
            <a:ext cx="12134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000609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</a:t>
            </a:r>
            <a:endParaRPr lang="en-US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3647741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2703993" y="2877184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000609" y="370184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27" name="Oval 26"/>
          <p:cNvSpPr/>
          <p:nvPr/>
        </p:nvSpPr>
        <p:spPr>
          <a:xfrm>
            <a:off x="3647741" y="370184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2703993" y="4073076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67998" y="3517179"/>
            <a:ext cx="313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P(L)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905705"/>
              </p:ext>
            </p:extLst>
          </p:nvPr>
        </p:nvGraphicFramePr>
        <p:xfrm>
          <a:off x="3163962" y="5168252"/>
          <a:ext cx="15329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4"/>
                <a:gridCol w="395781"/>
                <a:gridCol w="759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0.051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75867" y="4789059"/>
            <a:ext cx="741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P(T, L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000609" y="4797021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T, L</a:t>
            </a:r>
            <a:endParaRPr lang="en-US" baseline="-250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897403"/>
              </p:ext>
            </p:extLst>
          </p:nvPr>
        </p:nvGraphicFramePr>
        <p:xfrm>
          <a:off x="5679710" y="3918783"/>
          <a:ext cx="107590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645376"/>
              </a:tblGrid>
              <a:tr h="215185"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088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Elimination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50288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3597420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5514279" y="1417638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653672" y="1788869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4300804" y="1788869"/>
            <a:ext cx="12134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000609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</a:t>
            </a:r>
            <a:endParaRPr lang="en-US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3647741" y="2505953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2703993" y="2877184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000609" y="370184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27" name="Oval 26"/>
          <p:cNvSpPr/>
          <p:nvPr/>
        </p:nvSpPr>
        <p:spPr>
          <a:xfrm>
            <a:off x="3647741" y="3701845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baseline="-25000" dirty="0"/>
          </a:p>
        </p:txBody>
      </p:sp>
      <p:cxnSp>
        <p:nvCxnSpPr>
          <p:cNvPr id="28" name="Straight Arrow Connector 27"/>
          <p:cNvCxnSpPr>
            <a:stCxn id="26" idx="6"/>
            <a:endCxn id="27" idx="2"/>
          </p:cNvCxnSpPr>
          <p:nvPr/>
        </p:nvCxnSpPr>
        <p:spPr>
          <a:xfrm>
            <a:off x="2703993" y="4073076"/>
            <a:ext cx="9437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67998" y="3517179"/>
            <a:ext cx="313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P(L)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774299"/>
              </p:ext>
            </p:extLst>
          </p:nvPr>
        </p:nvGraphicFramePr>
        <p:xfrm>
          <a:off x="3163962" y="5168252"/>
          <a:ext cx="15329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4"/>
                <a:gridCol w="395781"/>
                <a:gridCol w="759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0.051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75867" y="4789059"/>
            <a:ext cx="741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P(T, L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000609" y="4797021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T, L</a:t>
            </a:r>
            <a:endParaRPr lang="en-US" baseline="-250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71692"/>
              </p:ext>
            </p:extLst>
          </p:nvPr>
        </p:nvGraphicFramePr>
        <p:xfrm>
          <a:off x="5679710" y="3918783"/>
          <a:ext cx="1189673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759143"/>
              </a:tblGrid>
              <a:tr h="215185">
                <a:tc>
                  <a:txBody>
                    <a:bodyPr/>
                    <a:lstStyle/>
                    <a:p>
                      <a:r>
                        <a:rPr lang="en-US" dirty="0" smtClean="0"/>
                        <a:t>+l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123996" y="5077818"/>
            <a:ext cx="3490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Choice of ordering is important!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70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Inference: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542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Joint probability of heads and tails of a 1 cent, and a 5 cent coin.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Computationally easier.</a:t>
            </a:r>
          </a:p>
          <a:p>
            <a:pPr lvl="1"/>
            <a:r>
              <a:rPr lang="en-US" dirty="0" smtClean="0"/>
              <a:t>Works even without </a:t>
            </a:r>
            <a:r>
              <a:rPr lang="en-US" dirty="0" err="1" smtClean="0"/>
              <a:t>CPTs.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03135"/>
              </p:ext>
            </p:extLst>
          </p:nvPr>
        </p:nvGraphicFramePr>
        <p:xfrm>
          <a:off x="2303349" y="3995668"/>
          <a:ext cx="23843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610"/>
                <a:gridCol w="812610"/>
                <a:gridCol w="759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cent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0883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5094" y="1408786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Cloudy: P(C)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676633" y="1885503"/>
            <a:ext cx="2985798" cy="3036899"/>
            <a:chOff x="2403901" y="1885503"/>
            <a:chExt cx="2985798" cy="3036899"/>
          </a:xfrm>
        </p:grpSpPr>
        <p:sp>
          <p:nvSpPr>
            <p:cNvPr id="4" name="Oval 3"/>
            <p:cNvSpPr/>
            <p:nvPr/>
          </p:nvSpPr>
          <p:spPr>
            <a:xfrm>
              <a:off x="3579757" y="1885503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endParaRPr lang="en-US" baseline="-25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403901" y="3151596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baseline="-25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686315" y="3151596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569156" y="4179940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</a:t>
              </a:r>
              <a:endParaRPr lang="en-US" baseline="-25000" dirty="0"/>
            </a:p>
          </p:txBody>
        </p:sp>
        <p:cxnSp>
          <p:nvCxnSpPr>
            <p:cNvPr id="10" name="Straight Arrow Connector 9"/>
            <p:cNvCxnSpPr>
              <a:stCxn id="4" idx="3"/>
              <a:endCxn id="5" idx="7"/>
            </p:cNvCxnSpPr>
            <p:nvPr/>
          </p:nvCxnSpPr>
          <p:spPr>
            <a:xfrm flipH="1">
              <a:off x="3004277" y="2519234"/>
              <a:ext cx="678488" cy="7410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5"/>
              <a:endCxn id="6" idx="1"/>
            </p:cNvCxnSpPr>
            <p:nvPr/>
          </p:nvCxnSpPr>
          <p:spPr>
            <a:xfrm>
              <a:off x="4180133" y="2519234"/>
              <a:ext cx="609190" cy="7410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3"/>
              <a:endCxn id="7" idx="7"/>
            </p:cNvCxnSpPr>
            <p:nvPr/>
          </p:nvCxnSpPr>
          <p:spPr>
            <a:xfrm flipH="1">
              <a:off x="4169532" y="3785327"/>
              <a:ext cx="619791" cy="5033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5"/>
              <a:endCxn id="7" idx="1"/>
            </p:cNvCxnSpPr>
            <p:nvPr/>
          </p:nvCxnSpPr>
          <p:spPr>
            <a:xfrm>
              <a:off x="3004277" y="3785327"/>
              <a:ext cx="667887" cy="5033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123880"/>
              </p:ext>
            </p:extLst>
          </p:nvPr>
        </p:nvGraphicFramePr>
        <p:xfrm>
          <a:off x="6054304" y="1225152"/>
          <a:ext cx="107590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645376"/>
              </a:tblGrid>
              <a:tr h="215185">
                <a:tc>
                  <a:txBody>
                    <a:bodyPr/>
                    <a:lstStyle/>
                    <a:p>
                      <a:r>
                        <a:rPr lang="en-US" dirty="0" smtClean="0"/>
                        <a:t>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950889" y="3154421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Rain: P(R|C)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81001"/>
              </p:ext>
            </p:extLst>
          </p:nvPr>
        </p:nvGraphicFramePr>
        <p:xfrm>
          <a:off x="6204300" y="3561002"/>
          <a:ext cx="15997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18"/>
                <a:gridCol w="395781"/>
                <a:gridCol w="75914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+c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59920" y="1215154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Sprinkler: P(S|C)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038814"/>
              </p:ext>
            </p:extLst>
          </p:nvPr>
        </p:nvGraphicFramePr>
        <p:xfrm>
          <a:off x="913331" y="1621735"/>
          <a:ext cx="15997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18"/>
                <a:gridCol w="395781"/>
                <a:gridCol w="75914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+c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285195" y="3250902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Sprinkler: P(W|S,R)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90991"/>
              </p:ext>
            </p:extLst>
          </p:nvPr>
        </p:nvGraphicFramePr>
        <p:xfrm>
          <a:off x="377242" y="3620234"/>
          <a:ext cx="201446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05"/>
                <a:gridCol w="440055"/>
                <a:gridCol w="519430"/>
                <a:gridCol w="608579"/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+c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6317336" y="2256734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Samples: +c, </a:t>
            </a:r>
            <a:r>
              <a:rPr lang="en-US" dirty="0" smtClean="0">
                <a:solidFill>
                  <a:srgbClr val="FF0000"/>
                </a:solidFill>
              </a:rPr>
              <a:t>¬s, +r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146862" y="5134979"/>
            <a:ext cx="56080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Sampling is consistent if we want to compute the full joint probability of the network or individual variables.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What about conditional probability? P(w|</a:t>
            </a:r>
            <a:r>
              <a:rPr lang="en-US" dirty="0">
                <a:solidFill>
                  <a:srgbClr val="FF0000"/>
                </a:solidFill>
              </a:rPr>
              <a:t>¬</a:t>
            </a:r>
            <a:r>
              <a:rPr lang="en-US" dirty="0" smtClean="0">
                <a:solidFill>
                  <a:srgbClr val="FF0000"/>
                </a:solidFill>
              </a:rPr>
              <a:t>c)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Rejection sampling: need to reject samples that do not match the probabilities that we are interested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26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Rejection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63762"/>
          </a:xfrm>
        </p:spPr>
        <p:txBody>
          <a:bodyPr/>
          <a:lstStyle/>
          <a:p>
            <a:r>
              <a:rPr lang="en-US" dirty="0" smtClean="0"/>
              <a:t>Too many rejected samples make it in-efficient.</a:t>
            </a:r>
          </a:p>
          <a:p>
            <a:pPr lvl="1"/>
            <a:r>
              <a:rPr lang="en-US" dirty="0" smtClean="0"/>
              <a:t>Likelihood weight sampling: inconsistent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594527" y="362255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971916" y="362255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6"/>
            <a:endCxn id="14" idx="2"/>
          </p:cNvCxnSpPr>
          <p:nvPr/>
        </p:nvCxnSpPr>
        <p:spPr>
          <a:xfrm>
            <a:off x="4675300" y="3993790"/>
            <a:ext cx="9192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8879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weighting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5094" y="1408786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Cloudy: P(C)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676633" y="1885503"/>
            <a:ext cx="2985798" cy="3036899"/>
            <a:chOff x="2403901" y="1885503"/>
            <a:chExt cx="2985798" cy="3036899"/>
          </a:xfrm>
        </p:grpSpPr>
        <p:sp>
          <p:nvSpPr>
            <p:cNvPr id="4" name="Oval 3"/>
            <p:cNvSpPr/>
            <p:nvPr/>
          </p:nvSpPr>
          <p:spPr>
            <a:xfrm>
              <a:off x="3579757" y="1885503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endParaRPr lang="en-US" baseline="-25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403901" y="3151596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baseline="-25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686315" y="3151596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569156" y="4179940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</a:t>
              </a:r>
              <a:endParaRPr lang="en-US" baseline="-25000" dirty="0"/>
            </a:p>
          </p:txBody>
        </p:sp>
        <p:cxnSp>
          <p:nvCxnSpPr>
            <p:cNvPr id="10" name="Straight Arrow Connector 9"/>
            <p:cNvCxnSpPr>
              <a:stCxn id="4" idx="3"/>
              <a:endCxn id="5" idx="7"/>
            </p:cNvCxnSpPr>
            <p:nvPr/>
          </p:nvCxnSpPr>
          <p:spPr>
            <a:xfrm flipH="1">
              <a:off x="3004277" y="2519234"/>
              <a:ext cx="678488" cy="7410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5"/>
              <a:endCxn id="6" idx="1"/>
            </p:cNvCxnSpPr>
            <p:nvPr/>
          </p:nvCxnSpPr>
          <p:spPr>
            <a:xfrm>
              <a:off x="4180133" y="2519234"/>
              <a:ext cx="609190" cy="7410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3"/>
              <a:endCxn id="7" idx="7"/>
            </p:cNvCxnSpPr>
            <p:nvPr/>
          </p:nvCxnSpPr>
          <p:spPr>
            <a:xfrm flipH="1">
              <a:off x="4169532" y="3785327"/>
              <a:ext cx="619791" cy="5033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5"/>
              <a:endCxn id="7" idx="1"/>
            </p:cNvCxnSpPr>
            <p:nvPr/>
          </p:nvCxnSpPr>
          <p:spPr>
            <a:xfrm>
              <a:off x="3004277" y="3785327"/>
              <a:ext cx="667887" cy="5033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67770"/>
              </p:ext>
            </p:extLst>
          </p:nvPr>
        </p:nvGraphicFramePr>
        <p:xfrm>
          <a:off x="6054304" y="1225152"/>
          <a:ext cx="107590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645376"/>
              </a:tblGrid>
              <a:tr h="215185">
                <a:tc>
                  <a:txBody>
                    <a:bodyPr/>
                    <a:lstStyle/>
                    <a:p>
                      <a:r>
                        <a:rPr lang="en-US" dirty="0" smtClean="0"/>
                        <a:t>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950889" y="3154421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Rain: P(R|C)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48099"/>
              </p:ext>
            </p:extLst>
          </p:nvPr>
        </p:nvGraphicFramePr>
        <p:xfrm>
          <a:off x="6204300" y="3561002"/>
          <a:ext cx="15997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18"/>
                <a:gridCol w="395781"/>
                <a:gridCol w="75914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+c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59920" y="1215154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Sprinkler: P(S|C)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35875"/>
              </p:ext>
            </p:extLst>
          </p:nvPr>
        </p:nvGraphicFramePr>
        <p:xfrm>
          <a:off x="913331" y="1621735"/>
          <a:ext cx="15997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18"/>
                <a:gridCol w="395781"/>
                <a:gridCol w="75914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+c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285195" y="3250902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Sprinkler: P(W|S,R)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661029"/>
              </p:ext>
            </p:extLst>
          </p:nvPr>
        </p:nvGraphicFramePr>
        <p:xfrm>
          <a:off x="377242" y="3620234"/>
          <a:ext cx="201446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05"/>
                <a:gridCol w="440055"/>
                <a:gridCol w="519430"/>
                <a:gridCol w="608579"/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+c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6317336" y="2256734"/>
            <a:ext cx="1271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P(R|+s, +w)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558464" y="5296985"/>
            <a:ext cx="35045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Weight samples:</a:t>
            </a:r>
          </a:p>
          <a:p>
            <a:r>
              <a:rPr lang="en-US" dirty="0" smtClean="0"/>
              <a:t>+c, 0.1 +s, +r, 0.99 +w</a:t>
            </a:r>
          </a:p>
          <a:p>
            <a:r>
              <a:rPr lang="en-US" dirty="0"/>
              <a:t>	</a:t>
            </a:r>
            <a:r>
              <a:rPr lang="en-US" dirty="0" smtClean="0"/>
              <a:t>weight: .01 x .99, +c, +s, +r, +w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785924" y="6252009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P(C|+s, +r)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646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73305"/>
          </a:xfrm>
        </p:spPr>
        <p:txBody>
          <a:bodyPr/>
          <a:lstStyle/>
          <a:p>
            <a:r>
              <a:rPr lang="en-US" dirty="0" smtClean="0"/>
              <a:t>Markov Chain Monte Carlo (MCMC)</a:t>
            </a:r>
          </a:p>
          <a:p>
            <a:pPr lvl="1"/>
            <a:r>
              <a:rPr lang="en-US" dirty="0" smtClean="0"/>
              <a:t>Sample one variable at a time conditioning on others.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46051" y="330259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23440" y="330259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766466" y="330259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10998" y="330259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-w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246051" y="4487734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23440" y="4487734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+c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66466" y="4487734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-r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510998" y="4487734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-w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0"/>
            <a:endCxn id="4" idx="4"/>
          </p:cNvCxnSpPr>
          <p:nvPr/>
        </p:nvCxnSpPr>
        <p:spPr>
          <a:xfrm flipV="1">
            <a:off x="3597743" y="4045061"/>
            <a:ext cx="0" cy="4426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246051" y="550970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623440" y="550970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66466" y="550970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510998" y="5509709"/>
            <a:ext cx="703384" cy="742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-w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7" idx="0"/>
            <a:endCxn id="11" idx="4"/>
          </p:cNvCxnSpPr>
          <p:nvPr/>
        </p:nvCxnSpPr>
        <p:spPr>
          <a:xfrm flipV="1">
            <a:off x="5118158" y="5230196"/>
            <a:ext cx="0" cy="279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034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Monty Hall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9921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Suppose you're on a game show, and you're given the choice of three doors: Behind one door is a car; behind the others, goats. You pick a door, say No. </a:t>
            </a:r>
            <a:r>
              <a:rPr lang="en-US" dirty="0" smtClean="0"/>
              <a:t>2 </a:t>
            </a:r>
            <a:r>
              <a:rPr lang="en-US" dirty="0"/>
              <a:t>[but the door is not opened], and the host, who knows what's behind the doors, opens another door, say No. </a:t>
            </a:r>
            <a:r>
              <a:rPr lang="en-US" dirty="0" smtClean="0"/>
              <a:t>1, </a:t>
            </a:r>
            <a:r>
              <a:rPr lang="en-US" dirty="0"/>
              <a:t>which has a goat. He then says to you, "Do you want to pick door No. </a:t>
            </a:r>
            <a:r>
              <a:rPr lang="en-US" dirty="0" smtClean="0"/>
              <a:t>3?" </a:t>
            </a:r>
            <a:r>
              <a:rPr lang="en-US" dirty="0"/>
              <a:t>Is it to your advantage to switch your choice?</a:t>
            </a:r>
            <a:endParaRPr lang="en-US" dirty="0"/>
          </a:p>
        </p:txBody>
      </p:sp>
      <p:pic>
        <p:nvPicPr>
          <p:cNvPr id="10242" name="Picture 2" descr="C:\Users\bianjiang\Desktop\main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265" y="3399415"/>
            <a:ext cx="387667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21034" y="3560024"/>
            <a:ext cx="3246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/>
              <a:t>C=3|S=2</a:t>
            </a:r>
            <a:r>
              <a:rPr lang="en-US" dirty="0" smtClean="0"/>
              <a:t>) = ??</a:t>
            </a:r>
          </a:p>
          <a:p>
            <a:r>
              <a:rPr lang="en-US" dirty="0" smtClean="0"/>
              <a:t>P(</a:t>
            </a:r>
            <a:r>
              <a:rPr lang="en-US" dirty="0"/>
              <a:t>C=3|H=1,S=2</a:t>
            </a:r>
            <a:r>
              <a:rPr lang="en-US" dirty="0" smtClean="0"/>
              <a:t>) =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8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Monty Hall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9921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Suppose you're on a game show, and you're given the choice of three doors: Behind one door is a car; behind the others, goats. You pick a door, say No. </a:t>
            </a:r>
            <a:r>
              <a:rPr lang="en-US" dirty="0" smtClean="0"/>
              <a:t>2 </a:t>
            </a:r>
            <a:r>
              <a:rPr lang="en-US" dirty="0"/>
              <a:t>[but the door is not opened], and the host, who knows what's behind the doors, opens another door, say No. </a:t>
            </a:r>
            <a:r>
              <a:rPr lang="en-US" dirty="0" smtClean="0"/>
              <a:t>1, </a:t>
            </a:r>
            <a:r>
              <a:rPr lang="en-US" dirty="0"/>
              <a:t>which has a goat. He then says to you, "Do you want to pick door No. </a:t>
            </a:r>
            <a:r>
              <a:rPr lang="en-US" dirty="0" smtClean="0"/>
              <a:t>3?" </a:t>
            </a:r>
            <a:r>
              <a:rPr lang="en-US" dirty="0"/>
              <a:t>Is it to your advantage to switch your choice?</a:t>
            </a:r>
            <a:endParaRPr lang="en-US" dirty="0"/>
          </a:p>
        </p:txBody>
      </p:sp>
      <p:pic>
        <p:nvPicPr>
          <p:cNvPr id="10242" name="Picture 2" descr="C:\Users\bianjiang\Desktop\main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265" y="3399415"/>
            <a:ext cx="387667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21034" y="3560024"/>
            <a:ext cx="3246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/>
              <a:t>C=3|S=2</a:t>
            </a:r>
            <a:r>
              <a:rPr lang="en-US" dirty="0" smtClean="0"/>
              <a:t>) = 1/3</a:t>
            </a:r>
          </a:p>
          <a:p>
            <a:r>
              <a:rPr lang="en-US" dirty="0" smtClean="0"/>
              <a:t>P(</a:t>
            </a:r>
            <a:r>
              <a:rPr lang="en-US" dirty="0"/>
              <a:t>C=3|H=1,S=2</a:t>
            </a:r>
            <a:r>
              <a:rPr lang="en-US" dirty="0" smtClean="0"/>
              <a:t>) = 2/3</a:t>
            </a:r>
          </a:p>
          <a:p>
            <a:r>
              <a:rPr lang="en-US" dirty="0" smtClean="0"/>
              <a:t>Why???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474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Monty Hall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P(C=3|H=1,S=2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= P(H=1|C=3,S=1)P(C=3|S=1)/SUM(P(H=1|C=</a:t>
            </a:r>
            <a:r>
              <a:rPr lang="en-US" dirty="0" err="1" smtClean="0"/>
              <a:t>i</a:t>
            </a:r>
            <a:r>
              <a:rPr lang="en-US" dirty="0" smtClean="0"/>
              <a:t>, S=2)P(C=</a:t>
            </a:r>
            <a:r>
              <a:rPr lang="en-US" dirty="0" err="1" smtClean="0"/>
              <a:t>i|S</a:t>
            </a:r>
            <a:r>
              <a:rPr lang="en-US" dirty="0" smtClean="0"/>
              <a:t>=2) = 2/3</a:t>
            </a:r>
          </a:p>
          <a:p>
            <a:r>
              <a:rPr lang="en-US" dirty="0" smtClean="0"/>
              <a:t>P(C=1|S=2) = P(C=2|S=2)=P(C=3|S=2) = 1/3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0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and 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751742"/>
            <a:ext cx="2110152" cy="3844202"/>
            <a:chOff x="3517295" y="2036244"/>
            <a:chExt cx="2110152" cy="3844202"/>
          </a:xfrm>
        </p:grpSpPr>
        <p:sp>
          <p:nvSpPr>
            <p:cNvPr id="7" name="Oval 6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10" name="Straight Arrow Connector 9"/>
            <p:cNvCxnSpPr>
              <a:stCxn id="7" idx="4"/>
              <a:endCxn id="8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4" name="Straight Arrow Connector 13"/>
            <p:cNvCxnSpPr>
              <a:stCxn id="12" idx="4"/>
              <a:endCxn id="7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4"/>
              <a:endCxn id="7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059158" y="1751742"/>
            <a:ext cx="462764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Imagine the situation where Mary has called to report that the alarm is going off, and we want to know whether or not there has been a burglary</a:t>
            </a:r>
            <a:r>
              <a:rPr lang="en-US" dirty="0" smtClean="0"/>
              <a:t>. For each of the nodes, tell us if the node is an evidence node, a hidden node or a query node?</a:t>
            </a:r>
          </a:p>
        </p:txBody>
      </p:sp>
    </p:spTree>
    <p:extLst>
      <p:ext uri="{BB962C8B-B14F-4D97-AF65-F5344CB8AC3E}">
        <p14:creationId xmlns:p14="http://schemas.microsoft.com/office/powerpoint/2010/main" val="7922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and 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751742"/>
            <a:ext cx="2110152" cy="3844202"/>
            <a:chOff x="3517295" y="2036244"/>
            <a:chExt cx="2110152" cy="3844202"/>
          </a:xfrm>
        </p:grpSpPr>
        <p:sp>
          <p:nvSpPr>
            <p:cNvPr id="7" name="Oval 6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10" name="Straight Arrow Connector 9"/>
            <p:cNvCxnSpPr>
              <a:stCxn id="7" idx="4"/>
              <a:endCxn id="8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4" name="Straight Arrow Connector 13"/>
            <p:cNvCxnSpPr>
              <a:stCxn id="12" idx="4"/>
              <a:endCxn id="7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4"/>
              <a:endCxn id="7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059158" y="1751742"/>
            <a:ext cx="462764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Imagine the situation where Mary has called to report that the alarm is going off, and we want to know whether or not there has been a burglary</a:t>
            </a:r>
            <a:r>
              <a:rPr lang="en-US" dirty="0" smtClean="0"/>
              <a:t>. For each of the nodes, tell us if the node is an evidence node, a hidden node or a query node?</a:t>
            </a:r>
          </a:p>
          <a:p>
            <a:endParaRPr lang="en-US" dirty="0"/>
          </a:p>
          <a:p>
            <a:r>
              <a:rPr lang="en-US" dirty="0" smtClean="0"/>
              <a:t>Evidence: M</a:t>
            </a:r>
          </a:p>
          <a:p>
            <a:r>
              <a:rPr lang="en-US" dirty="0" smtClean="0"/>
              <a:t>Query: B</a:t>
            </a:r>
          </a:p>
          <a:p>
            <a:r>
              <a:rPr lang="en-US" dirty="0" smtClean="0"/>
              <a:t>Hidden: E, A, J</a:t>
            </a:r>
          </a:p>
        </p:txBody>
      </p:sp>
    </p:spTree>
    <p:extLst>
      <p:ext uri="{BB962C8B-B14F-4D97-AF65-F5344CB8AC3E}">
        <p14:creationId xmlns:p14="http://schemas.microsoft.com/office/powerpoint/2010/main" val="37805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through enumeration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751742"/>
            <a:ext cx="2110152" cy="3844202"/>
            <a:chOff x="3517295" y="2036244"/>
            <a:chExt cx="2110152" cy="3844202"/>
          </a:xfrm>
        </p:grpSpPr>
        <p:sp>
          <p:nvSpPr>
            <p:cNvPr id="5" name="Oval 4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8" name="Straight Arrow Connector 7"/>
            <p:cNvCxnSpPr>
              <a:stCxn id="5" idx="4"/>
              <a:endCxn id="6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4"/>
              <a:endCxn id="7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2" name="Straight Arrow Connector 11"/>
            <p:cNvCxnSpPr>
              <a:stCxn id="10" idx="4"/>
              <a:endCxn id="5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4"/>
              <a:endCxn id="5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72387" y="1755540"/>
            <a:ext cx="462764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P(+b|+j, +m) = </a:t>
            </a:r>
            <a:r>
              <a:rPr lang="en-US" sz="2800" dirty="0" smtClean="0">
                <a:solidFill>
                  <a:srgbClr val="FF0000"/>
                </a:solidFill>
              </a:rPr>
              <a:t>???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Imagine </a:t>
            </a:r>
            <a:r>
              <a:rPr lang="en-US" dirty="0"/>
              <a:t>the situation where </a:t>
            </a:r>
            <a:r>
              <a:rPr lang="en-US" dirty="0" smtClean="0"/>
              <a:t>both John and Mary have </a:t>
            </a:r>
            <a:r>
              <a:rPr lang="en-US" dirty="0"/>
              <a:t>called to report that the alarm is going off, and we want to know </a:t>
            </a:r>
            <a:r>
              <a:rPr lang="en-US" dirty="0" smtClean="0"/>
              <a:t>the probability of a burglary.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89117" y="4212621"/>
            <a:ext cx="386415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/>
              <a:t>Definition:</a:t>
            </a:r>
          </a:p>
          <a:p>
            <a:r>
              <a:rPr lang="en-US" sz="2800" dirty="0" smtClean="0"/>
              <a:t>Conditional probability:</a:t>
            </a:r>
          </a:p>
          <a:p>
            <a:r>
              <a:rPr lang="en-US" sz="2800" dirty="0" smtClean="0"/>
              <a:t>	P(Q|E) = P(Q, E) / P(E)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215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through enumeration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751742"/>
            <a:ext cx="2110152" cy="3844202"/>
            <a:chOff x="3517295" y="2036244"/>
            <a:chExt cx="2110152" cy="3844202"/>
          </a:xfrm>
        </p:grpSpPr>
        <p:sp>
          <p:nvSpPr>
            <p:cNvPr id="5" name="Oval 4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8" name="Straight Arrow Connector 7"/>
            <p:cNvCxnSpPr>
              <a:stCxn id="5" idx="4"/>
              <a:endCxn id="6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4"/>
              <a:endCxn id="7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2" name="Straight Arrow Connector 11"/>
            <p:cNvCxnSpPr>
              <a:stCxn id="10" idx="4"/>
              <a:endCxn id="5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4"/>
              <a:endCxn id="5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72387" y="1755540"/>
            <a:ext cx="46276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P(+b|+j, +m) = </a:t>
            </a:r>
            <a:r>
              <a:rPr lang="en-US" sz="2800" dirty="0" smtClean="0">
                <a:solidFill>
                  <a:srgbClr val="FF0000"/>
                </a:solidFill>
              </a:rPr>
              <a:t>???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= P(+b, +j, +m) / P(+j, +m)</a:t>
            </a:r>
          </a:p>
          <a:p>
            <a:endParaRPr lang="en-US" dirty="0"/>
          </a:p>
          <a:p>
            <a:r>
              <a:rPr lang="en-US" dirty="0" smtClean="0"/>
              <a:t>P(+b, +j, +m)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85461" y="5595944"/>
            <a:ext cx="27145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Definition:</a:t>
            </a:r>
          </a:p>
          <a:p>
            <a:r>
              <a:rPr lang="en-US" dirty="0" smtClean="0"/>
              <a:t>Conditional probability:</a:t>
            </a:r>
          </a:p>
          <a:p>
            <a:r>
              <a:rPr lang="en-US" dirty="0" smtClean="0"/>
              <a:t>	P(Q|E) = P(Q, E) / P(E)  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275618"/>
              </p:ext>
            </p:extLst>
          </p:nvPr>
        </p:nvGraphicFramePr>
        <p:xfrm>
          <a:off x="3817755" y="3470159"/>
          <a:ext cx="3935412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3" imgW="3060700" imgH="1041400" progId="Equation.3">
                  <p:embed/>
                </p:oleObj>
              </mc:Choice>
              <mc:Fallback>
                <p:oleObj name="Equation" r:id="rId3" imgW="3060700" imgH="1041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7755" y="3470159"/>
                        <a:ext cx="3935412" cy="1341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989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through enumeration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48324" y="1751742"/>
            <a:ext cx="2110152" cy="2719499"/>
            <a:chOff x="3517295" y="2036244"/>
            <a:chExt cx="2110152" cy="3844202"/>
          </a:xfrm>
        </p:grpSpPr>
        <p:sp>
          <p:nvSpPr>
            <p:cNvPr id="5" name="Oval 4"/>
            <p:cNvSpPr/>
            <p:nvPr/>
          </p:nvSpPr>
          <p:spPr>
            <a:xfrm>
              <a:off x="4220679" y="3754661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517295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924063" y="513798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baseline="-25000" dirty="0"/>
            </a:p>
          </p:txBody>
        </p:sp>
        <p:cxnSp>
          <p:nvCxnSpPr>
            <p:cNvPr id="8" name="Straight Arrow Connector 7"/>
            <p:cNvCxnSpPr>
              <a:stCxn id="5" idx="4"/>
              <a:endCxn id="6" idx="0"/>
            </p:cNvCxnSpPr>
            <p:nvPr/>
          </p:nvCxnSpPr>
          <p:spPr>
            <a:xfrm flipH="1">
              <a:off x="3868987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4"/>
              <a:endCxn id="7" idx="0"/>
            </p:cNvCxnSpPr>
            <p:nvPr/>
          </p:nvCxnSpPr>
          <p:spPr>
            <a:xfrm>
              <a:off x="4572371" y="4497123"/>
              <a:ext cx="703384" cy="6408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517295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en-US" baseline="-25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24063" y="2036244"/>
              <a:ext cx="703384" cy="74246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baseline="-25000" dirty="0"/>
            </a:p>
          </p:txBody>
        </p:sp>
        <p:cxnSp>
          <p:nvCxnSpPr>
            <p:cNvPr id="12" name="Straight Arrow Connector 11"/>
            <p:cNvCxnSpPr>
              <a:stCxn id="10" idx="4"/>
              <a:endCxn id="5" idx="0"/>
            </p:cNvCxnSpPr>
            <p:nvPr/>
          </p:nvCxnSpPr>
          <p:spPr>
            <a:xfrm>
              <a:off x="3868987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4"/>
              <a:endCxn id="5" idx="0"/>
            </p:cNvCxnSpPr>
            <p:nvPr/>
          </p:nvCxnSpPr>
          <p:spPr>
            <a:xfrm flipH="1">
              <a:off x="4572371" y="2778706"/>
              <a:ext cx="703384" cy="975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276191"/>
              </p:ext>
            </p:extLst>
          </p:nvPr>
        </p:nvGraphicFramePr>
        <p:xfrm>
          <a:off x="1524000" y="1397000"/>
          <a:ext cx="112087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38"/>
                <a:gridCol w="7040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¬b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389760"/>
              </p:ext>
            </p:extLst>
          </p:nvPr>
        </p:nvGraphicFramePr>
        <p:xfrm>
          <a:off x="5980781" y="1383130"/>
          <a:ext cx="1120877" cy="1111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38"/>
                <a:gridCol w="704039"/>
              </a:tblGrid>
              <a:tr h="369394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¬e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21874"/>
              </p:ext>
            </p:extLst>
          </p:nvPr>
        </p:nvGraphicFramePr>
        <p:xfrm>
          <a:off x="512418" y="4514747"/>
          <a:ext cx="189066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38"/>
                <a:gridCol w="704039"/>
                <a:gridCol w="7697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P(J|A)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¬a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¬a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43122"/>
              </p:ext>
            </p:extLst>
          </p:nvPr>
        </p:nvGraphicFramePr>
        <p:xfrm>
          <a:off x="3448324" y="4667147"/>
          <a:ext cx="201478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38"/>
                <a:gridCol w="704039"/>
                <a:gridCol w="8939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P(M|A)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¬a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¬a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479825"/>
              </p:ext>
            </p:extLst>
          </p:nvPr>
        </p:nvGraphicFramePr>
        <p:xfrm>
          <a:off x="6094266" y="2812947"/>
          <a:ext cx="2295109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38"/>
                <a:gridCol w="479346"/>
                <a:gridCol w="406234"/>
                <a:gridCol w="9926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P(A|B,E)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¬b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¬b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¬b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¬b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¬a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013378"/>
              </p:ext>
            </p:extLst>
          </p:nvPr>
        </p:nvGraphicFramePr>
        <p:xfrm>
          <a:off x="367290" y="2967400"/>
          <a:ext cx="3528643" cy="301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3" imgW="2374900" imgH="203200" progId="Equation.3">
                  <p:embed/>
                </p:oleObj>
              </mc:Choice>
              <mc:Fallback>
                <p:oleObj name="Equation" r:id="rId3" imgW="2374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290" y="2967400"/>
                        <a:ext cx="3528643" cy="301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164365" y="3307973"/>
            <a:ext cx="171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Given +e, +a ???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through enumeration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64697"/>
              </p:ext>
            </p:extLst>
          </p:nvPr>
        </p:nvGraphicFramePr>
        <p:xfrm>
          <a:off x="1075321" y="1463154"/>
          <a:ext cx="3528643" cy="301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3" imgW="2374900" imgH="203200" progId="Equation.3">
                  <p:embed/>
                </p:oleObj>
              </mc:Choice>
              <mc:Fallback>
                <p:oleObj name="Equation" r:id="rId3" imgW="2374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321" y="1463154"/>
                        <a:ext cx="3528643" cy="301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766606"/>
              </p:ext>
            </p:extLst>
          </p:nvPr>
        </p:nvGraphicFramePr>
        <p:xfrm>
          <a:off x="1231797" y="2453374"/>
          <a:ext cx="6553587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548"/>
                <a:gridCol w="704039"/>
                <a:gridCol w="704039"/>
                <a:gridCol w="1078974"/>
                <a:gridCol w="840663"/>
                <a:gridCol w="968246"/>
                <a:gridCol w="151507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P(+b)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P(a|+</a:t>
                      </a:r>
                      <a:r>
                        <a:rPr lang="en-US" dirty="0" err="1" smtClean="0"/>
                        <a:t>b,e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P(+</a:t>
                      </a:r>
                      <a:r>
                        <a:rPr lang="en-US" dirty="0" err="1" smtClean="0"/>
                        <a:t>j|a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P(+</a:t>
                      </a:r>
                      <a:r>
                        <a:rPr lang="en-US" dirty="0" err="1" smtClean="0"/>
                        <a:t>m|a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+e, +a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0.000001197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+e, ¬a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¬e, +a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0.0005910156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¬e, ¬a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2.495e-8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0.0005922376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231797" y="1951962"/>
            <a:ext cx="1369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P(+b, +j, +m)  </a:t>
            </a:r>
          </a:p>
        </p:txBody>
      </p:sp>
    </p:spTree>
    <p:extLst>
      <p:ext uri="{BB962C8B-B14F-4D97-AF65-F5344CB8AC3E}">
        <p14:creationId xmlns:p14="http://schemas.microsoft.com/office/powerpoint/2010/main" val="335434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4180</TotalTime>
  <Words>2466</Words>
  <Application>Microsoft Office PowerPoint</Application>
  <PresentationFormat>On-screen Show (4:3)</PresentationFormat>
  <Paragraphs>814</Paragraphs>
  <Slides>39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Office Theme</vt:lpstr>
      <vt:lpstr>Equation</vt:lpstr>
      <vt:lpstr>Microsoft Equation 3.0</vt:lpstr>
      <vt:lpstr>CPSC 7373: Artificial Intelligence Lecture 5: Probabilistic Inference</vt:lpstr>
      <vt:lpstr>Overview and Example</vt:lpstr>
      <vt:lpstr>Overview and Example</vt:lpstr>
      <vt:lpstr>Overview and Example</vt:lpstr>
      <vt:lpstr>Overview and Example</vt:lpstr>
      <vt:lpstr>Inference through enumeration</vt:lpstr>
      <vt:lpstr>Inference through enumeration</vt:lpstr>
      <vt:lpstr>Inference through enumeration</vt:lpstr>
      <vt:lpstr>Inference through enumeration</vt:lpstr>
      <vt:lpstr>Inference through enumeration</vt:lpstr>
      <vt:lpstr>Inference through enumeration</vt:lpstr>
      <vt:lpstr>Enumeration</vt:lpstr>
      <vt:lpstr>Example: Car-diagnosis </vt:lpstr>
      <vt:lpstr>Example: Car insurance</vt:lpstr>
      <vt:lpstr>Speed Up Enumeration</vt:lpstr>
      <vt:lpstr>Speed up enumeration</vt:lpstr>
      <vt:lpstr>Bayesian networks: definition</vt:lpstr>
      <vt:lpstr>Constructing Bayesian Networks</vt:lpstr>
      <vt:lpstr>PowerPoint Presentation</vt:lpstr>
      <vt:lpstr>PowerPoint Presentation</vt:lpstr>
      <vt:lpstr>PowerPoint Presentation</vt:lpstr>
      <vt:lpstr>PowerPoint Presentation</vt:lpstr>
      <vt:lpstr>Variable Elimination</vt:lpstr>
      <vt:lpstr>Variable Elimination</vt:lpstr>
      <vt:lpstr>Variable Elimination</vt:lpstr>
      <vt:lpstr>Variable Elimination</vt:lpstr>
      <vt:lpstr>Variable Elimination</vt:lpstr>
      <vt:lpstr>Variable Elimination</vt:lpstr>
      <vt:lpstr>Variable Elimination</vt:lpstr>
      <vt:lpstr>Variable Elimination</vt:lpstr>
      <vt:lpstr>Variable Elimination</vt:lpstr>
      <vt:lpstr>Approximate Inference: Sampling</vt:lpstr>
      <vt:lpstr>Sampling Example</vt:lpstr>
      <vt:lpstr>Rejection sampling</vt:lpstr>
      <vt:lpstr>Likelihood weighting</vt:lpstr>
      <vt:lpstr>Gibbs Sampling</vt:lpstr>
      <vt:lpstr>Monty Hall Problem</vt:lpstr>
      <vt:lpstr>Monty Hall Problem</vt:lpstr>
      <vt:lpstr>Monty Hall Problem</vt:lpstr>
    </vt:vector>
  </TitlesOfParts>
  <Company>UAMS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7373: Artificial Intelligence</dc:title>
  <dc:creator>Jiang Bian</dc:creator>
  <cp:lastModifiedBy>Bian, Jiang</cp:lastModifiedBy>
  <cp:revision>739</cp:revision>
  <dcterms:created xsi:type="dcterms:W3CDTF">2012-08-26T18:56:12Z</dcterms:created>
  <dcterms:modified xsi:type="dcterms:W3CDTF">2012-09-17T16:26:46Z</dcterms:modified>
</cp:coreProperties>
</file>