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9.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0.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11.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charts/chart1.xml" ContentType="application/vnd.openxmlformats-officedocument.drawingml.chart+xml"/>
  <Override PartName="/ppt/embeddings/oleObject24.bin" ContentType="application/vnd.openxmlformats-officedocument.oleObject"/>
  <Override PartName="/ppt/notesSlides/notesSlide12.xml" ContentType="application/vnd.openxmlformats-officedocument.presentationml.notesSlide+xml"/>
  <Override PartName="/ppt/charts/chart2.xml" ContentType="application/vnd.openxmlformats-officedocument.drawingml.chart+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28.bin" ContentType="application/vnd.openxmlformats-officedocument.oleObject"/>
  <Override PartName="/ppt/notesSlides/notesSlide15.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16.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Microsoft_Equation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5" r:id="rId19"/>
    <p:sldId id="276" r:id="rId20"/>
    <p:sldId id="277" r:id="rId21"/>
    <p:sldId id="278" r:id="rId22"/>
    <p:sldId id="281" r:id="rId23"/>
    <p:sldId id="279" r:id="rId24"/>
    <p:sldId id="282" r:id="rId25"/>
    <p:sldId id="283"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20" r:id="rId60"/>
    <p:sldId id="319" r:id="rId61"/>
    <p:sldId id="321" r:id="rId62"/>
    <p:sldId id="322" r:id="rId63"/>
    <p:sldId id="323" r:id="rId64"/>
    <p:sldId id="324" r:id="rId65"/>
    <p:sldId id="325"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52" autoAdjust="0"/>
  </p:normalViewPr>
  <p:slideViewPr>
    <p:cSldViewPr snapToGrid="0" snapToObjects="1">
      <p:cViewPr varScale="1">
        <p:scale>
          <a:sx n="101" d="100"/>
          <a:sy n="101" d="100"/>
        </p:scale>
        <p:origin x="-15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scatterChart>
        <c:scatterStyle val="lineMarker"/>
        <c:varyColors val="0"/>
        <c:ser>
          <c:idx val="0"/>
          <c:order val="0"/>
          <c:tx>
            <c:strRef>
              <c:f>Sheet1!$B$1</c:f>
              <c:strCache>
                <c:ptCount val="1"/>
                <c:pt idx="0">
                  <c:v>Y</c:v>
                </c:pt>
              </c:strCache>
            </c:strRef>
          </c:tx>
          <c:spPr>
            <a:ln w="47625">
              <a:noFill/>
            </a:ln>
          </c:spPr>
          <c:xVal>
            <c:numRef>
              <c:f>Sheet1!$A$2:$A$5</c:f>
              <c:numCache>
                <c:formatCode>General</c:formatCode>
                <c:ptCount val="4"/>
                <c:pt idx="0">
                  <c:v>2.0</c:v>
                </c:pt>
                <c:pt idx="1">
                  <c:v>4.0</c:v>
                </c:pt>
                <c:pt idx="2">
                  <c:v>6.0</c:v>
                </c:pt>
                <c:pt idx="3">
                  <c:v>8.0</c:v>
                </c:pt>
              </c:numCache>
            </c:numRef>
          </c:xVal>
          <c:yVal>
            <c:numRef>
              <c:f>Sheet1!$B$2:$B$5</c:f>
              <c:numCache>
                <c:formatCode>General</c:formatCode>
                <c:ptCount val="4"/>
                <c:pt idx="0">
                  <c:v>2.0</c:v>
                </c:pt>
                <c:pt idx="1">
                  <c:v>5.0</c:v>
                </c:pt>
                <c:pt idx="2">
                  <c:v>5.0</c:v>
                </c:pt>
                <c:pt idx="3">
                  <c:v>8.0</c:v>
                </c:pt>
              </c:numCache>
            </c:numRef>
          </c:yVal>
          <c:smooth val="0"/>
        </c:ser>
        <c:dLbls>
          <c:showLegendKey val="0"/>
          <c:showVal val="0"/>
          <c:showCatName val="0"/>
          <c:showSerName val="0"/>
          <c:showPercent val="0"/>
          <c:showBubbleSize val="0"/>
        </c:dLbls>
        <c:axId val="2145759368"/>
        <c:axId val="2145762328"/>
      </c:scatterChart>
      <c:valAx>
        <c:axId val="2145759368"/>
        <c:scaling>
          <c:orientation val="minMax"/>
        </c:scaling>
        <c:delete val="0"/>
        <c:axPos val="b"/>
        <c:numFmt formatCode="General" sourceLinked="1"/>
        <c:majorTickMark val="out"/>
        <c:minorTickMark val="none"/>
        <c:tickLblPos val="nextTo"/>
        <c:crossAx val="2145762328"/>
        <c:crosses val="autoZero"/>
        <c:crossBetween val="midCat"/>
        <c:majorUnit val="2.0"/>
      </c:valAx>
      <c:valAx>
        <c:axId val="2145762328"/>
        <c:scaling>
          <c:orientation val="minMax"/>
        </c:scaling>
        <c:delete val="0"/>
        <c:axPos val="l"/>
        <c:majorGridlines/>
        <c:numFmt formatCode="General" sourceLinked="1"/>
        <c:majorTickMark val="out"/>
        <c:minorTickMark val="none"/>
        <c:tickLblPos val="nextTo"/>
        <c:crossAx val="2145759368"/>
        <c:crosses val="autoZero"/>
        <c:crossBetween val="midCat"/>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scatterChart>
        <c:scatterStyle val="lineMarker"/>
        <c:varyColors val="0"/>
        <c:ser>
          <c:idx val="0"/>
          <c:order val="0"/>
          <c:tx>
            <c:strRef>
              <c:f>Sheet1!$B$1</c:f>
              <c:strCache>
                <c:ptCount val="1"/>
                <c:pt idx="0">
                  <c:v>Y</c:v>
                </c:pt>
              </c:strCache>
            </c:strRef>
          </c:tx>
          <c:spPr>
            <a:ln w="47625">
              <a:noFill/>
            </a:ln>
          </c:spPr>
          <c:xVal>
            <c:numRef>
              <c:f>Sheet1!$A$2:$A$5</c:f>
              <c:numCache>
                <c:formatCode>General</c:formatCode>
                <c:ptCount val="4"/>
                <c:pt idx="0">
                  <c:v>2.0</c:v>
                </c:pt>
                <c:pt idx="1">
                  <c:v>4.0</c:v>
                </c:pt>
                <c:pt idx="2">
                  <c:v>6.0</c:v>
                </c:pt>
                <c:pt idx="3">
                  <c:v>8.0</c:v>
                </c:pt>
              </c:numCache>
            </c:numRef>
          </c:xVal>
          <c:yVal>
            <c:numRef>
              <c:f>Sheet1!$B$2:$B$5</c:f>
              <c:numCache>
                <c:formatCode>General</c:formatCode>
                <c:ptCount val="4"/>
                <c:pt idx="0">
                  <c:v>2.0</c:v>
                </c:pt>
                <c:pt idx="1">
                  <c:v>5.0</c:v>
                </c:pt>
                <c:pt idx="2">
                  <c:v>5.0</c:v>
                </c:pt>
                <c:pt idx="3">
                  <c:v>8.0</c:v>
                </c:pt>
              </c:numCache>
            </c:numRef>
          </c:yVal>
          <c:smooth val="0"/>
        </c:ser>
        <c:dLbls>
          <c:showLegendKey val="0"/>
          <c:showVal val="0"/>
          <c:showCatName val="0"/>
          <c:showSerName val="0"/>
          <c:showPercent val="0"/>
          <c:showBubbleSize val="0"/>
        </c:dLbls>
        <c:axId val="2084860008"/>
        <c:axId val="2084885256"/>
      </c:scatterChart>
      <c:valAx>
        <c:axId val="2084860008"/>
        <c:scaling>
          <c:orientation val="minMax"/>
        </c:scaling>
        <c:delete val="0"/>
        <c:axPos val="b"/>
        <c:numFmt formatCode="General" sourceLinked="1"/>
        <c:majorTickMark val="out"/>
        <c:minorTickMark val="none"/>
        <c:tickLblPos val="nextTo"/>
        <c:crossAx val="2084885256"/>
        <c:crosses val="autoZero"/>
        <c:crossBetween val="midCat"/>
        <c:majorUnit val="2.0"/>
      </c:valAx>
      <c:valAx>
        <c:axId val="2084885256"/>
        <c:scaling>
          <c:orientation val="minMax"/>
        </c:scaling>
        <c:delete val="0"/>
        <c:axPos val="l"/>
        <c:majorGridlines/>
        <c:numFmt formatCode="General" sourceLinked="1"/>
        <c:majorTickMark val="out"/>
        <c:minorTickMark val="none"/>
        <c:tickLblPos val="nextTo"/>
        <c:crossAx val="2084860008"/>
        <c:crosses val="autoZero"/>
        <c:crossBetween val="midCat"/>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30.emf"/><Relationship Id="rId3"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image" Target="../media/image25.emf"/><Relationship Id="rId2"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20.emf"/><Relationship Id="rId3"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image" Target="../media/image3.wmf"/><Relationship Id="rId2"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8.emf"/><Relationship Id="rId3"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B72A3-4917-A247-A3C0-F76E7E362C98}" type="datetimeFigureOut">
              <a:rPr lang="en-US" smtClean="0"/>
              <a:t>10/16/12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0BBA4-5232-D24B-A1DD-1C1FBB7F2103}" type="slidenum">
              <a:rPr lang="en-US" smtClean="0"/>
              <a:t>‹#›</a:t>
            </a:fld>
            <a:endParaRPr lang="en-US"/>
          </a:p>
        </p:txBody>
      </p:sp>
    </p:spTree>
    <p:extLst>
      <p:ext uri="{BB962C8B-B14F-4D97-AF65-F5344CB8AC3E}">
        <p14:creationId xmlns:p14="http://schemas.microsoft.com/office/powerpoint/2010/main" val="31874171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different words.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P(SPAM) = 3/8 (MAXIUM LIKELIHOOOD)</a:t>
            </a:r>
          </a:p>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15</a:t>
            </a:fld>
            <a:endParaRPr lang="en-US"/>
          </a:p>
        </p:txBody>
      </p:sp>
    </p:spTree>
    <p:extLst>
      <p:ext uri="{BB962C8B-B14F-4D97-AF65-F5344CB8AC3E}">
        <p14:creationId xmlns:p14="http://schemas.microsoft.com/office/powerpoint/2010/main" val="226399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25000" dirty="0" smtClean="0"/>
              <a:t>1</a:t>
            </a:r>
            <a:r>
              <a:rPr lang="en-US" baseline="0" dirty="0" smtClean="0"/>
              <a:t> = -1</a:t>
            </a:r>
          </a:p>
          <a:p>
            <a:r>
              <a:rPr lang="en-US" baseline="0" dirty="0" smtClean="0"/>
              <a:t>W0 = 3</a:t>
            </a:r>
          </a:p>
        </p:txBody>
      </p:sp>
      <p:sp>
        <p:nvSpPr>
          <p:cNvPr id="4" name="Slide Number Placeholder 3"/>
          <p:cNvSpPr>
            <a:spLocks noGrp="1"/>
          </p:cNvSpPr>
          <p:nvPr>
            <p:ph type="sldNum" sz="quarter" idx="10"/>
          </p:nvPr>
        </p:nvSpPr>
        <p:spPr/>
        <p:txBody>
          <a:bodyPr/>
          <a:lstStyle/>
          <a:p>
            <a:fld id="{5F90BBA4-5232-D24B-A1DD-1C1FBB7F2103}" type="slidenum">
              <a:rPr lang="en-US" smtClean="0"/>
              <a:t>43</a:t>
            </a:fld>
            <a:endParaRPr lang="en-US"/>
          </a:p>
        </p:txBody>
      </p:sp>
    </p:spTree>
    <p:extLst>
      <p:ext uri="{BB962C8B-B14F-4D97-AF65-F5344CB8AC3E}">
        <p14:creationId xmlns:p14="http://schemas.microsoft.com/office/powerpoint/2010/main" val="2497843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25000" dirty="0" smtClean="0"/>
              <a:t>1</a:t>
            </a:r>
            <a:r>
              <a:rPr lang="en-US" baseline="0" dirty="0" smtClean="0"/>
              <a:t> = -1</a:t>
            </a:r>
          </a:p>
          <a:p>
            <a:r>
              <a:rPr lang="en-US" baseline="0" dirty="0" smtClean="0"/>
              <a:t>W0 = 3</a:t>
            </a:r>
          </a:p>
        </p:txBody>
      </p:sp>
      <p:sp>
        <p:nvSpPr>
          <p:cNvPr id="4" name="Slide Number Placeholder 3"/>
          <p:cNvSpPr>
            <a:spLocks noGrp="1"/>
          </p:cNvSpPr>
          <p:nvPr>
            <p:ph type="sldNum" sz="quarter" idx="10"/>
          </p:nvPr>
        </p:nvSpPr>
        <p:spPr/>
        <p:txBody>
          <a:bodyPr/>
          <a:lstStyle/>
          <a:p>
            <a:fld id="{5F90BBA4-5232-D24B-A1DD-1C1FBB7F2103}" type="slidenum">
              <a:rPr lang="en-US" smtClean="0"/>
              <a:t>44</a:t>
            </a:fld>
            <a:endParaRPr lang="en-US"/>
          </a:p>
        </p:txBody>
      </p:sp>
    </p:spTree>
    <p:extLst>
      <p:ext uri="{BB962C8B-B14F-4D97-AF65-F5344CB8AC3E}">
        <p14:creationId xmlns:p14="http://schemas.microsoft.com/office/powerpoint/2010/main" val="249784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46</a:t>
            </a:fld>
            <a:endParaRPr lang="en-US"/>
          </a:p>
        </p:txBody>
      </p:sp>
    </p:spTree>
    <p:extLst>
      <p:ext uri="{BB962C8B-B14F-4D97-AF65-F5344CB8AC3E}">
        <p14:creationId xmlns:p14="http://schemas.microsoft.com/office/powerpoint/2010/main" val="360818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linear regression works well if the data is approximately linear, but there are many examples when linear regression performs poorly.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an interesting one where we seem to have a linear relationship that is flatter than the linear regression indicates, but there is one outlier. Because if you are minimizing quadratic error, outliers penalize you over-proportionately. So outliers are particularly bad for linear regression.</a:t>
            </a:r>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47</a:t>
            </a:fld>
            <a:endParaRPr lang="en-US"/>
          </a:p>
        </p:txBody>
      </p:sp>
    </p:spTree>
    <p:extLst>
      <p:ext uri="{BB962C8B-B14F-4D97-AF65-F5344CB8AC3E}">
        <p14:creationId xmlns:p14="http://schemas.microsoft.com/office/powerpoint/2010/main" val="367727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Another problem with linear regression is that as you go to infinity in the X space, your </a:t>
            </a:r>
            <a:r>
              <a:rPr lang="en-US" sz="1200" kern="1200" dirty="0" err="1" smtClean="0">
                <a:solidFill>
                  <a:schemeClr val="tx1"/>
                </a:solidFill>
                <a:latin typeface="+mn-lt"/>
                <a:ea typeface="+mn-ea"/>
                <a:cs typeface="+mn-cs"/>
              </a:rPr>
              <a:t>Ys</a:t>
            </a:r>
            <a:r>
              <a:rPr lang="en-US" sz="1200" kern="1200" dirty="0" smtClean="0">
                <a:solidFill>
                  <a:schemeClr val="tx1"/>
                </a:solidFill>
                <a:latin typeface="+mn-lt"/>
                <a:ea typeface="+mn-ea"/>
                <a:cs typeface="+mn-cs"/>
              </a:rPr>
              <a:t> also become infinite. In some problems that isn't a plausible model. For example, if you wish to predict the weather anytime into the future, it's implausible to assume the further the prediction goes out, the hotter or the cooler it becomes.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such situations there is a model called logistic regression,  which uses a slightly more complicated model than linear regression</a:t>
            </a:r>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48</a:t>
            </a:fld>
            <a:endParaRPr lang="en-US"/>
          </a:p>
        </p:txBody>
      </p:sp>
    </p:spTree>
    <p:extLst>
      <p:ext uri="{BB962C8B-B14F-4D97-AF65-F5344CB8AC3E}">
        <p14:creationId xmlns:p14="http://schemas.microsoft.com/office/powerpoint/2010/main" val="227316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49</a:t>
            </a:fld>
            <a:endParaRPr lang="en-US"/>
          </a:p>
        </p:txBody>
      </p:sp>
    </p:spTree>
    <p:extLst>
      <p:ext uri="{BB962C8B-B14F-4D97-AF65-F5344CB8AC3E}">
        <p14:creationId xmlns:p14="http://schemas.microsoft.com/office/powerpoint/2010/main" val="2273168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0BBA4-5232-D24B-A1DD-1C1FBB7F2103}" type="slidenum">
              <a:rPr lang="en-US" smtClean="0"/>
              <a:t>55</a:t>
            </a:fld>
            <a:endParaRPr lang="en-US"/>
          </a:p>
        </p:txBody>
      </p:sp>
    </p:spTree>
    <p:extLst>
      <p:ext uri="{BB962C8B-B14F-4D97-AF65-F5344CB8AC3E}">
        <p14:creationId xmlns:p14="http://schemas.microsoft.com/office/powerpoint/2010/main" val="269685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59</a:t>
            </a:fld>
            <a:endParaRPr lang="en-US"/>
          </a:p>
        </p:txBody>
      </p:sp>
    </p:spTree>
    <p:extLst>
      <p:ext uri="{BB962C8B-B14F-4D97-AF65-F5344CB8AC3E}">
        <p14:creationId xmlns:p14="http://schemas.microsoft.com/office/powerpoint/2010/main" val="3325285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 I said before a support vector machine derives a linear separator, and it takes the one that actually maximizes the margin as shown over here. By doing so it attains additional </a:t>
            </a:r>
            <a:r>
              <a:rPr lang="en-US" sz="1200" kern="1200" dirty="0" err="1" smtClean="0">
                <a:solidFill>
                  <a:schemeClr val="tx1"/>
                </a:solidFill>
                <a:latin typeface="+mn-lt"/>
                <a:ea typeface="+mn-ea"/>
                <a:cs typeface="+mn-cs"/>
              </a:rPr>
              <a:t>robost</a:t>
            </a:r>
            <a:r>
              <a:rPr lang="en-US" sz="1200" kern="1200" dirty="0" smtClean="0">
                <a:solidFill>
                  <a:schemeClr val="tx1"/>
                </a:solidFill>
                <a:latin typeface="+mn-lt"/>
                <a:ea typeface="+mn-ea"/>
                <a:cs typeface="+mn-cs"/>
              </a:rPr>
              <a:t>-ness over perceptron which only picks a linear separator without consideration of the margin.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Now the problem of finding the margin maximizing linear separator can be solved by a quadratic program which is an integer method for finding the best linear separator that maximizes the margin.</a:t>
            </a:r>
            <a:endParaRPr lang="en-US" dirty="0" smtClean="0"/>
          </a:p>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60</a:t>
            </a:fld>
            <a:endParaRPr lang="en-US"/>
          </a:p>
        </p:txBody>
      </p:sp>
    </p:spTree>
    <p:extLst>
      <p:ext uri="{BB962C8B-B14F-4D97-AF65-F5344CB8AC3E}">
        <p14:creationId xmlns:p14="http://schemas.microsoft.com/office/powerpoint/2010/main" val="3463905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SVMs, the extension of the feature space is mathematically done by what's called a kernel.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makes it possible to write very large new feature spaces including infinitely dimensional new feature spaces. </a:t>
            </a:r>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61</a:t>
            </a:fld>
            <a:endParaRPr lang="en-US"/>
          </a:p>
        </p:txBody>
      </p:sp>
    </p:spTree>
    <p:extLst>
      <p:ext uri="{BB962C8B-B14F-4D97-AF65-F5344CB8AC3E}">
        <p14:creationId xmlns:p14="http://schemas.microsoft.com/office/powerpoint/2010/main" val="407554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what we care about is what's our prior probability of spam that maximizes the likelihood of this data? </a:t>
            </a:r>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16</a:t>
            </a:fld>
            <a:endParaRPr lang="en-US"/>
          </a:p>
        </p:txBody>
      </p:sp>
    </p:spTree>
    <p:extLst>
      <p:ext uri="{BB962C8B-B14F-4D97-AF65-F5344CB8AC3E}">
        <p14:creationId xmlns:p14="http://schemas.microsoft.com/office/powerpoint/2010/main" val="189892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19</a:t>
            </a:fld>
            <a:endParaRPr lang="en-US"/>
          </a:p>
        </p:txBody>
      </p:sp>
    </p:spTree>
    <p:extLst>
      <p:ext uri="{BB962C8B-B14F-4D97-AF65-F5344CB8AC3E}">
        <p14:creationId xmlns:p14="http://schemas.microsoft.com/office/powerpoint/2010/main" val="379201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20</a:t>
            </a:fld>
            <a:endParaRPr lang="en-US"/>
          </a:p>
        </p:txBody>
      </p:sp>
    </p:spTree>
    <p:extLst>
      <p:ext uri="{BB962C8B-B14F-4D97-AF65-F5344CB8AC3E}">
        <p14:creationId xmlns:p14="http://schemas.microsoft.com/office/powerpoint/2010/main" val="184643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21</a:t>
            </a:fld>
            <a:endParaRPr lang="en-US"/>
          </a:p>
        </p:txBody>
      </p:sp>
    </p:spTree>
    <p:extLst>
      <p:ext uri="{BB962C8B-B14F-4D97-AF65-F5344CB8AC3E}">
        <p14:creationId xmlns:p14="http://schemas.microsoft.com/office/powerpoint/2010/main" val="184643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your training data and divide it into three buckets, Train,</a:t>
            </a:r>
            <a:r>
              <a:rPr lang="en-US" baseline="0" dirty="0" smtClean="0"/>
              <a:t> CV and Test.</a:t>
            </a:r>
          </a:p>
          <a:p>
            <a:endParaRPr lang="en-US" baseline="0" dirty="0" smtClean="0"/>
          </a:p>
        </p:txBody>
      </p:sp>
      <p:sp>
        <p:nvSpPr>
          <p:cNvPr id="4" name="Slide Number Placeholder 3"/>
          <p:cNvSpPr>
            <a:spLocks noGrp="1"/>
          </p:cNvSpPr>
          <p:nvPr>
            <p:ph type="sldNum" sz="quarter" idx="10"/>
          </p:nvPr>
        </p:nvSpPr>
        <p:spPr/>
        <p:txBody>
          <a:bodyPr/>
          <a:lstStyle/>
          <a:p>
            <a:fld id="{5F90BBA4-5232-D24B-A1DD-1C1FBB7F2103}" type="slidenum">
              <a:rPr lang="en-US" smtClean="0"/>
              <a:t>35</a:t>
            </a:fld>
            <a:endParaRPr lang="en-US"/>
          </a:p>
        </p:txBody>
      </p:sp>
    </p:spTree>
    <p:extLst>
      <p:ext uri="{BB962C8B-B14F-4D97-AF65-F5344CB8AC3E}">
        <p14:creationId xmlns:p14="http://schemas.microsoft.com/office/powerpoint/2010/main" val="15476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different from classification.</a:t>
            </a:r>
            <a:r>
              <a:rPr lang="en-US" baseline="0" dirty="0" smtClean="0"/>
              <a:t> We are not asking about cheap or expensive. We care about the relationship between two variables. One you care about, and one you can observe.</a:t>
            </a:r>
          </a:p>
          <a:p>
            <a:endParaRPr lang="en-US" baseline="0" dirty="0" smtClean="0"/>
          </a:p>
          <a:p>
            <a:r>
              <a:rPr lang="en-US" baseline="0" dirty="0" smtClean="0"/>
              <a:t>I can come up a complex function that can fit the data really well, but by Occam’s razor, the simpler version, either the linear or polynomial function might explain the data better in a more general sense. </a:t>
            </a:r>
            <a:r>
              <a:rPr lang="en-US" baseline="0" dirty="0" err="1" smtClean="0"/>
              <a:t>Overfitting</a:t>
            </a:r>
            <a:r>
              <a:rPr lang="en-US" baseline="0" dirty="0" smtClean="0"/>
              <a:t> is evil.</a:t>
            </a:r>
            <a:endParaRPr lang="en-US" dirty="0" smtClean="0"/>
          </a:p>
        </p:txBody>
      </p:sp>
      <p:sp>
        <p:nvSpPr>
          <p:cNvPr id="4" name="Slide Number Placeholder 3"/>
          <p:cNvSpPr>
            <a:spLocks noGrp="1"/>
          </p:cNvSpPr>
          <p:nvPr>
            <p:ph type="sldNum" sz="quarter" idx="10"/>
          </p:nvPr>
        </p:nvSpPr>
        <p:spPr/>
        <p:txBody>
          <a:bodyPr/>
          <a:lstStyle/>
          <a:p>
            <a:fld id="{5F90BBA4-5232-D24B-A1DD-1C1FBB7F2103}" type="slidenum">
              <a:rPr lang="en-US" smtClean="0"/>
              <a:t>38</a:t>
            </a:fld>
            <a:endParaRPr lang="en-US"/>
          </a:p>
        </p:txBody>
      </p:sp>
    </p:spTree>
    <p:extLst>
      <p:ext uri="{BB962C8B-B14F-4D97-AF65-F5344CB8AC3E}">
        <p14:creationId xmlns:p14="http://schemas.microsoft.com/office/powerpoint/2010/main" val="355194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0BBA4-5232-D24B-A1DD-1C1FBB7F2103}" type="slidenum">
              <a:rPr lang="en-US" smtClean="0"/>
              <a:t>39</a:t>
            </a:fld>
            <a:endParaRPr lang="en-US"/>
          </a:p>
        </p:txBody>
      </p:sp>
    </p:spTree>
    <p:extLst>
      <p:ext uri="{BB962C8B-B14F-4D97-AF65-F5344CB8AC3E}">
        <p14:creationId xmlns:p14="http://schemas.microsoft.com/office/powerpoint/2010/main" val="169071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25000" dirty="0" smtClean="0"/>
              <a:t>1</a:t>
            </a:r>
            <a:r>
              <a:rPr lang="en-US" baseline="0" dirty="0" smtClean="0"/>
              <a:t> = -1</a:t>
            </a:r>
          </a:p>
          <a:p>
            <a:r>
              <a:rPr lang="en-US" baseline="0" dirty="0" smtClean="0"/>
              <a:t>W0 = 3</a:t>
            </a:r>
          </a:p>
        </p:txBody>
      </p:sp>
      <p:sp>
        <p:nvSpPr>
          <p:cNvPr id="4" name="Slide Number Placeholder 3"/>
          <p:cNvSpPr>
            <a:spLocks noGrp="1"/>
          </p:cNvSpPr>
          <p:nvPr>
            <p:ph type="sldNum" sz="quarter" idx="10"/>
          </p:nvPr>
        </p:nvSpPr>
        <p:spPr/>
        <p:txBody>
          <a:bodyPr/>
          <a:lstStyle/>
          <a:p>
            <a:fld id="{5F90BBA4-5232-D24B-A1DD-1C1FBB7F2103}" type="slidenum">
              <a:rPr lang="en-US" smtClean="0"/>
              <a:t>40</a:t>
            </a:fld>
            <a:endParaRPr lang="en-US"/>
          </a:p>
        </p:txBody>
      </p:sp>
    </p:spTree>
    <p:extLst>
      <p:ext uri="{BB962C8B-B14F-4D97-AF65-F5344CB8AC3E}">
        <p14:creationId xmlns:p14="http://schemas.microsoft.com/office/powerpoint/2010/main" val="249784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C6228-ED8D-2844-B7C3-E0EA77E0B99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71125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C6228-ED8D-2844-B7C3-E0EA77E0B99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84476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C6228-ED8D-2844-B7C3-E0EA77E0B99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288397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C6228-ED8D-2844-B7C3-E0EA77E0B99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323169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C6228-ED8D-2844-B7C3-E0EA77E0B992}"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423159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C6228-ED8D-2844-B7C3-E0EA77E0B992}"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180206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C6228-ED8D-2844-B7C3-E0EA77E0B992}" type="datetimeFigureOut">
              <a:rPr lang="en-US" smtClean="0"/>
              <a:t>10/16/12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281286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C6228-ED8D-2844-B7C3-E0EA77E0B992}" type="datetimeFigureOut">
              <a:rPr lang="en-US" smtClean="0"/>
              <a:t>10/16/12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323302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C6228-ED8D-2844-B7C3-E0EA77E0B992}" type="datetimeFigureOut">
              <a:rPr lang="en-US" smtClean="0"/>
              <a:t>10/16/12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346963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C6228-ED8D-2844-B7C3-E0EA77E0B992}"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49539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C6228-ED8D-2844-B7C3-E0EA77E0B992}"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2765B-623B-1742-8A3A-5AEBDF8E2419}" type="slidenum">
              <a:rPr lang="en-US" smtClean="0"/>
              <a:t>‹#›</a:t>
            </a:fld>
            <a:endParaRPr lang="en-US"/>
          </a:p>
        </p:txBody>
      </p:sp>
    </p:spTree>
    <p:extLst>
      <p:ext uri="{BB962C8B-B14F-4D97-AF65-F5344CB8AC3E}">
        <p14:creationId xmlns:p14="http://schemas.microsoft.com/office/powerpoint/2010/main" val="33932904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C6228-ED8D-2844-B7C3-E0EA77E0B992}" type="datetimeFigureOut">
              <a:rPr lang="en-US" smtClean="0"/>
              <a:t>10/16/12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2765B-623B-1742-8A3A-5AEBDF8E2419}" type="slidenum">
              <a:rPr lang="en-US" smtClean="0"/>
              <a:t>‹#›</a:t>
            </a:fld>
            <a:endParaRPr lang="en-US"/>
          </a:p>
        </p:txBody>
      </p:sp>
    </p:spTree>
    <p:extLst>
      <p:ext uri="{BB962C8B-B14F-4D97-AF65-F5344CB8AC3E}">
        <p14:creationId xmlns:p14="http://schemas.microsoft.com/office/powerpoint/2010/main" val="344540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4.emf"/><Relationship Id="rId6" Type="http://schemas.openxmlformats.org/officeDocument/2006/relationships/oleObject" Target="../embeddings/oleObject3.bin"/><Relationship Id="rId7" Type="http://schemas.openxmlformats.org/officeDocument/2006/relationships/image" Target="../media/image5.emf"/><Relationship Id="rId8" Type="http://schemas.openxmlformats.org/officeDocument/2006/relationships/oleObject" Target="../embeddings/oleObject4.bin"/><Relationship Id="rId9"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7.emf"/><Relationship Id="rId5" Type="http://schemas.openxmlformats.org/officeDocument/2006/relationships/oleObject" Target="../embeddings/oleObject6.bin"/><Relationship Id="rId6"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7.bin"/><Relationship Id="rId5" Type="http://schemas.openxmlformats.org/officeDocument/2006/relationships/image" Target="../media/image3.wmf"/><Relationship Id="rId6" Type="http://schemas.openxmlformats.org/officeDocument/2006/relationships/oleObject" Target="../embeddings/oleObject8.bin"/><Relationship Id="rId7" Type="http://schemas.openxmlformats.org/officeDocument/2006/relationships/image" Target="../media/image20.emf"/><Relationship Id="rId8" Type="http://schemas.openxmlformats.org/officeDocument/2006/relationships/oleObject" Target="../embeddings/oleObject9.bin"/><Relationship Id="rId9"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24.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1.bin"/><Relationship Id="rId4" Type="http://schemas.openxmlformats.org/officeDocument/2006/relationships/image" Target="../media/image3.wmf"/><Relationship Id="rId5" Type="http://schemas.openxmlformats.org/officeDocument/2006/relationships/oleObject" Target="../embeddings/oleObject12.bin"/><Relationship Id="rId6" Type="http://schemas.openxmlformats.org/officeDocument/2006/relationships/image" Target="../media/image20.emf"/><Relationship Id="rId7" Type="http://schemas.openxmlformats.org/officeDocument/2006/relationships/oleObject" Target="../embeddings/oleObject13.bin"/><Relationship Id="rId8" Type="http://schemas.openxmlformats.org/officeDocument/2006/relationships/image" Target="../media/image22.emf"/><Relationship Id="rId9" Type="http://schemas.openxmlformats.org/officeDocument/2006/relationships/oleObject" Target="../embeddings/oleObject14.bin"/><Relationship Id="rId10" Type="http://schemas.openxmlformats.org/officeDocument/2006/relationships/image" Target="../media/image23.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5.emf"/><Relationship Id="rId5" Type="http://schemas.openxmlformats.org/officeDocument/2006/relationships/oleObject" Target="../embeddings/oleObject17.bin"/><Relationship Id="rId6" Type="http://schemas.openxmlformats.org/officeDocument/2006/relationships/image" Target="../media/image26.emf"/><Relationship Id="rId7" Type="http://schemas.openxmlformats.org/officeDocument/2006/relationships/oleObject" Target="../embeddings/oleObject18.bin"/><Relationship Id="rId8" Type="http://schemas.openxmlformats.org/officeDocument/2006/relationships/image" Target="../media/image27.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9.bin"/><Relationship Id="rId5" Type="http://schemas.openxmlformats.org/officeDocument/2006/relationships/image" Target="../media/image20.emf"/><Relationship Id="rId6" Type="http://schemas.openxmlformats.org/officeDocument/2006/relationships/oleObject" Target="../embeddings/oleObject20.bin"/><Relationship Id="rId7" Type="http://schemas.openxmlformats.org/officeDocument/2006/relationships/image" Target="../media/image28.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1.bin"/><Relationship Id="rId5" Type="http://schemas.openxmlformats.org/officeDocument/2006/relationships/image" Target="../media/image20.emf"/><Relationship Id="rId6" Type="http://schemas.openxmlformats.org/officeDocument/2006/relationships/oleObject" Target="../embeddings/oleObject22.bin"/><Relationship Id="rId7" Type="http://schemas.openxmlformats.org/officeDocument/2006/relationships/image" Target="../media/image28.emf"/><Relationship Id="rId8" Type="http://schemas.openxmlformats.org/officeDocument/2006/relationships/oleObject" Target="../embeddings/oleObject23.bin"/><Relationship Id="rId9" Type="http://schemas.openxmlformats.org/officeDocument/2006/relationships/image" Target="../media/image2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oleObject" Target="../embeddings/oleObject24.bin"/><Relationship Id="rId5" Type="http://schemas.openxmlformats.org/officeDocument/2006/relationships/image" Target="../media/image2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chart" Target="../charts/chart2.xml"/><Relationship Id="rId5" Type="http://schemas.openxmlformats.org/officeDocument/2006/relationships/oleObject" Target="../embeddings/oleObject25.bin"/><Relationship Id="rId6" Type="http://schemas.openxmlformats.org/officeDocument/2006/relationships/image" Target="../media/image28.emf"/><Relationship Id="rId7" Type="http://schemas.openxmlformats.org/officeDocument/2006/relationships/oleObject" Target="../embeddings/oleObject26.bin"/><Relationship Id="rId8" Type="http://schemas.openxmlformats.org/officeDocument/2006/relationships/image" Target="../media/image30.emf"/><Relationship Id="rId9" Type="http://schemas.openxmlformats.org/officeDocument/2006/relationships/oleObject" Target="../embeddings/oleObject27.bin"/><Relationship Id="rId10" Type="http://schemas.openxmlformats.org/officeDocument/2006/relationships/image" Target="../media/image31.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8.bin"/><Relationship Id="rId5" Type="http://schemas.openxmlformats.org/officeDocument/2006/relationships/image" Target="../media/image33.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9.bin"/><Relationship Id="rId5" Type="http://schemas.openxmlformats.org/officeDocument/2006/relationships/image" Target="../media/image33.emf"/><Relationship Id="rId6" Type="http://schemas.openxmlformats.org/officeDocument/2006/relationships/image" Target="../media/image34.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35.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oleObject" Target="../embeddings/oleObject31.bin"/><Relationship Id="rId5" Type="http://schemas.openxmlformats.org/officeDocument/2006/relationships/image" Target="../media/image36.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2.bin"/><Relationship Id="rId5" Type="http://schemas.openxmlformats.org/officeDocument/2006/relationships/image" Target="../media/image25.emf"/><Relationship Id="rId6" Type="http://schemas.openxmlformats.org/officeDocument/2006/relationships/oleObject" Target="../embeddings/oleObject33.bin"/><Relationship Id="rId7" Type="http://schemas.openxmlformats.org/officeDocument/2006/relationships/image" Target="../media/image40.emf"/><Relationship Id="rId8" Type="http://schemas.openxmlformats.org/officeDocument/2006/relationships/oleObject" Target="../embeddings/oleObject34.bin"/><Relationship Id="rId9" Type="http://schemas.openxmlformats.org/officeDocument/2006/relationships/image" Target="../media/image41.emf"/><Relationship Id="rId10" Type="http://schemas.openxmlformats.org/officeDocument/2006/relationships/oleObject" Target="../embeddings/oleObject35.bin"/><Relationship Id="rId11" Type="http://schemas.openxmlformats.org/officeDocument/2006/relationships/image" Target="../media/image42.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oleObject" Target="../embeddings/Microsoft_Equation1.bin"/><Relationship Id="rId5" Type="http://schemas.openxmlformats.org/officeDocument/2006/relationships/image" Target="../media/image43.emf"/><Relationship Id="rId6" Type="http://schemas.openxmlformats.org/officeDocument/2006/relationships/oleObject" Target="../embeddings/Microsoft_Equation2.bin"/><Relationship Id="rId7" Type="http://schemas.openxmlformats.org/officeDocument/2006/relationships/image" Target="../media/image44.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quation3.bin"/><Relationship Id="rId5" Type="http://schemas.openxmlformats.org/officeDocument/2006/relationships/image" Target="../media/image46.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feature=player_embedded&amp;v=Q1xFdQfq5Fk&amp;noredirect=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CPSC 7373: Artificial Intelligence</a:t>
            </a:r>
            <a:br>
              <a:rPr lang="en-US" dirty="0" smtClean="0"/>
            </a:br>
            <a:r>
              <a:rPr lang="en-US" dirty="0" smtClean="0"/>
              <a:t>Lecture 6: Machine Learning</a:t>
            </a:r>
            <a:endParaRPr lang="en-US" dirty="0"/>
          </a:p>
        </p:txBody>
      </p:sp>
      <p:sp>
        <p:nvSpPr>
          <p:cNvPr id="3" name="Subtitle 2"/>
          <p:cNvSpPr>
            <a:spLocks noGrp="1"/>
          </p:cNvSpPr>
          <p:nvPr>
            <p:ph type="subTitle" idx="1"/>
          </p:nvPr>
        </p:nvSpPr>
        <p:spPr/>
        <p:txBody>
          <a:bodyPr/>
          <a:lstStyle/>
          <a:p>
            <a:r>
              <a:rPr lang="en-US" dirty="0" smtClean="0"/>
              <a:t>Jiang Bian, Fall 2012</a:t>
            </a:r>
          </a:p>
          <a:p>
            <a:r>
              <a:rPr lang="en-US" dirty="0" smtClean="0"/>
              <a:t>University of Arkansas at Little Rock</a:t>
            </a:r>
            <a:endParaRPr lang="en-US" dirty="0"/>
          </a:p>
        </p:txBody>
      </p:sp>
    </p:spTree>
    <p:extLst>
      <p:ext uri="{BB962C8B-B14F-4D97-AF65-F5344CB8AC3E}">
        <p14:creationId xmlns:p14="http://schemas.microsoft.com/office/powerpoint/2010/main" val="1312575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p:txBody>
          <a:bodyPr/>
          <a:lstStyle/>
          <a:p>
            <a:r>
              <a:rPr lang="en-US" dirty="0" smtClean="0"/>
              <a:t>Each instance has a feature vector and a target label</a:t>
            </a:r>
          </a:p>
          <a:p>
            <a:endParaRPr lang="en-US" dirty="0"/>
          </a:p>
          <a:p>
            <a:endParaRPr lang="en-US" dirty="0" smtClean="0"/>
          </a:p>
          <a:p>
            <a:endParaRPr lang="en-US" dirty="0"/>
          </a:p>
          <a:p>
            <a:endParaRPr lang="en-US" dirty="0" smtClean="0"/>
          </a:p>
          <a:p>
            <a:pPr lvl="1"/>
            <a:r>
              <a:rPr lang="en-US" dirty="0" smtClean="0"/>
              <a:t>f(</a:t>
            </a:r>
            <a:r>
              <a:rPr lang="en-US" dirty="0" err="1"/>
              <a:t>X</a:t>
            </a:r>
            <a:r>
              <a:rPr lang="en-US" baseline="-25000" dirty="0" err="1" smtClean="0"/>
              <a:t>m</a:t>
            </a:r>
            <a:r>
              <a:rPr lang="en-US" dirty="0" smtClean="0"/>
              <a:t>) = </a:t>
            </a:r>
            <a:r>
              <a:rPr lang="en-US" dirty="0" err="1" smtClean="0"/>
              <a:t>y</a:t>
            </a:r>
            <a:r>
              <a:rPr lang="en-US" baseline="-25000" dirty="0" err="1" smtClean="0"/>
              <a:t>m</a:t>
            </a:r>
            <a:r>
              <a:rPr lang="en-US" baseline="-25000" dirty="0" smtClean="0"/>
              <a:t> </a:t>
            </a:r>
            <a:r>
              <a:rPr lang="en-US" dirty="0" smtClean="0"/>
              <a:t>=&gt; f(x) = y</a:t>
            </a:r>
            <a:endParaRPr lang="en-US" baseline="-25000" dirty="0" smtClean="0"/>
          </a:p>
          <a:p>
            <a:pPr marL="457200" lvl="1" indent="0">
              <a:buNone/>
            </a:pPr>
            <a:endParaRPr lang="en-US" baseline="-25000" dirty="0"/>
          </a:p>
          <a:p>
            <a:pPr lvl="1"/>
            <a:endParaRPr lang="en-US" baseline="-25000" dirty="0"/>
          </a:p>
        </p:txBody>
      </p:sp>
      <p:graphicFrame>
        <p:nvGraphicFramePr>
          <p:cNvPr id="4" name="Object 3"/>
          <p:cNvGraphicFramePr>
            <a:graphicFrameLocks noChangeAspect="1"/>
          </p:cNvGraphicFramePr>
          <p:nvPr>
            <p:extLst>
              <p:ext uri="{D42A27DB-BD31-4B8C-83A1-F6EECF244321}">
                <p14:modId xmlns:p14="http://schemas.microsoft.com/office/powerpoint/2010/main" val="668318178"/>
              </p:ext>
            </p:extLst>
          </p:nvPr>
        </p:nvGraphicFramePr>
        <p:xfrm>
          <a:off x="2671763" y="2717800"/>
          <a:ext cx="2674937" cy="2057400"/>
        </p:xfrm>
        <a:graphic>
          <a:graphicData uri="http://schemas.openxmlformats.org/presentationml/2006/ole">
            <mc:AlternateContent xmlns:mc="http://schemas.openxmlformats.org/markup-compatibility/2006">
              <mc:Choice xmlns:v="urn:schemas-microsoft-com:vml" Requires="v">
                <p:oleObj spid="_x0000_s1265" name="Equation" r:id="rId3" imgW="1574640" imgH="939600" progId="Equation.3">
                  <p:embed/>
                </p:oleObj>
              </mc:Choice>
              <mc:Fallback>
                <p:oleObj name="Equation" r:id="rId3" imgW="1574640" imgH="939600" progId="Equation.3">
                  <p:embed/>
                  <p:pic>
                    <p:nvPicPr>
                      <p:cNvPr id="0" name=""/>
                      <p:cNvPicPr/>
                      <p:nvPr/>
                    </p:nvPicPr>
                    <p:blipFill>
                      <a:blip r:embed="rId4"/>
                      <a:stretch>
                        <a:fillRect/>
                      </a:stretch>
                    </p:blipFill>
                    <p:spPr>
                      <a:xfrm>
                        <a:off x="2671763" y="2717800"/>
                        <a:ext cx="2674937" cy="2057400"/>
                      </a:xfrm>
                      <a:prstGeom prst="rect">
                        <a:avLst/>
                      </a:prstGeom>
                    </p:spPr>
                  </p:pic>
                </p:oleObj>
              </mc:Fallback>
            </mc:AlternateContent>
          </a:graphicData>
        </a:graphic>
      </p:graphicFrame>
    </p:spTree>
    <p:extLst>
      <p:ext uri="{BB962C8B-B14F-4D97-AF65-F5344CB8AC3E}">
        <p14:creationId xmlns:p14="http://schemas.microsoft.com/office/powerpoint/2010/main" val="120721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7200" y="1600201"/>
            <a:ext cx="8229600" cy="1209304"/>
          </a:xfrm>
        </p:spPr>
        <p:txBody>
          <a:bodyPr/>
          <a:lstStyle/>
          <a:p>
            <a:r>
              <a:rPr lang="en-US" dirty="0" smtClean="0"/>
              <a:t>Which function is preferable?</a:t>
            </a:r>
          </a:p>
          <a:p>
            <a:pPr lvl="1"/>
            <a:r>
              <a:rPr lang="en-US" dirty="0" err="1"/>
              <a:t>f</a:t>
            </a:r>
            <a:r>
              <a:rPr lang="en-US" baseline="-25000" dirty="0" err="1" smtClean="0"/>
              <a:t>a</a:t>
            </a:r>
            <a:r>
              <a:rPr lang="en-US" dirty="0" smtClean="0"/>
              <a:t> OR </a:t>
            </a:r>
            <a:r>
              <a:rPr lang="en-US" dirty="0" err="1" smtClean="0"/>
              <a:t>f</a:t>
            </a:r>
            <a:r>
              <a:rPr lang="en-US" baseline="-25000" dirty="0" err="1" smtClean="0"/>
              <a:t>b</a:t>
            </a:r>
            <a:r>
              <a:rPr lang="en-US" baseline="-25000" dirty="0" smtClean="0"/>
              <a:t> </a:t>
            </a:r>
            <a:r>
              <a:rPr lang="en-US" dirty="0" smtClean="0"/>
              <a:t>??</a:t>
            </a:r>
            <a:endParaRPr lang="en-US" dirty="0"/>
          </a:p>
        </p:txBody>
      </p:sp>
      <p:cxnSp>
        <p:nvCxnSpPr>
          <p:cNvPr id="5" name="Straight Arrow Connector 4"/>
          <p:cNvCxnSpPr/>
          <p:nvPr/>
        </p:nvCxnSpPr>
        <p:spPr>
          <a:xfrm flipV="1">
            <a:off x="2562399" y="6001101"/>
            <a:ext cx="4326858" cy="44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562399" y="3034265"/>
            <a:ext cx="0" cy="2989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3259192" y="5135774"/>
            <a:ext cx="134863" cy="1460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917328" y="4512751"/>
            <a:ext cx="134863" cy="1460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580406" y="3905898"/>
            <a:ext cx="134863" cy="1460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68254" y="3231617"/>
            <a:ext cx="134863" cy="1460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995351" y="6046053"/>
            <a:ext cx="287258" cy="369332"/>
          </a:xfrm>
          <a:prstGeom prst="rect">
            <a:avLst/>
          </a:prstGeom>
          <a:noFill/>
        </p:spPr>
        <p:txBody>
          <a:bodyPr wrap="none" rtlCol="0">
            <a:spAutoFit/>
          </a:bodyPr>
          <a:lstStyle/>
          <a:p>
            <a:r>
              <a:rPr lang="en-US" dirty="0" smtClean="0"/>
              <a:t>x</a:t>
            </a:r>
            <a:endParaRPr lang="en-US" dirty="0"/>
          </a:p>
        </p:txBody>
      </p:sp>
      <p:sp>
        <p:nvSpPr>
          <p:cNvPr id="13" name="TextBox 12"/>
          <p:cNvSpPr txBox="1"/>
          <p:nvPr/>
        </p:nvSpPr>
        <p:spPr>
          <a:xfrm>
            <a:off x="2067907" y="3008379"/>
            <a:ext cx="287258" cy="369332"/>
          </a:xfrm>
          <a:prstGeom prst="rect">
            <a:avLst/>
          </a:prstGeom>
          <a:noFill/>
        </p:spPr>
        <p:txBody>
          <a:bodyPr wrap="none" rtlCol="0">
            <a:spAutoFit/>
          </a:bodyPr>
          <a:lstStyle/>
          <a:p>
            <a:r>
              <a:rPr lang="en-US" dirty="0" smtClean="0"/>
              <a:t>y</a:t>
            </a:r>
            <a:endParaRPr lang="en-US" dirty="0"/>
          </a:p>
        </p:txBody>
      </p:sp>
      <p:cxnSp>
        <p:nvCxnSpPr>
          <p:cNvPr id="15" name="Straight Connector 14"/>
          <p:cNvCxnSpPr/>
          <p:nvPr/>
        </p:nvCxnSpPr>
        <p:spPr>
          <a:xfrm flipV="1">
            <a:off x="2355165" y="2685886"/>
            <a:ext cx="3938447" cy="3315215"/>
          </a:xfrm>
          <a:prstGeom prst="line">
            <a:avLst/>
          </a:prstGeom>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2997908" y="2647141"/>
            <a:ext cx="3902588" cy="3578721"/>
          </a:xfrm>
          <a:custGeom>
            <a:avLst/>
            <a:gdLst>
              <a:gd name="connsiteX0" fmla="*/ 2796 w 3902588"/>
              <a:gd name="connsiteY0" fmla="*/ 3578721 h 3578721"/>
              <a:gd name="connsiteX1" fmla="*/ 283761 w 3902588"/>
              <a:gd name="connsiteY1" fmla="*/ 2129016 h 3578721"/>
              <a:gd name="connsiteX2" fmla="*/ 1789732 w 3902588"/>
              <a:gd name="connsiteY2" fmla="*/ 1937970 h 3578721"/>
              <a:gd name="connsiteX3" fmla="*/ 935599 w 3902588"/>
              <a:gd name="connsiteY3" fmla="*/ 5031 h 3578721"/>
              <a:gd name="connsiteX4" fmla="*/ 3902588 w 3902588"/>
              <a:gd name="connsiteY4" fmla="*/ 1376069 h 3578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588" h="3578721">
                <a:moveTo>
                  <a:pt x="2796" y="3578721"/>
                </a:moveTo>
                <a:cubicBezTo>
                  <a:pt x="-5633" y="2990597"/>
                  <a:pt x="-14062" y="2402474"/>
                  <a:pt x="283761" y="2129016"/>
                </a:cubicBezTo>
                <a:cubicBezTo>
                  <a:pt x="581584" y="1855557"/>
                  <a:pt x="1681092" y="2291967"/>
                  <a:pt x="1789732" y="1937970"/>
                </a:cubicBezTo>
                <a:cubicBezTo>
                  <a:pt x="1898372" y="1583972"/>
                  <a:pt x="583456" y="98681"/>
                  <a:pt x="935599" y="5031"/>
                </a:cubicBezTo>
                <a:cubicBezTo>
                  <a:pt x="1287742" y="-88619"/>
                  <a:pt x="3394978" y="1153182"/>
                  <a:pt x="3902588" y="137606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004122" y="3867326"/>
            <a:ext cx="365680" cy="369332"/>
          </a:xfrm>
          <a:prstGeom prst="rect">
            <a:avLst/>
          </a:prstGeom>
          <a:noFill/>
        </p:spPr>
        <p:txBody>
          <a:bodyPr wrap="none" rtlCol="0">
            <a:spAutoFit/>
          </a:bodyPr>
          <a:lstStyle/>
          <a:p>
            <a:r>
              <a:rPr lang="en-US" dirty="0" err="1" smtClean="0"/>
              <a:t>fa</a:t>
            </a:r>
            <a:endParaRPr lang="en-US" dirty="0"/>
          </a:p>
        </p:txBody>
      </p:sp>
      <p:sp>
        <p:nvSpPr>
          <p:cNvPr id="19" name="TextBox 18"/>
          <p:cNvSpPr txBox="1"/>
          <p:nvPr/>
        </p:nvSpPr>
        <p:spPr>
          <a:xfrm>
            <a:off x="6293612" y="2462475"/>
            <a:ext cx="375148" cy="369332"/>
          </a:xfrm>
          <a:prstGeom prst="rect">
            <a:avLst/>
          </a:prstGeom>
          <a:noFill/>
        </p:spPr>
        <p:txBody>
          <a:bodyPr wrap="none" rtlCol="0">
            <a:spAutoFit/>
          </a:bodyPr>
          <a:lstStyle/>
          <a:p>
            <a:r>
              <a:rPr lang="en-US" dirty="0" err="1" smtClean="0"/>
              <a:t>fb</a:t>
            </a:r>
            <a:endParaRPr lang="en-US" dirty="0"/>
          </a:p>
        </p:txBody>
      </p:sp>
    </p:spTree>
    <p:extLst>
      <p:ext uri="{BB962C8B-B14F-4D97-AF65-F5344CB8AC3E}">
        <p14:creationId xmlns:p14="http://schemas.microsoft.com/office/powerpoint/2010/main" val="186994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Occam’s razor</a:t>
            </a:r>
            <a:endParaRPr lang="en-US" dirty="0"/>
          </a:p>
        </p:txBody>
      </p:sp>
      <p:sp>
        <p:nvSpPr>
          <p:cNvPr id="3" name="Content Placeholder 2"/>
          <p:cNvSpPr>
            <a:spLocks noGrp="1"/>
          </p:cNvSpPr>
          <p:nvPr>
            <p:ph idx="1"/>
          </p:nvPr>
        </p:nvSpPr>
        <p:spPr>
          <a:xfrm>
            <a:off x="457200" y="1600201"/>
            <a:ext cx="8229600" cy="1299208"/>
          </a:xfrm>
        </p:spPr>
        <p:txBody>
          <a:bodyPr>
            <a:normAutofit fontScale="92500" lnSpcReduction="20000"/>
          </a:bodyPr>
          <a:lstStyle/>
          <a:p>
            <a:r>
              <a:rPr lang="en-US" dirty="0" smtClean="0"/>
              <a:t>Everything else being equal, choose the less complex hypothesis (the one with less assumptions).</a:t>
            </a:r>
            <a:endParaRPr lang="en-US" dirty="0"/>
          </a:p>
        </p:txBody>
      </p:sp>
      <p:sp>
        <p:nvSpPr>
          <p:cNvPr id="4" name="TextBox 3"/>
          <p:cNvSpPr txBox="1"/>
          <p:nvPr/>
        </p:nvSpPr>
        <p:spPr>
          <a:xfrm>
            <a:off x="1584641" y="3214073"/>
            <a:ext cx="466794" cy="369332"/>
          </a:xfrm>
          <a:prstGeom prst="rect">
            <a:avLst/>
          </a:prstGeom>
          <a:noFill/>
        </p:spPr>
        <p:txBody>
          <a:bodyPr wrap="none" rtlCol="0">
            <a:spAutoFit/>
          </a:bodyPr>
          <a:lstStyle/>
          <a:p>
            <a:r>
              <a:rPr lang="en-US" dirty="0" smtClean="0"/>
              <a:t>FIT</a:t>
            </a:r>
            <a:endParaRPr lang="en-US" dirty="0"/>
          </a:p>
        </p:txBody>
      </p:sp>
      <p:cxnSp>
        <p:nvCxnSpPr>
          <p:cNvPr id="6" name="Straight Arrow Connector 5"/>
          <p:cNvCxnSpPr/>
          <p:nvPr/>
        </p:nvCxnSpPr>
        <p:spPr>
          <a:xfrm>
            <a:off x="2247719" y="3416357"/>
            <a:ext cx="236010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760222" y="3231691"/>
            <a:ext cx="1673693" cy="369332"/>
          </a:xfrm>
          <a:prstGeom prst="rect">
            <a:avLst/>
          </a:prstGeom>
          <a:noFill/>
        </p:spPr>
        <p:txBody>
          <a:bodyPr wrap="none" rtlCol="0">
            <a:spAutoFit/>
          </a:bodyPr>
          <a:lstStyle/>
          <a:p>
            <a:r>
              <a:rPr lang="en-US" dirty="0" smtClean="0"/>
              <a:t>Low Complexity</a:t>
            </a:r>
            <a:endParaRPr lang="en-US" dirty="0"/>
          </a:p>
        </p:txBody>
      </p:sp>
      <p:cxnSp>
        <p:nvCxnSpPr>
          <p:cNvPr id="9" name="Straight Arrow Connector 8"/>
          <p:cNvCxnSpPr/>
          <p:nvPr/>
        </p:nvCxnSpPr>
        <p:spPr>
          <a:xfrm>
            <a:off x="2247719" y="6147195"/>
            <a:ext cx="33828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247719" y="4158066"/>
            <a:ext cx="0" cy="1989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551124" y="6147195"/>
            <a:ext cx="1237726" cy="369332"/>
          </a:xfrm>
          <a:prstGeom prst="rect">
            <a:avLst/>
          </a:prstGeom>
        </p:spPr>
        <p:txBody>
          <a:bodyPr wrap="none">
            <a:spAutoFit/>
          </a:bodyPr>
          <a:lstStyle/>
          <a:p>
            <a:r>
              <a:rPr lang="en-US" dirty="0"/>
              <a:t>Complexity</a:t>
            </a:r>
          </a:p>
        </p:txBody>
      </p:sp>
      <p:sp>
        <p:nvSpPr>
          <p:cNvPr id="13" name="TextBox 12"/>
          <p:cNvSpPr txBox="1"/>
          <p:nvPr/>
        </p:nvSpPr>
        <p:spPr>
          <a:xfrm>
            <a:off x="1675621" y="4063230"/>
            <a:ext cx="466794" cy="369332"/>
          </a:xfrm>
          <a:prstGeom prst="rect">
            <a:avLst/>
          </a:prstGeom>
          <a:noFill/>
        </p:spPr>
        <p:txBody>
          <a:bodyPr wrap="none" rtlCol="0">
            <a:spAutoFit/>
          </a:bodyPr>
          <a:lstStyle/>
          <a:p>
            <a:r>
              <a:rPr lang="en-US" dirty="0" smtClean="0"/>
              <a:t>FIT</a:t>
            </a:r>
            <a:endParaRPr lang="en-US" dirty="0"/>
          </a:p>
        </p:txBody>
      </p:sp>
      <p:sp>
        <p:nvSpPr>
          <p:cNvPr id="16" name="Freeform 15"/>
          <p:cNvSpPr/>
          <p:nvPr/>
        </p:nvSpPr>
        <p:spPr>
          <a:xfrm>
            <a:off x="2399362" y="4337875"/>
            <a:ext cx="2894015" cy="1685702"/>
          </a:xfrm>
          <a:custGeom>
            <a:avLst/>
            <a:gdLst>
              <a:gd name="connsiteX0" fmla="*/ 5697 w 2894015"/>
              <a:gd name="connsiteY0" fmla="*/ 0 h 1685702"/>
              <a:gd name="connsiteX1" fmla="*/ 455241 w 2894015"/>
              <a:gd name="connsiteY1" fmla="*/ 1000183 h 1685702"/>
              <a:gd name="connsiteX2" fmla="*/ 2894015 w 2894015"/>
              <a:gd name="connsiteY2" fmla="*/ 1685702 h 1685702"/>
            </a:gdLst>
            <a:ahLst/>
            <a:cxnLst>
              <a:cxn ang="0">
                <a:pos x="connsiteX0" y="connsiteY0"/>
              </a:cxn>
              <a:cxn ang="0">
                <a:pos x="connsiteX1" y="connsiteY1"/>
              </a:cxn>
              <a:cxn ang="0">
                <a:pos x="connsiteX2" y="connsiteY2"/>
              </a:cxn>
            </a:cxnLst>
            <a:rect l="l" t="t" r="r" b="b"/>
            <a:pathLst>
              <a:path w="2894015" h="1685702">
                <a:moveTo>
                  <a:pt x="5697" y="0"/>
                </a:moveTo>
                <a:cubicBezTo>
                  <a:pt x="-10224" y="359616"/>
                  <a:pt x="-26145" y="719233"/>
                  <a:pt x="455241" y="1000183"/>
                </a:cubicBezTo>
                <a:cubicBezTo>
                  <a:pt x="936627" y="1281133"/>
                  <a:pt x="2496918" y="1590179"/>
                  <a:pt x="2894015" y="168570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2494968" y="4191780"/>
            <a:ext cx="2933272" cy="1135212"/>
          </a:xfrm>
          <a:custGeom>
            <a:avLst/>
            <a:gdLst>
              <a:gd name="connsiteX0" fmla="*/ 0 w 2933272"/>
              <a:gd name="connsiteY0" fmla="*/ 67429 h 1135212"/>
              <a:gd name="connsiteX1" fmla="*/ 797940 w 2933272"/>
              <a:gd name="connsiteY1" fmla="*/ 1135040 h 1135212"/>
              <a:gd name="connsiteX2" fmla="*/ 2933272 w 2933272"/>
              <a:gd name="connsiteY2" fmla="*/ 0 h 1135212"/>
            </a:gdLst>
            <a:ahLst/>
            <a:cxnLst>
              <a:cxn ang="0">
                <a:pos x="connsiteX0" y="connsiteY0"/>
              </a:cxn>
              <a:cxn ang="0">
                <a:pos x="connsiteX1" y="connsiteY1"/>
              </a:cxn>
              <a:cxn ang="0">
                <a:pos x="connsiteX2" y="connsiteY2"/>
              </a:cxn>
            </a:cxnLst>
            <a:rect l="l" t="t" r="r" b="b"/>
            <a:pathLst>
              <a:path w="2933272" h="1135212">
                <a:moveTo>
                  <a:pt x="0" y="67429"/>
                </a:moveTo>
                <a:cubicBezTo>
                  <a:pt x="154530" y="606853"/>
                  <a:pt x="309061" y="1146278"/>
                  <a:pt x="797940" y="1135040"/>
                </a:cubicBezTo>
                <a:cubicBezTo>
                  <a:pt x="1286819" y="1123802"/>
                  <a:pt x="2933272" y="0"/>
                  <a:pt x="2933272" y="0"/>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5293377" y="5575505"/>
            <a:ext cx="1947468" cy="369332"/>
          </a:xfrm>
          <a:prstGeom prst="rect">
            <a:avLst/>
          </a:prstGeom>
          <a:noFill/>
        </p:spPr>
        <p:txBody>
          <a:bodyPr wrap="none" rtlCol="0">
            <a:spAutoFit/>
          </a:bodyPr>
          <a:lstStyle/>
          <a:p>
            <a:r>
              <a:rPr lang="en-US" dirty="0" smtClean="0"/>
              <a:t>Training data error</a:t>
            </a:r>
            <a:endParaRPr lang="en-US" dirty="0"/>
          </a:p>
        </p:txBody>
      </p:sp>
      <p:sp>
        <p:nvSpPr>
          <p:cNvPr id="19" name="TextBox 18"/>
          <p:cNvSpPr txBox="1"/>
          <p:nvPr/>
        </p:nvSpPr>
        <p:spPr>
          <a:xfrm>
            <a:off x="5428240" y="3788734"/>
            <a:ext cx="2063561" cy="369332"/>
          </a:xfrm>
          <a:prstGeom prst="rect">
            <a:avLst/>
          </a:prstGeom>
          <a:noFill/>
        </p:spPr>
        <p:txBody>
          <a:bodyPr wrap="none" rtlCol="0">
            <a:spAutoFit/>
          </a:bodyPr>
          <a:lstStyle/>
          <a:p>
            <a:r>
              <a:rPr lang="en-US" dirty="0" smtClean="0"/>
              <a:t>unknown data error</a:t>
            </a:r>
            <a:endParaRPr lang="en-US" dirty="0"/>
          </a:p>
        </p:txBody>
      </p:sp>
      <p:sp>
        <p:nvSpPr>
          <p:cNvPr id="22" name="Freeform 21"/>
          <p:cNvSpPr/>
          <p:nvPr/>
        </p:nvSpPr>
        <p:spPr>
          <a:xfrm>
            <a:off x="2315150" y="4304161"/>
            <a:ext cx="3169283" cy="1685702"/>
          </a:xfrm>
          <a:custGeom>
            <a:avLst/>
            <a:gdLst>
              <a:gd name="connsiteX0" fmla="*/ 0 w 3169283"/>
              <a:gd name="connsiteY0" fmla="*/ 1685702 h 1685702"/>
              <a:gd name="connsiteX1" fmla="*/ 1719505 w 3169283"/>
              <a:gd name="connsiteY1" fmla="*/ 899041 h 1685702"/>
              <a:gd name="connsiteX2" fmla="*/ 3169283 w 3169283"/>
              <a:gd name="connsiteY2" fmla="*/ 0 h 1685702"/>
            </a:gdLst>
            <a:ahLst/>
            <a:cxnLst>
              <a:cxn ang="0">
                <a:pos x="connsiteX0" y="connsiteY0"/>
              </a:cxn>
              <a:cxn ang="0">
                <a:pos x="connsiteX1" y="connsiteY1"/>
              </a:cxn>
              <a:cxn ang="0">
                <a:pos x="connsiteX2" y="connsiteY2"/>
              </a:cxn>
            </a:cxnLst>
            <a:rect l="l" t="t" r="r" b="b"/>
            <a:pathLst>
              <a:path w="3169283" h="1685702">
                <a:moveTo>
                  <a:pt x="0" y="1685702"/>
                </a:moveTo>
                <a:cubicBezTo>
                  <a:pt x="595645" y="1432846"/>
                  <a:pt x="1191291" y="1179991"/>
                  <a:pt x="1719505" y="899041"/>
                </a:cubicBezTo>
                <a:cubicBezTo>
                  <a:pt x="2247719" y="618091"/>
                  <a:pt x="3169283" y="0"/>
                  <a:pt x="316928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5484433" y="4432562"/>
            <a:ext cx="2031325" cy="369332"/>
          </a:xfrm>
          <a:prstGeom prst="rect">
            <a:avLst/>
          </a:prstGeom>
          <a:noFill/>
        </p:spPr>
        <p:txBody>
          <a:bodyPr wrap="none" rtlCol="0">
            <a:spAutoFit/>
          </a:bodyPr>
          <a:lstStyle/>
          <a:p>
            <a:r>
              <a:rPr lang="en-US" dirty="0" smtClean="0">
                <a:solidFill>
                  <a:srgbClr val="FF0000"/>
                </a:solidFill>
              </a:rPr>
              <a:t>OVER FITTING</a:t>
            </a:r>
            <a:r>
              <a:rPr lang="en-US" dirty="0" smtClean="0"/>
              <a:t> error</a:t>
            </a:r>
            <a:endParaRPr lang="en-US" dirty="0"/>
          </a:p>
        </p:txBody>
      </p:sp>
      <p:cxnSp>
        <p:nvCxnSpPr>
          <p:cNvPr id="25" name="Straight Connector 24"/>
          <p:cNvCxnSpPr/>
          <p:nvPr/>
        </p:nvCxnSpPr>
        <p:spPr>
          <a:xfrm flipH="1">
            <a:off x="3281669" y="4063230"/>
            <a:ext cx="44954" cy="24532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3517680" y="6428146"/>
            <a:ext cx="177569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60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Detection</a:t>
            </a:r>
            <a:endParaRPr lang="en-US" dirty="0"/>
          </a:p>
        </p:txBody>
      </p:sp>
      <p:sp>
        <p:nvSpPr>
          <p:cNvPr id="4" name="TextBox 3"/>
          <p:cNvSpPr txBox="1"/>
          <p:nvPr/>
        </p:nvSpPr>
        <p:spPr>
          <a:xfrm>
            <a:off x="1045189" y="1528370"/>
            <a:ext cx="676563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Dear Sir, </a:t>
            </a:r>
          </a:p>
          <a:p>
            <a:endParaRPr lang="en-US" dirty="0"/>
          </a:p>
          <a:p>
            <a:r>
              <a:rPr lang="en-US" dirty="0" smtClean="0"/>
              <a:t>First, I must solicit your confidence in this transaction, this is by virtue of its nature being utterly confidential and top secret …</a:t>
            </a:r>
            <a:endParaRPr lang="en-US" dirty="0"/>
          </a:p>
        </p:txBody>
      </p:sp>
      <p:sp>
        <p:nvSpPr>
          <p:cNvPr id="5" name="TextBox 4"/>
          <p:cNvSpPr txBox="1"/>
          <p:nvPr/>
        </p:nvSpPr>
        <p:spPr>
          <a:xfrm>
            <a:off x="1045189" y="3130474"/>
            <a:ext cx="676563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TO BE REMOVED FROM FUTURE MAILLINGS, SIMPLY REPLY TO THIS MESSAGE AND PUT “REMOVE” IN THE SUBJECT</a:t>
            </a:r>
          </a:p>
          <a:p>
            <a:endParaRPr lang="en-US" dirty="0"/>
          </a:p>
          <a:p>
            <a:r>
              <a:rPr lang="en-US" dirty="0" smtClean="0"/>
              <a:t>99 MILLION EMAIL ADDRESSES FOR $99 </a:t>
            </a:r>
            <a:endParaRPr lang="en-US" dirty="0"/>
          </a:p>
        </p:txBody>
      </p:sp>
      <p:sp>
        <p:nvSpPr>
          <p:cNvPr id="6" name="TextBox 5"/>
          <p:cNvSpPr txBox="1"/>
          <p:nvPr/>
        </p:nvSpPr>
        <p:spPr>
          <a:xfrm>
            <a:off x="1045189" y="4777530"/>
            <a:ext cx="676563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OK, I know this is blatantly OT but I’m beginning to go instance. Had an old Dell Dimension XPS sitting in the corner and decided to put it to use. I know it was working pre being stuck in the corner, but when I plugged it in, hit the power, nothing happened.</a:t>
            </a:r>
            <a:endParaRPr lang="en-US" dirty="0"/>
          </a:p>
        </p:txBody>
      </p:sp>
    </p:spTree>
    <p:extLst>
      <p:ext uri="{BB962C8B-B14F-4D97-AF65-F5344CB8AC3E}">
        <p14:creationId xmlns:p14="http://schemas.microsoft.com/office/powerpoint/2010/main" val="111133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Detection</a:t>
            </a:r>
            <a:endParaRPr lang="en-US" dirty="0"/>
          </a:p>
        </p:txBody>
      </p:sp>
      <p:sp>
        <p:nvSpPr>
          <p:cNvPr id="4" name="Oval 3"/>
          <p:cNvSpPr/>
          <p:nvPr/>
        </p:nvSpPr>
        <p:spPr>
          <a:xfrm>
            <a:off x="1404824" y="1876749"/>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Email</a:t>
            </a:r>
            <a:endParaRPr lang="en-US" dirty="0"/>
          </a:p>
        </p:txBody>
      </p:sp>
      <p:cxnSp>
        <p:nvCxnSpPr>
          <p:cNvPr id="8" name="Straight Connector 7"/>
          <p:cNvCxnSpPr>
            <a:stCxn id="4" idx="6"/>
          </p:cNvCxnSpPr>
          <p:nvPr/>
        </p:nvCxnSpPr>
        <p:spPr>
          <a:xfrm>
            <a:off x="2663546" y="2230747"/>
            <a:ext cx="988997" cy="56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652543" y="1786845"/>
            <a:ext cx="730508" cy="449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652543" y="2236365"/>
            <a:ext cx="730508" cy="5281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571999" y="1602179"/>
            <a:ext cx="740895" cy="369332"/>
          </a:xfrm>
          <a:prstGeom prst="rect">
            <a:avLst/>
          </a:prstGeom>
        </p:spPr>
        <p:txBody>
          <a:bodyPr wrap="none">
            <a:spAutoFit/>
          </a:bodyPr>
          <a:lstStyle/>
          <a:p>
            <a:r>
              <a:rPr lang="en-US" dirty="0"/>
              <a:t>SPAM</a:t>
            </a:r>
          </a:p>
        </p:txBody>
      </p:sp>
      <p:sp>
        <p:nvSpPr>
          <p:cNvPr id="16" name="Rectangle 15"/>
          <p:cNvSpPr/>
          <p:nvPr/>
        </p:nvSpPr>
        <p:spPr>
          <a:xfrm>
            <a:off x="4571999" y="2584744"/>
            <a:ext cx="659405" cy="369332"/>
          </a:xfrm>
          <a:prstGeom prst="rect">
            <a:avLst/>
          </a:prstGeom>
        </p:spPr>
        <p:txBody>
          <a:bodyPr wrap="none">
            <a:spAutoFit/>
          </a:bodyPr>
          <a:lstStyle/>
          <a:p>
            <a:r>
              <a:rPr lang="en-US" dirty="0"/>
              <a:t>H</a:t>
            </a:r>
            <a:r>
              <a:rPr lang="en-US" dirty="0" smtClean="0"/>
              <a:t>AM</a:t>
            </a:r>
            <a:endParaRPr lang="en-US" dirty="0"/>
          </a:p>
        </p:txBody>
      </p:sp>
      <p:sp>
        <p:nvSpPr>
          <p:cNvPr id="19" name="Rectangle 18"/>
          <p:cNvSpPr/>
          <p:nvPr/>
        </p:nvSpPr>
        <p:spPr>
          <a:xfrm>
            <a:off x="2757645" y="2419144"/>
            <a:ext cx="654221" cy="369332"/>
          </a:xfrm>
          <a:prstGeom prst="rect">
            <a:avLst/>
          </a:prstGeom>
        </p:spPr>
        <p:txBody>
          <a:bodyPr wrap="none">
            <a:spAutoFit/>
          </a:bodyPr>
          <a:lstStyle/>
          <a:p>
            <a:r>
              <a:rPr lang="en-US" dirty="0"/>
              <a:t>f</a:t>
            </a:r>
            <a:r>
              <a:rPr lang="en-US" dirty="0" smtClean="0"/>
              <a:t>(x) ?</a:t>
            </a:r>
            <a:endParaRPr lang="en-US" dirty="0"/>
          </a:p>
        </p:txBody>
      </p:sp>
      <p:sp>
        <p:nvSpPr>
          <p:cNvPr id="20" name="TextBox 19"/>
          <p:cNvSpPr txBox="1"/>
          <p:nvPr/>
        </p:nvSpPr>
        <p:spPr>
          <a:xfrm>
            <a:off x="2002503" y="3225311"/>
            <a:ext cx="2818725" cy="3139321"/>
          </a:xfrm>
          <a:prstGeom prst="rect">
            <a:avLst/>
          </a:prstGeom>
          <a:noFill/>
        </p:spPr>
        <p:txBody>
          <a:bodyPr wrap="none" rtlCol="0">
            <a:spAutoFit/>
          </a:bodyPr>
          <a:lstStyle/>
          <a:p>
            <a:r>
              <a:rPr lang="en-US" dirty="0" smtClean="0"/>
              <a:t>Bag Of Words (BOW)</a:t>
            </a:r>
          </a:p>
          <a:p>
            <a:endParaRPr lang="en-US" dirty="0"/>
          </a:p>
          <a:p>
            <a:r>
              <a:rPr lang="en-US" dirty="0" smtClean="0"/>
              <a:t>e.g., Hello, I will say hello</a:t>
            </a:r>
          </a:p>
          <a:p>
            <a:r>
              <a:rPr lang="en-US" dirty="0">
                <a:solidFill>
                  <a:srgbClr val="FF0000"/>
                </a:solidFill>
              </a:rPr>
              <a:t>Dictionary [hello, I, will, say]</a:t>
            </a:r>
          </a:p>
          <a:p>
            <a:r>
              <a:rPr lang="en-US" dirty="0"/>
              <a:t>	</a:t>
            </a:r>
            <a:r>
              <a:rPr lang="en-US" dirty="0" smtClean="0"/>
              <a:t>Hello – 2</a:t>
            </a:r>
          </a:p>
          <a:p>
            <a:r>
              <a:rPr lang="en-US" dirty="0"/>
              <a:t>	</a:t>
            </a:r>
            <a:r>
              <a:rPr lang="en-US" dirty="0" smtClean="0"/>
              <a:t>I – 1</a:t>
            </a:r>
          </a:p>
          <a:p>
            <a:r>
              <a:rPr lang="en-US" dirty="0"/>
              <a:t>	</a:t>
            </a:r>
            <a:r>
              <a:rPr lang="en-US" dirty="0" smtClean="0"/>
              <a:t>will – 1</a:t>
            </a:r>
          </a:p>
          <a:p>
            <a:r>
              <a:rPr lang="en-US" dirty="0"/>
              <a:t>	</a:t>
            </a:r>
            <a:r>
              <a:rPr lang="en-US" dirty="0" smtClean="0"/>
              <a:t>say – 1</a:t>
            </a:r>
          </a:p>
          <a:p>
            <a:r>
              <a:rPr lang="en-US" dirty="0" smtClean="0">
                <a:solidFill>
                  <a:srgbClr val="FF0000"/>
                </a:solidFill>
              </a:rPr>
              <a:t>Dictionary [hello, good-bye]</a:t>
            </a:r>
          </a:p>
          <a:p>
            <a:r>
              <a:rPr lang="en-US" dirty="0"/>
              <a:t>	</a:t>
            </a:r>
            <a:r>
              <a:rPr lang="en-US" dirty="0" smtClean="0"/>
              <a:t>Hello – 2</a:t>
            </a:r>
          </a:p>
          <a:p>
            <a:r>
              <a:rPr lang="en-US" dirty="0"/>
              <a:t>	</a:t>
            </a:r>
            <a:r>
              <a:rPr lang="en-US" dirty="0" smtClean="0"/>
              <a:t>Good-bye - 0</a:t>
            </a:r>
            <a:endParaRPr lang="en-US" dirty="0"/>
          </a:p>
        </p:txBody>
      </p:sp>
    </p:spTree>
    <p:extLst>
      <p:ext uri="{BB962C8B-B14F-4D97-AF65-F5344CB8AC3E}">
        <p14:creationId xmlns:p14="http://schemas.microsoft.com/office/powerpoint/2010/main" val="3006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Detection</a:t>
            </a:r>
            <a:endParaRPr lang="en-US" dirty="0"/>
          </a:p>
        </p:txBody>
      </p:sp>
      <p:sp>
        <p:nvSpPr>
          <p:cNvPr id="3" name="Content Placeholder 2"/>
          <p:cNvSpPr>
            <a:spLocks noGrp="1"/>
          </p:cNvSpPr>
          <p:nvPr>
            <p:ph sz="half" idx="1"/>
          </p:nvPr>
        </p:nvSpPr>
        <p:spPr>
          <a:xfrm>
            <a:off x="457200" y="1600201"/>
            <a:ext cx="4038600" cy="2557866"/>
          </a:xfrm>
        </p:spPr>
        <p:txBody>
          <a:body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endParaRPr lang="en-US" dirty="0"/>
          </a:p>
        </p:txBody>
      </p:sp>
      <p:sp>
        <p:nvSpPr>
          <p:cNvPr id="4" name="Content Placeholder 3"/>
          <p:cNvSpPr>
            <a:spLocks noGrp="1"/>
          </p:cNvSpPr>
          <p:nvPr>
            <p:ph sz="half" idx="2"/>
          </p:nvPr>
        </p:nvSpPr>
        <p:spPr>
          <a:xfrm>
            <a:off x="4648200" y="1600200"/>
            <a:ext cx="4038600" cy="2737675"/>
          </a:xfrm>
        </p:spPr>
        <p:txBody>
          <a:bodyPr/>
          <a:lstStyle/>
          <a:p>
            <a:r>
              <a:rPr lang="en-US" dirty="0" smtClean="0"/>
              <a:t>HAM</a:t>
            </a:r>
          </a:p>
          <a:p>
            <a:pPr lvl="1"/>
            <a:r>
              <a:rPr lang="en-US" dirty="0" smtClean="0"/>
              <a:t>Play sports today</a:t>
            </a:r>
          </a:p>
          <a:p>
            <a:pPr lvl="1"/>
            <a:r>
              <a:rPr lang="en-US" dirty="0" smtClean="0"/>
              <a:t>Went play sports</a:t>
            </a:r>
          </a:p>
          <a:p>
            <a:pPr lvl="1"/>
            <a:r>
              <a:rPr lang="en-US" dirty="0" smtClean="0"/>
              <a:t>Secret sports event</a:t>
            </a:r>
          </a:p>
          <a:p>
            <a:pPr lvl="1"/>
            <a:r>
              <a:rPr lang="en-US" dirty="0" smtClean="0"/>
              <a:t>Sport is today</a:t>
            </a:r>
          </a:p>
          <a:p>
            <a:pPr lvl="1"/>
            <a:r>
              <a:rPr lang="en-US" dirty="0" smtClean="0"/>
              <a:t>Sport costs money</a:t>
            </a:r>
            <a:endParaRPr lang="en-US" dirty="0"/>
          </a:p>
        </p:txBody>
      </p:sp>
      <p:sp>
        <p:nvSpPr>
          <p:cNvPr id="5" name="TextBox 4"/>
          <p:cNvSpPr txBox="1"/>
          <p:nvPr/>
        </p:nvSpPr>
        <p:spPr>
          <a:xfrm>
            <a:off x="899086" y="4854823"/>
            <a:ext cx="3225477" cy="646331"/>
          </a:xfrm>
          <a:prstGeom prst="rect">
            <a:avLst/>
          </a:prstGeom>
          <a:noFill/>
        </p:spPr>
        <p:txBody>
          <a:bodyPr wrap="square" rtlCol="0">
            <a:spAutoFit/>
          </a:bodyPr>
          <a:lstStyle/>
          <a:p>
            <a:r>
              <a:rPr lang="en-US" dirty="0" smtClean="0"/>
              <a:t>Size of Vocabulary: ???</a:t>
            </a:r>
          </a:p>
          <a:p>
            <a:r>
              <a:rPr lang="en-US" dirty="0" smtClean="0"/>
              <a:t>P(SPAM) = ???</a:t>
            </a:r>
            <a:endParaRPr lang="en-US" dirty="0"/>
          </a:p>
        </p:txBody>
      </p:sp>
    </p:spTree>
    <p:extLst>
      <p:ext uri="{BB962C8B-B14F-4D97-AF65-F5344CB8AC3E}">
        <p14:creationId xmlns:p14="http://schemas.microsoft.com/office/powerpoint/2010/main" val="168375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Likelihood</a:t>
            </a:r>
            <a:endParaRPr lang="en-US" dirty="0"/>
          </a:p>
        </p:txBody>
      </p:sp>
      <p:sp>
        <p:nvSpPr>
          <p:cNvPr id="3" name="Content Placeholder 2"/>
          <p:cNvSpPr>
            <a:spLocks noGrp="1"/>
          </p:cNvSpPr>
          <p:nvPr>
            <p:ph idx="1"/>
          </p:nvPr>
        </p:nvSpPr>
        <p:spPr>
          <a:xfrm>
            <a:off x="457200" y="1600200"/>
            <a:ext cx="4038237" cy="3198433"/>
          </a:xfrm>
        </p:spPr>
        <p:txBody>
          <a:bodyPr>
            <a:normAutofit/>
          </a:bodyPr>
          <a:lstStyle/>
          <a:p>
            <a:r>
              <a:rPr lang="en-US" dirty="0" smtClean="0"/>
              <a:t>SSSHHHHH</a:t>
            </a:r>
          </a:p>
          <a:p>
            <a:pPr lvl="1"/>
            <a:r>
              <a:rPr lang="en-US" dirty="0" smtClean="0"/>
              <a:t>P(S) = </a:t>
            </a:r>
            <a:r>
              <a:rPr lang="el-GR" dirty="0" smtClean="0"/>
              <a:t>π</a:t>
            </a:r>
            <a:endParaRPr lang="en-US" dirty="0" smtClean="0"/>
          </a:p>
          <a:p>
            <a:pPr lvl="1"/>
            <a:endParaRPr lang="en-US" dirty="0" smtClean="0"/>
          </a:p>
          <a:p>
            <a:r>
              <a:rPr lang="en-US" dirty="0" smtClean="0"/>
              <a:t>11100000</a:t>
            </a:r>
          </a:p>
          <a:p>
            <a:endParaRPr lang="en-US" dirty="0" smtClean="0"/>
          </a:p>
          <a:p>
            <a:pPr marL="457200" lvl="1" indent="0">
              <a:buNone/>
            </a:pPr>
            <a:endParaRPr lang="en-US" dirty="0" smtClean="0"/>
          </a:p>
          <a:p>
            <a:pPr lvl="1"/>
            <a:endParaRPr lang="en-US" dirty="0"/>
          </a:p>
        </p:txBody>
      </p:sp>
      <p:sp>
        <p:nvSpPr>
          <p:cNvPr id="5" name="TextBox 4"/>
          <p:cNvSpPr txBox="1"/>
          <p:nvPr/>
        </p:nvSpPr>
        <p:spPr>
          <a:xfrm>
            <a:off x="1618357" y="2674648"/>
            <a:ext cx="2388206" cy="923330"/>
          </a:xfrm>
          <a:prstGeom prst="rect">
            <a:avLst/>
          </a:prstGeom>
          <a:noFill/>
        </p:spPr>
        <p:txBody>
          <a:bodyPr wrap="none" rtlCol="0">
            <a:spAutoFit/>
          </a:bodyPr>
          <a:lstStyle/>
          <a:p>
            <a:pPr marL="0" lvl="1"/>
            <a:r>
              <a:rPr lang="en-US" dirty="0"/>
              <a:t>P(</a:t>
            </a:r>
            <a:r>
              <a:rPr lang="en-US" dirty="0" err="1"/>
              <a:t>y</a:t>
            </a:r>
            <a:r>
              <a:rPr lang="en-US" baseline="-25000" dirty="0" err="1"/>
              <a:t>i</a:t>
            </a:r>
            <a:r>
              <a:rPr lang="en-US" dirty="0"/>
              <a:t>) = </a:t>
            </a:r>
            <a:r>
              <a:rPr lang="el-GR" dirty="0"/>
              <a:t>π</a:t>
            </a:r>
            <a:r>
              <a:rPr lang="en-US" dirty="0"/>
              <a:t> </a:t>
            </a:r>
            <a:r>
              <a:rPr lang="en-US" dirty="0" smtClean="0"/>
              <a:t>		(if </a:t>
            </a:r>
            <a:r>
              <a:rPr lang="en-US" dirty="0" err="1"/>
              <a:t>y</a:t>
            </a:r>
            <a:r>
              <a:rPr lang="en-US" baseline="-25000" dirty="0" err="1"/>
              <a:t>i</a:t>
            </a:r>
            <a:r>
              <a:rPr lang="en-US" dirty="0"/>
              <a:t> = </a:t>
            </a:r>
            <a:r>
              <a:rPr lang="en-US" dirty="0" smtClean="0"/>
              <a:t>S)</a:t>
            </a:r>
          </a:p>
          <a:p>
            <a:pPr marL="0" lvl="1"/>
            <a:r>
              <a:rPr lang="en-US" dirty="0"/>
              <a:t>	</a:t>
            </a:r>
            <a:r>
              <a:rPr lang="en-US" dirty="0" smtClean="0"/>
              <a:t>= 1 – </a:t>
            </a:r>
            <a:r>
              <a:rPr lang="el-GR" dirty="0" smtClean="0"/>
              <a:t>π</a:t>
            </a:r>
            <a:r>
              <a:rPr lang="en-US" dirty="0" smtClean="0"/>
              <a:t> 	(</a:t>
            </a:r>
            <a:r>
              <a:rPr lang="en-US" dirty="0"/>
              <a:t>if </a:t>
            </a:r>
            <a:r>
              <a:rPr lang="en-US" dirty="0" err="1"/>
              <a:t>y</a:t>
            </a:r>
            <a:r>
              <a:rPr lang="en-US" baseline="-25000" dirty="0" err="1"/>
              <a:t>i</a:t>
            </a:r>
            <a:r>
              <a:rPr lang="en-US" dirty="0"/>
              <a:t> = H</a:t>
            </a:r>
            <a:r>
              <a:rPr lang="en-US" dirty="0" smtClean="0"/>
              <a:t>)</a:t>
            </a:r>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27523768"/>
              </p:ext>
            </p:extLst>
          </p:nvPr>
        </p:nvGraphicFramePr>
        <p:xfrm>
          <a:off x="1618357" y="3874624"/>
          <a:ext cx="2559457" cy="501337"/>
        </p:xfrm>
        <a:graphic>
          <a:graphicData uri="http://schemas.openxmlformats.org/presentationml/2006/ole">
            <mc:AlternateContent xmlns:mc="http://schemas.openxmlformats.org/markup-compatibility/2006">
              <mc:Choice xmlns:v="urn:schemas-microsoft-com:vml" Requires="v">
                <p:oleObj spid="_x0000_s9797" name="Equation" r:id="rId4" imgW="1231900" imgH="241300" progId="Equation.3">
                  <p:embed/>
                </p:oleObj>
              </mc:Choice>
              <mc:Fallback>
                <p:oleObj name="Equation" r:id="rId4" imgW="1231900" imgH="241300" progId="Equation.3">
                  <p:embed/>
                  <p:pic>
                    <p:nvPicPr>
                      <p:cNvPr id="0" name=""/>
                      <p:cNvPicPr/>
                      <p:nvPr/>
                    </p:nvPicPr>
                    <p:blipFill>
                      <a:blip r:embed="rId5"/>
                      <a:stretch>
                        <a:fillRect/>
                      </a:stretch>
                    </p:blipFill>
                    <p:spPr>
                      <a:xfrm>
                        <a:off x="1618357" y="3874624"/>
                        <a:ext cx="2559457" cy="5013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3513422"/>
              </p:ext>
            </p:extLst>
          </p:nvPr>
        </p:nvGraphicFramePr>
        <p:xfrm>
          <a:off x="5083172" y="2433547"/>
          <a:ext cx="3067050" cy="2328862"/>
        </p:xfrm>
        <a:graphic>
          <a:graphicData uri="http://schemas.openxmlformats.org/presentationml/2006/ole">
            <mc:AlternateContent xmlns:mc="http://schemas.openxmlformats.org/markup-compatibility/2006">
              <mc:Choice xmlns:v="urn:schemas-microsoft-com:vml" Requires="v">
                <p:oleObj spid="_x0000_s9798" name="Equation" r:id="rId6" imgW="1536700" imgH="1168400" progId="Equation.3">
                  <p:embed/>
                </p:oleObj>
              </mc:Choice>
              <mc:Fallback>
                <p:oleObj name="Equation" r:id="rId6" imgW="1536700" imgH="1168400" progId="Equation.3">
                  <p:embed/>
                  <p:pic>
                    <p:nvPicPr>
                      <p:cNvPr id="0" name=""/>
                      <p:cNvPicPr/>
                      <p:nvPr/>
                    </p:nvPicPr>
                    <p:blipFill>
                      <a:blip r:embed="rId7"/>
                      <a:stretch>
                        <a:fillRect/>
                      </a:stretch>
                    </p:blipFill>
                    <p:spPr>
                      <a:xfrm>
                        <a:off x="5083172" y="2433547"/>
                        <a:ext cx="3067050" cy="2328862"/>
                      </a:xfrm>
                      <a:prstGeom prst="rect">
                        <a:avLst/>
                      </a:prstGeom>
                    </p:spPr>
                  </p:pic>
                </p:oleObj>
              </mc:Fallback>
            </mc:AlternateContent>
          </a:graphicData>
        </a:graphic>
      </p:graphicFrame>
      <p:sp>
        <p:nvSpPr>
          <p:cNvPr id="8" name="Content Placeholder 2"/>
          <p:cNvSpPr txBox="1">
            <a:spLocks/>
          </p:cNvSpPr>
          <p:nvPr/>
        </p:nvSpPr>
        <p:spPr>
          <a:xfrm>
            <a:off x="4648563" y="1752601"/>
            <a:ext cx="4038237" cy="7310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P(data)</a:t>
            </a:r>
          </a:p>
          <a:p>
            <a:endParaRPr lang="en-US" dirty="0" smtClean="0"/>
          </a:p>
          <a:p>
            <a:pPr marL="457200" lvl="1" indent="0">
              <a:buFont typeface="Arial"/>
              <a:buNone/>
            </a:pPr>
            <a:endParaRPr lang="en-US" dirty="0" smtClean="0"/>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27043836"/>
              </p:ext>
            </p:extLst>
          </p:nvPr>
        </p:nvGraphicFramePr>
        <p:xfrm>
          <a:off x="1138904" y="4762409"/>
          <a:ext cx="5586412" cy="1693862"/>
        </p:xfrm>
        <a:graphic>
          <a:graphicData uri="http://schemas.openxmlformats.org/presentationml/2006/ole">
            <mc:AlternateContent xmlns:mc="http://schemas.openxmlformats.org/markup-compatibility/2006">
              <mc:Choice xmlns:v="urn:schemas-microsoft-com:vml" Requires="v">
                <p:oleObj spid="_x0000_s9799" name="Equation" r:id="rId8" imgW="2781000" imgH="838080" progId="Equation.3">
                  <p:embed/>
                </p:oleObj>
              </mc:Choice>
              <mc:Fallback>
                <p:oleObj name="Equation" r:id="rId8" imgW="2781000" imgH="838080" progId="Equation.3">
                  <p:embed/>
                  <p:pic>
                    <p:nvPicPr>
                      <p:cNvPr id="0" name="Object 6"/>
                      <p:cNvPicPr>
                        <a:picLocks noChangeAspect="1" noChangeArrowheads="1"/>
                      </p:cNvPicPr>
                      <p:nvPr/>
                    </p:nvPicPr>
                    <p:blipFill>
                      <a:blip r:embed="rId9"/>
                      <a:srcRect/>
                      <a:stretch>
                        <a:fillRect/>
                      </a:stretch>
                    </p:blipFill>
                    <p:spPr bwMode="auto">
                      <a:xfrm>
                        <a:off x="1138904" y="4762409"/>
                        <a:ext cx="55864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250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Maximum Likelihood Solutions:</a:t>
            </a:r>
          </a:p>
          <a:p>
            <a:pPr lvl="1"/>
            <a:r>
              <a:rPr lang="en-US" dirty="0" smtClean="0"/>
              <a:t>P(“SECRET”|SPAM) = ??</a:t>
            </a:r>
          </a:p>
          <a:p>
            <a:pPr lvl="1"/>
            <a:r>
              <a:rPr lang="en-US" dirty="0"/>
              <a:t>P(“SECRET”|HAM) = </a:t>
            </a:r>
            <a:r>
              <a:rPr lang="en-US" dirty="0" smtClean="0"/>
              <a:t>??</a:t>
            </a:r>
            <a:endParaRPr lang="en-US" dirty="0"/>
          </a:p>
        </p:txBody>
      </p:sp>
      <p:sp>
        <p:nvSpPr>
          <p:cNvPr id="5" name="Content Placeholder 2"/>
          <p:cNvSpPr txBox="1">
            <a:spLocks/>
          </p:cNvSpPr>
          <p:nvPr/>
        </p:nvSpPr>
        <p:spPr>
          <a:xfrm>
            <a:off x="381000" y="3320870"/>
            <a:ext cx="4038600" cy="25578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endParaRPr lang="en-US" dirty="0"/>
          </a:p>
        </p:txBody>
      </p:sp>
      <p:sp>
        <p:nvSpPr>
          <p:cNvPr id="6" name="Content Placeholder 3"/>
          <p:cNvSpPr txBox="1">
            <a:spLocks/>
          </p:cNvSpPr>
          <p:nvPr/>
        </p:nvSpPr>
        <p:spPr>
          <a:xfrm>
            <a:off x="4572000" y="3320870"/>
            <a:ext cx="4038600" cy="2737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HAM</a:t>
            </a:r>
          </a:p>
          <a:p>
            <a:pPr lvl="1"/>
            <a:r>
              <a:rPr lang="en-US" dirty="0" smtClean="0"/>
              <a:t>Play sports today</a:t>
            </a:r>
          </a:p>
          <a:p>
            <a:pPr lvl="1"/>
            <a:r>
              <a:rPr lang="en-US" dirty="0" smtClean="0"/>
              <a:t>Went play sports</a:t>
            </a:r>
          </a:p>
          <a:p>
            <a:pPr lvl="1"/>
            <a:r>
              <a:rPr lang="en-US" dirty="0" smtClean="0"/>
              <a:t>Secret sports event</a:t>
            </a:r>
          </a:p>
          <a:p>
            <a:pPr lvl="1"/>
            <a:r>
              <a:rPr lang="en-US" dirty="0" smtClean="0"/>
              <a:t>Sport is today</a:t>
            </a:r>
          </a:p>
          <a:p>
            <a:pPr lvl="1"/>
            <a:r>
              <a:rPr lang="en-US" dirty="0" smtClean="0"/>
              <a:t>Sport costs money</a:t>
            </a:r>
            <a:endParaRPr lang="en-US" dirty="0"/>
          </a:p>
        </p:txBody>
      </p:sp>
    </p:spTree>
    <p:extLst>
      <p:ext uri="{BB962C8B-B14F-4D97-AF65-F5344CB8AC3E}">
        <p14:creationId xmlns:p14="http://schemas.microsoft.com/office/powerpoint/2010/main" val="180088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Maximum Likelihood Solutions:</a:t>
            </a:r>
          </a:p>
          <a:p>
            <a:pPr lvl="1"/>
            <a:r>
              <a:rPr lang="en-US" dirty="0" smtClean="0"/>
              <a:t>P(“SECRET”|SPAM) = 1/3</a:t>
            </a:r>
          </a:p>
          <a:p>
            <a:pPr lvl="1"/>
            <a:r>
              <a:rPr lang="en-US" dirty="0"/>
              <a:t>P(“SECRET”|HAM) = </a:t>
            </a:r>
            <a:r>
              <a:rPr lang="en-US" dirty="0" smtClean="0"/>
              <a:t>1/15</a:t>
            </a:r>
            <a:endParaRPr lang="en-US" dirty="0"/>
          </a:p>
        </p:txBody>
      </p:sp>
      <p:sp>
        <p:nvSpPr>
          <p:cNvPr id="5" name="Content Placeholder 2"/>
          <p:cNvSpPr txBox="1">
            <a:spLocks/>
          </p:cNvSpPr>
          <p:nvPr/>
        </p:nvSpPr>
        <p:spPr>
          <a:xfrm>
            <a:off x="381000" y="3320870"/>
            <a:ext cx="4038600" cy="25578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endParaRPr lang="en-US" dirty="0"/>
          </a:p>
        </p:txBody>
      </p:sp>
      <p:sp>
        <p:nvSpPr>
          <p:cNvPr id="6" name="Content Placeholder 3"/>
          <p:cNvSpPr txBox="1">
            <a:spLocks/>
          </p:cNvSpPr>
          <p:nvPr/>
        </p:nvSpPr>
        <p:spPr>
          <a:xfrm>
            <a:off x="4572000" y="3320870"/>
            <a:ext cx="4038600" cy="2737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HAM</a:t>
            </a:r>
          </a:p>
          <a:p>
            <a:pPr lvl="1"/>
            <a:r>
              <a:rPr lang="en-US" dirty="0" smtClean="0"/>
              <a:t>Play sports today</a:t>
            </a:r>
          </a:p>
          <a:p>
            <a:pPr lvl="1"/>
            <a:r>
              <a:rPr lang="en-US" dirty="0" smtClean="0"/>
              <a:t>Went play sports</a:t>
            </a:r>
          </a:p>
          <a:p>
            <a:pPr lvl="1"/>
            <a:r>
              <a:rPr lang="en-US" dirty="0" smtClean="0"/>
              <a:t>Secret sports event</a:t>
            </a:r>
          </a:p>
          <a:p>
            <a:pPr lvl="1"/>
            <a:r>
              <a:rPr lang="en-US" dirty="0" smtClean="0"/>
              <a:t>Sport is today</a:t>
            </a:r>
          </a:p>
          <a:p>
            <a:pPr lvl="1"/>
            <a:r>
              <a:rPr lang="en-US" dirty="0" smtClean="0"/>
              <a:t>Sport costs money</a:t>
            </a:r>
            <a:endParaRPr lang="en-US" dirty="0"/>
          </a:p>
        </p:txBody>
      </p:sp>
    </p:spTree>
    <p:extLst>
      <p:ext uri="{BB962C8B-B14F-4D97-AF65-F5344CB8AC3E}">
        <p14:creationId xmlns:p14="http://schemas.microsoft.com/office/powerpoint/2010/main" val="153220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to Bayes Networks</a:t>
            </a:r>
            <a:endParaRPr lang="en-US" dirty="0"/>
          </a:p>
        </p:txBody>
      </p:sp>
      <p:sp>
        <p:nvSpPr>
          <p:cNvPr id="3" name="Content Placeholder 2"/>
          <p:cNvSpPr>
            <a:spLocks noGrp="1"/>
          </p:cNvSpPr>
          <p:nvPr>
            <p:ph idx="1"/>
          </p:nvPr>
        </p:nvSpPr>
        <p:spPr>
          <a:xfrm>
            <a:off x="457200" y="1600200"/>
            <a:ext cx="8229600" cy="2401645"/>
          </a:xfrm>
        </p:spPr>
        <p:txBody>
          <a:bodyPr>
            <a:normAutofit fontScale="70000" lnSpcReduction="20000"/>
          </a:bodyPr>
          <a:lstStyle/>
          <a:p>
            <a:r>
              <a:rPr lang="en-US" dirty="0" smtClean="0"/>
              <a:t>We built a </a:t>
            </a:r>
            <a:r>
              <a:rPr lang="en-US" dirty="0"/>
              <a:t>Bayes network where the parameters of the Bayes networks are estimated using supervised learning by a maximum likelihood estimator based on training data</a:t>
            </a:r>
            <a:r>
              <a:rPr lang="en-US" dirty="0" smtClean="0"/>
              <a:t>.</a:t>
            </a:r>
          </a:p>
          <a:p>
            <a:r>
              <a:rPr lang="en-US" dirty="0"/>
              <a:t>The Bayes network has at its root an unobservable variable called spam, which is binary, and it has as many children as there are words in a message, where each word has an identical conditional distribution of the word occurrence given the class spam or not spam.</a:t>
            </a:r>
          </a:p>
        </p:txBody>
      </p:sp>
      <p:sp>
        <p:nvSpPr>
          <p:cNvPr id="4" name="Oval 3"/>
          <p:cNvSpPr/>
          <p:nvPr/>
        </p:nvSpPr>
        <p:spPr>
          <a:xfrm>
            <a:off x="2286951" y="3845399"/>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Spam</a:t>
            </a:r>
            <a:endParaRPr lang="en-US" dirty="0"/>
          </a:p>
        </p:txBody>
      </p:sp>
      <p:sp>
        <p:nvSpPr>
          <p:cNvPr id="5" name="Oval 4"/>
          <p:cNvSpPr/>
          <p:nvPr/>
        </p:nvSpPr>
        <p:spPr>
          <a:xfrm>
            <a:off x="1028229" y="5041291"/>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t>
            </a:r>
            <a:r>
              <a:rPr lang="en-US" sz="1100" dirty="0" smtClean="0"/>
              <a:t>1</a:t>
            </a:r>
            <a:endParaRPr lang="en-US" dirty="0"/>
          </a:p>
        </p:txBody>
      </p:sp>
      <p:cxnSp>
        <p:nvCxnSpPr>
          <p:cNvPr id="7" name="Straight Arrow Connector 6"/>
          <p:cNvCxnSpPr>
            <a:stCxn id="4" idx="3"/>
            <a:endCxn id="5" idx="0"/>
          </p:cNvCxnSpPr>
          <p:nvPr/>
        </p:nvCxnSpPr>
        <p:spPr>
          <a:xfrm flipH="1">
            <a:off x="1657590" y="4449711"/>
            <a:ext cx="813697" cy="591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2504472" y="5041291"/>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t>
            </a:r>
            <a:r>
              <a:rPr lang="en-US" sz="1100" dirty="0" smtClean="0"/>
              <a:t>2</a:t>
            </a:r>
            <a:endParaRPr lang="en-US" dirty="0"/>
          </a:p>
        </p:txBody>
      </p:sp>
      <p:cxnSp>
        <p:nvCxnSpPr>
          <p:cNvPr id="10" name="Straight Arrow Connector 9"/>
          <p:cNvCxnSpPr>
            <a:stCxn id="4" idx="4"/>
            <a:endCxn id="8" idx="0"/>
          </p:cNvCxnSpPr>
          <p:nvPr/>
        </p:nvCxnSpPr>
        <p:spPr>
          <a:xfrm>
            <a:off x="2916312" y="4553394"/>
            <a:ext cx="217521" cy="487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076882" y="5041291"/>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t>
            </a:r>
            <a:r>
              <a:rPr lang="en-US" sz="1100" dirty="0" smtClean="0"/>
              <a:t>3</a:t>
            </a:r>
            <a:endParaRPr lang="en-US" dirty="0"/>
          </a:p>
        </p:txBody>
      </p:sp>
      <p:cxnSp>
        <p:nvCxnSpPr>
          <p:cNvPr id="13" name="Straight Arrow Connector 12"/>
          <p:cNvCxnSpPr>
            <a:stCxn id="4" idx="5"/>
            <a:endCxn id="11" idx="0"/>
          </p:cNvCxnSpPr>
          <p:nvPr/>
        </p:nvCxnSpPr>
        <p:spPr>
          <a:xfrm>
            <a:off x="3361337" y="4449711"/>
            <a:ext cx="1344906" cy="591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97911" y="3711047"/>
            <a:ext cx="3786691" cy="1200329"/>
          </a:xfrm>
          <a:prstGeom prst="rect">
            <a:avLst/>
          </a:prstGeom>
          <a:noFill/>
        </p:spPr>
        <p:txBody>
          <a:bodyPr wrap="square" rtlCol="0">
            <a:spAutoFit/>
          </a:bodyPr>
          <a:lstStyle/>
          <a:p>
            <a:r>
              <a:rPr lang="en-US" dirty="0" smtClean="0"/>
              <a:t>DICTIONARY HAS 12 WORDS:</a:t>
            </a:r>
          </a:p>
          <a:p>
            <a:r>
              <a:rPr lang="en-US" dirty="0" smtClean="0"/>
              <a:t>OFFER, IS, SECRET, CLICK, SPORTS, …</a:t>
            </a:r>
          </a:p>
          <a:p>
            <a:endParaRPr lang="en-US" dirty="0"/>
          </a:p>
          <a:p>
            <a:r>
              <a:rPr lang="en-US" dirty="0" smtClean="0"/>
              <a:t>How many parameters? </a:t>
            </a:r>
            <a:endParaRPr lang="en-US" dirty="0"/>
          </a:p>
        </p:txBody>
      </p:sp>
      <p:sp>
        <p:nvSpPr>
          <p:cNvPr id="15" name="Rectangle 14"/>
          <p:cNvSpPr/>
          <p:nvPr/>
        </p:nvSpPr>
        <p:spPr>
          <a:xfrm>
            <a:off x="5763995" y="5526950"/>
            <a:ext cx="2625527" cy="646331"/>
          </a:xfrm>
          <a:prstGeom prst="rect">
            <a:avLst/>
          </a:prstGeom>
        </p:spPr>
        <p:txBody>
          <a:bodyPr wrap="none">
            <a:spAutoFit/>
          </a:bodyPr>
          <a:lstStyle/>
          <a:p>
            <a:r>
              <a:rPr lang="en-US" dirty="0"/>
              <a:t>P(“SECRET”|SPAM</a:t>
            </a:r>
            <a:r>
              <a:rPr lang="en-US" dirty="0" smtClean="0"/>
              <a:t>) = 1/3</a:t>
            </a:r>
          </a:p>
          <a:p>
            <a:r>
              <a:rPr lang="en-US" dirty="0"/>
              <a:t>P(“SECRET</a:t>
            </a:r>
            <a:r>
              <a:rPr lang="en-US" dirty="0" smtClean="0"/>
              <a:t>”|</a:t>
            </a:r>
            <a:r>
              <a:rPr lang="en-US" dirty="0"/>
              <a:t>H</a:t>
            </a:r>
            <a:r>
              <a:rPr lang="en-US" dirty="0" smtClean="0"/>
              <a:t>AM) = 1/15 </a:t>
            </a:r>
            <a:endParaRPr lang="en-US" dirty="0"/>
          </a:p>
        </p:txBody>
      </p:sp>
    </p:spTree>
    <p:extLst>
      <p:ext uri="{BB962C8B-B14F-4D97-AF65-F5344CB8AC3E}">
        <p14:creationId xmlns:p14="http://schemas.microsoft.com/office/powerpoint/2010/main" val="362011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ML is a branch of artificial intelligence</a:t>
            </a:r>
          </a:p>
          <a:p>
            <a:pPr lvl="1"/>
            <a:r>
              <a:rPr lang="en-US" dirty="0" smtClean="0"/>
              <a:t>Take empirical data as input</a:t>
            </a:r>
          </a:p>
          <a:p>
            <a:pPr lvl="1"/>
            <a:r>
              <a:rPr lang="en-US" dirty="0" smtClean="0"/>
              <a:t>And yield patterns or predictions thought to be features of the underlying mechanism that generated the data.</a:t>
            </a:r>
          </a:p>
          <a:p>
            <a:r>
              <a:rPr lang="en-US" dirty="0" smtClean="0"/>
              <a:t>Three frontiers for machine learning:</a:t>
            </a:r>
          </a:p>
          <a:p>
            <a:pPr lvl="1"/>
            <a:r>
              <a:rPr lang="en-US" dirty="0" smtClean="0"/>
              <a:t>Data mining: using historical data to improve decisions</a:t>
            </a:r>
          </a:p>
          <a:p>
            <a:pPr lvl="2"/>
            <a:r>
              <a:rPr lang="en-US" dirty="0" smtClean="0"/>
              <a:t>Medical records -&gt; medical knowledge</a:t>
            </a:r>
          </a:p>
          <a:p>
            <a:pPr lvl="1"/>
            <a:r>
              <a:rPr lang="en-US" dirty="0" smtClean="0"/>
              <a:t>Software applications that we can’t program</a:t>
            </a:r>
          </a:p>
          <a:p>
            <a:pPr lvl="2"/>
            <a:r>
              <a:rPr lang="en-US" dirty="0" smtClean="0"/>
              <a:t>Autonomous driving</a:t>
            </a:r>
          </a:p>
          <a:p>
            <a:pPr lvl="2"/>
            <a:r>
              <a:rPr lang="en-US" dirty="0" smtClean="0"/>
              <a:t>Speech recognition</a:t>
            </a:r>
          </a:p>
          <a:p>
            <a:pPr lvl="1"/>
            <a:r>
              <a:rPr lang="en-US" dirty="0" smtClean="0"/>
              <a:t>Self learning programs</a:t>
            </a:r>
          </a:p>
          <a:p>
            <a:pPr lvl="2"/>
            <a:r>
              <a:rPr lang="en-US" dirty="0" smtClean="0"/>
              <a:t>Google ads that learns user interests</a:t>
            </a:r>
            <a:endParaRPr lang="en-US" dirty="0"/>
          </a:p>
        </p:txBody>
      </p:sp>
    </p:spTree>
    <p:extLst>
      <p:ext uri="{BB962C8B-B14F-4D97-AF65-F5344CB8AC3E}">
        <p14:creationId xmlns:p14="http://schemas.microsoft.com/office/powerpoint/2010/main" val="209433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Classification - 1</a:t>
            </a:r>
            <a:endParaRPr lang="en-US" dirty="0"/>
          </a:p>
        </p:txBody>
      </p:sp>
      <p:sp>
        <p:nvSpPr>
          <p:cNvPr id="3" name="Content Placeholder 2"/>
          <p:cNvSpPr>
            <a:spLocks noGrp="1"/>
          </p:cNvSpPr>
          <p:nvPr>
            <p:ph idx="1"/>
          </p:nvPr>
        </p:nvSpPr>
        <p:spPr>
          <a:xfrm>
            <a:off x="457200" y="4475181"/>
            <a:ext cx="8229600" cy="1650982"/>
          </a:xfrm>
        </p:spPr>
        <p:txBody>
          <a:bodyPr/>
          <a:lstStyle/>
          <a:p>
            <a:r>
              <a:rPr lang="en-US" dirty="0" smtClean="0"/>
              <a:t>Message M=“SPORTS”</a:t>
            </a:r>
          </a:p>
          <a:p>
            <a:r>
              <a:rPr lang="en-US" dirty="0" smtClean="0"/>
              <a:t>P(SPAM|M) = ???</a:t>
            </a:r>
            <a:endParaRPr lang="en-US" dirty="0"/>
          </a:p>
        </p:txBody>
      </p:sp>
      <p:sp>
        <p:nvSpPr>
          <p:cNvPr id="4" name="Content Placeholder 2"/>
          <p:cNvSpPr txBox="1">
            <a:spLocks/>
          </p:cNvSpPr>
          <p:nvPr/>
        </p:nvSpPr>
        <p:spPr>
          <a:xfrm>
            <a:off x="457200" y="1417638"/>
            <a:ext cx="4038600" cy="25578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endParaRPr lang="en-US" dirty="0"/>
          </a:p>
        </p:txBody>
      </p:sp>
      <p:sp>
        <p:nvSpPr>
          <p:cNvPr id="5" name="Content Placeholder 3"/>
          <p:cNvSpPr txBox="1">
            <a:spLocks/>
          </p:cNvSpPr>
          <p:nvPr/>
        </p:nvSpPr>
        <p:spPr>
          <a:xfrm>
            <a:off x="4648200" y="1417638"/>
            <a:ext cx="4038600" cy="2737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HAM</a:t>
            </a:r>
          </a:p>
          <a:p>
            <a:pPr lvl="1"/>
            <a:r>
              <a:rPr lang="en-US" dirty="0" smtClean="0"/>
              <a:t>Play sports today</a:t>
            </a:r>
          </a:p>
          <a:p>
            <a:pPr lvl="1"/>
            <a:r>
              <a:rPr lang="en-US" dirty="0" smtClean="0"/>
              <a:t>Went play sports</a:t>
            </a:r>
          </a:p>
          <a:p>
            <a:pPr lvl="1"/>
            <a:r>
              <a:rPr lang="en-US" dirty="0" smtClean="0"/>
              <a:t>Secret sports event</a:t>
            </a:r>
          </a:p>
          <a:p>
            <a:pPr lvl="1"/>
            <a:r>
              <a:rPr lang="en-US" dirty="0" smtClean="0"/>
              <a:t>Sport is today</a:t>
            </a:r>
          </a:p>
          <a:p>
            <a:pPr lvl="1"/>
            <a:r>
              <a:rPr lang="en-US" dirty="0" smtClean="0"/>
              <a:t>Sport costs money</a:t>
            </a:r>
            <a:endParaRPr lang="en-US" dirty="0"/>
          </a:p>
        </p:txBody>
      </p:sp>
    </p:spTree>
    <p:extLst>
      <p:ext uri="{BB962C8B-B14F-4D97-AF65-F5344CB8AC3E}">
        <p14:creationId xmlns:p14="http://schemas.microsoft.com/office/powerpoint/2010/main" val="250539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Classification - 1</a:t>
            </a:r>
            <a:endParaRPr lang="en-US" dirty="0"/>
          </a:p>
        </p:txBody>
      </p:sp>
      <p:sp>
        <p:nvSpPr>
          <p:cNvPr id="3" name="Content Placeholder 2"/>
          <p:cNvSpPr>
            <a:spLocks noGrp="1"/>
          </p:cNvSpPr>
          <p:nvPr>
            <p:ph idx="1"/>
          </p:nvPr>
        </p:nvSpPr>
        <p:spPr>
          <a:xfrm>
            <a:off x="457200" y="1417638"/>
            <a:ext cx="8229600" cy="1347077"/>
          </a:xfrm>
        </p:spPr>
        <p:txBody>
          <a:bodyPr/>
          <a:lstStyle/>
          <a:p>
            <a:r>
              <a:rPr lang="en-US" dirty="0" smtClean="0"/>
              <a:t>Message M=“SPORTS”</a:t>
            </a:r>
          </a:p>
          <a:p>
            <a:r>
              <a:rPr lang="en-US" dirty="0" smtClean="0"/>
              <a:t>P(SPAM|M) = 3/18</a:t>
            </a:r>
          </a:p>
          <a:p>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414630" y="2764715"/>
                <a:ext cx="6323782" cy="956031"/>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𝑆𝑃𝐴𝑀</m:t>
                          </m:r>
                        </m:e>
                        <m:e>
                          <m:r>
                            <a:rPr lang="en-US" b="0" i="1" smtClean="0">
                              <a:latin typeface="Cambria Math"/>
                            </a:rPr>
                            <m:t>𝑀</m:t>
                          </m:r>
                        </m:e>
                      </m:d>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r>
                                <a:rPr lang="en-US" b="0" i="1" smtClean="0">
                                  <a:latin typeface="Cambria Math"/>
                                </a:rPr>
                                <m:t>𝑀</m:t>
                              </m:r>
                            </m:e>
                            <m:e>
                              <m:r>
                                <a:rPr lang="en-US" b="0" i="1" smtClean="0">
                                  <a:latin typeface="Cambria Math"/>
                                </a:rPr>
                                <m:t>𝑆𝑃𝐴𝑀</m:t>
                              </m:r>
                            </m:e>
                          </m:d>
                          <m:r>
                            <a:rPr lang="en-US" b="0" i="1" smtClean="0">
                              <a:latin typeface="Cambria Math"/>
                            </a:rPr>
                            <m:t>𝑃</m:t>
                          </m:r>
                          <m:r>
                            <a:rPr lang="en-US" b="0" i="1" smtClean="0">
                              <a:latin typeface="Cambria Math"/>
                            </a:rPr>
                            <m:t>(</m:t>
                          </m:r>
                          <m:r>
                            <a:rPr lang="en-US" b="0" i="1" smtClean="0">
                              <a:latin typeface="Cambria Math"/>
                            </a:rPr>
                            <m:t>𝑆𝑃𝐴𝑀</m:t>
                          </m:r>
                          <m:r>
                            <a:rPr lang="en-US" b="0" i="1" smtClean="0">
                              <a:latin typeface="Cambria Math"/>
                            </a:rPr>
                            <m:t>)</m:t>
                          </m:r>
                        </m:num>
                        <m:den>
                          <m:r>
                            <a:rPr lang="en-US" i="1">
                              <a:latin typeface="Cambria Math"/>
                            </a:rPr>
                            <m:t>𝑃</m:t>
                          </m:r>
                          <m:d>
                            <m:dPr>
                              <m:ctrlPr>
                                <a:rPr lang="en-US" i="1">
                                  <a:latin typeface="Cambria Math"/>
                                </a:rPr>
                              </m:ctrlPr>
                            </m:dPr>
                            <m:e>
                              <m:r>
                                <a:rPr lang="en-US" i="1">
                                  <a:latin typeface="Cambria Math"/>
                                </a:rPr>
                                <m:t>𝑀</m:t>
                              </m:r>
                            </m:e>
                            <m:e>
                              <m:r>
                                <a:rPr lang="en-US" i="1">
                                  <a:latin typeface="Cambria Math"/>
                                </a:rPr>
                                <m:t>𝑆𝑃𝐴𝑀</m:t>
                              </m:r>
                            </m:e>
                          </m:d>
                          <m:r>
                            <a:rPr lang="en-US" i="1">
                              <a:latin typeface="Cambria Math"/>
                            </a:rPr>
                            <m:t>𝑃</m:t>
                          </m:r>
                          <m:d>
                            <m:dPr>
                              <m:ctrlPr>
                                <a:rPr lang="en-US" i="1">
                                  <a:latin typeface="Cambria Math"/>
                                </a:rPr>
                              </m:ctrlPr>
                            </m:dPr>
                            <m:e>
                              <m:r>
                                <a:rPr lang="en-US" i="1">
                                  <a:latin typeface="Cambria Math"/>
                                </a:rPr>
                                <m:t>𝑆𝑃𝐴𝑀</m:t>
                              </m:r>
                            </m:e>
                          </m:d>
                          <m:r>
                            <a:rPr lang="en-US" b="0" i="1" smtClean="0">
                              <a:latin typeface="Cambria Math"/>
                            </a:rPr>
                            <m:t>+</m:t>
                          </m:r>
                          <m:r>
                            <a:rPr lang="en-US" b="0" i="1" smtClean="0">
                              <a:latin typeface="Cambria Math"/>
                            </a:rPr>
                            <m:t>𝑃</m:t>
                          </m:r>
                          <m:d>
                            <m:dPr>
                              <m:ctrlPr>
                                <a:rPr lang="en-US" b="0" i="1" smtClean="0">
                                  <a:latin typeface="Cambria Math"/>
                                </a:rPr>
                              </m:ctrlPr>
                            </m:dPr>
                            <m:e>
                              <m:r>
                                <a:rPr lang="en-US" b="0" i="1" smtClean="0">
                                  <a:latin typeface="Cambria Math"/>
                                </a:rPr>
                                <m:t>𝑀</m:t>
                              </m:r>
                            </m:e>
                            <m:e>
                              <m:r>
                                <a:rPr lang="en-US" b="0" i="1" smtClean="0">
                                  <a:latin typeface="Cambria Math"/>
                                </a:rPr>
                                <m:t>𝐻𝐴𝑀</m:t>
                              </m:r>
                            </m:e>
                          </m:d>
                          <m:r>
                            <a:rPr lang="en-US" b="0" i="1" smtClean="0">
                              <a:latin typeface="Cambria Math"/>
                            </a:rPr>
                            <m:t>𝑃</m:t>
                          </m:r>
                          <m:r>
                            <a:rPr lang="en-US" b="0" i="1" smtClean="0">
                              <a:latin typeface="Cambria Math"/>
                            </a:rPr>
                            <m:t>(</m:t>
                          </m:r>
                          <m:r>
                            <a:rPr lang="en-US" b="0" i="1" smtClean="0">
                              <a:latin typeface="Cambria Math"/>
                            </a:rPr>
                            <m:t>𝐻𝐴𝑀</m:t>
                          </m:r>
                          <m:r>
                            <a:rPr lang="en-US" b="0" i="1" smtClean="0">
                              <a:latin typeface="Cambria Math"/>
                            </a:rPr>
                            <m:t>)</m:t>
                          </m:r>
                        </m:den>
                      </m:f>
                    </m:oMath>
                  </m:oMathPara>
                </a14:m>
                <a:endParaRPr lang="en-US" dirty="0" smtClean="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414630" y="2764715"/>
                <a:ext cx="6323782" cy="956031"/>
              </a:xfrm>
              <a:prstGeom prst="rect">
                <a:avLst/>
              </a:prstGeom>
              <a:blipFill rotWithShape="1">
                <a:blip r:embed="rId3"/>
                <a:stretch>
                  <a:fillRect/>
                </a:stretch>
              </a:blipFill>
            </p:spPr>
            <p:txBody>
              <a:bodyPr/>
              <a:lstStyle/>
              <a:p>
                <a:r>
                  <a:rPr lang="en-US">
                    <a:noFill/>
                  </a:rPr>
                  <a:t> </a:t>
                </a:r>
              </a:p>
            </p:txBody>
          </p:sp>
        </mc:Fallback>
      </mc:AlternateContent>
      <p:sp>
        <p:nvSpPr>
          <p:cNvPr id="7" name="Content Placeholder 2"/>
          <p:cNvSpPr txBox="1">
            <a:spLocks/>
          </p:cNvSpPr>
          <p:nvPr/>
        </p:nvSpPr>
        <p:spPr>
          <a:xfrm>
            <a:off x="4839187" y="3758396"/>
            <a:ext cx="4038600" cy="294361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p>
          <a:p>
            <a:r>
              <a:rPr lang="en-US" dirty="0"/>
              <a:t>HAM</a:t>
            </a:r>
          </a:p>
          <a:p>
            <a:pPr lvl="1"/>
            <a:r>
              <a:rPr lang="en-US" dirty="0"/>
              <a:t>Play sports today</a:t>
            </a:r>
          </a:p>
          <a:p>
            <a:pPr lvl="1"/>
            <a:r>
              <a:rPr lang="en-US" dirty="0"/>
              <a:t>Went play sports</a:t>
            </a:r>
          </a:p>
          <a:p>
            <a:pPr lvl="1"/>
            <a:r>
              <a:rPr lang="en-US" dirty="0"/>
              <a:t>Secret sports event</a:t>
            </a:r>
          </a:p>
          <a:p>
            <a:pPr lvl="1"/>
            <a:r>
              <a:rPr lang="en-US" dirty="0"/>
              <a:t>Sport is today</a:t>
            </a:r>
          </a:p>
          <a:p>
            <a:pPr lvl="1"/>
            <a:r>
              <a:rPr lang="en-US" dirty="0"/>
              <a:t>Sport costs </a:t>
            </a:r>
            <a:r>
              <a:rPr lang="en-US" dirty="0" smtClean="0"/>
              <a:t>money</a:t>
            </a:r>
            <a:endParaRPr lang="en-US" dirty="0"/>
          </a:p>
        </p:txBody>
      </p:sp>
      <p:sp>
        <p:nvSpPr>
          <p:cNvPr id="8" name="Content Placeholder 3"/>
          <p:cNvSpPr txBox="1">
            <a:spLocks/>
          </p:cNvSpPr>
          <p:nvPr/>
        </p:nvSpPr>
        <p:spPr>
          <a:xfrm>
            <a:off x="4684098" y="4233688"/>
            <a:ext cx="4038600" cy="223165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597050" y="4049022"/>
                <a:ext cx="3899646" cy="1024768"/>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𝑆𝑃𝐴𝑀</m:t>
                          </m:r>
                        </m:e>
                        <m:e>
                          <m:r>
                            <a:rPr lang="en-US" b="0" i="1" smtClean="0">
                              <a:latin typeface="Cambria Math"/>
                            </a:rPr>
                            <m:t>𝑀</m:t>
                          </m:r>
                        </m:e>
                      </m:d>
                      <m:r>
                        <a:rPr lang="en-US" b="0" i="1" smtClean="0">
                          <a:latin typeface="Cambria Math"/>
                        </a:rPr>
                        <m:t>=</m:t>
                      </m:r>
                      <m:f>
                        <m:fPr>
                          <m:ctrlPr>
                            <a:rPr lang="en-US" b="0" i="1" smtClean="0">
                              <a:latin typeface="Cambria Math"/>
                            </a:rPr>
                          </m:ctrlPr>
                        </m:fPr>
                        <m:num>
                          <m:f>
                            <m:fPr>
                              <m:ctrlPr>
                                <a:rPr lang="en-US" b="0" i="1" smtClean="0">
                                  <a:latin typeface="Cambria Math"/>
                                </a:rPr>
                              </m:ctrlPr>
                            </m:fPr>
                            <m:num>
                              <m:r>
                                <a:rPr lang="en-US" b="0" i="1" smtClean="0">
                                  <a:latin typeface="Cambria Math"/>
                                </a:rPr>
                                <m:t>1</m:t>
                              </m:r>
                            </m:num>
                            <m:den>
                              <m:r>
                                <a:rPr lang="en-US" b="0" i="1" smtClean="0">
                                  <a:latin typeface="Cambria Math"/>
                                </a:rPr>
                                <m:t>9</m:t>
                              </m:r>
                            </m:den>
                          </m:f>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8</m:t>
                              </m:r>
                            </m:den>
                          </m:f>
                        </m:num>
                        <m:den>
                          <m:f>
                            <m:fPr>
                              <m:ctrlPr>
                                <a:rPr lang="en-US" b="0" i="1" smtClean="0">
                                  <a:latin typeface="Cambria Math"/>
                                </a:rPr>
                              </m:ctrlPr>
                            </m:fPr>
                            <m:num>
                              <m:r>
                                <a:rPr lang="en-US" b="0" i="1" smtClean="0">
                                  <a:latin typeface="Cambria Math"/>
                                </a:rPr>
                                <m:t>1</m:t>
                              </m:r>
                            </m:num>
                            <m:den>
                              <m:r>
                                <a:rPr lang="en-US" b="0" i="1" smtClean="0">
                                  <a:latin typeface="Cambria Math"/>
                                </a:rPr>
                                <m:t>9</m:t>
                              </m:r>
                            </m:den>
                          </m:f>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8</m:t>
                              </m:r>
                            </m:den>
                          </m:f>
                          <m:r>
                            <a:rPr lang="en-US" b="0" i="1" smtClean="0">
                              <a:latin typeface="Cambria Math"/>
                            </a:rPr>
                            <m:t>+</m:t>
                          </m:r>
                          <m:f>
                            <m:fPr>
                              <m:ctrlPr>
                                <a:rPr lang="en-US" b="0" i="1" smtClean="0">
                                  <a:latin typeface="Cambria Math"/>
                                </a:rPr>
                              </m:ctrlPr>
                            </m:fPr>
                            <m:num>
                              <m:r>
                                <a:rPr lang="en-US" b="0" i="1" smtClean="0">
                                  <a:latin typeface="Cambria Math"/>
                                </a:rPr>
                                <m:t>5</m:t>
                              </m:r>
                            </m:num>
                            <m:den>
                              <m:r>
                                <a:rPr lang="en-US" b="0" i="1" smtClean="0">
                                  <a:latin typeface="Cambria Math"/>
                                </a:rPr>
                                <m:t>15</m:t>
                              </m:r>
                            </m:den>
                          </m:f>
                          <m:r>
                            <a:rPr lang="en-US" b="0" i="1" smtClean="0">
                              <a:latin typeface="Cambria Math"/>
                            </a:rPr>
                            <m:t>∗</m:t>
                          </m:r>
                          <m:f>
                            <m:fPr>
                              <m:ctrlPr>
                                <a:rPr lang="en-US" b="0" i="1" smtClean="0">
                                  <a:latin typeface="Cambria Math"/>
                                </a:rPr>
                              </m:ctrlPr>
                            </m:fPr>
                            <m:num>
                              <m:r>
                                <a:rPr lang="en-US" b="0" i="1" smtClean="0">
                                  <a:latin typeface="Cambria Math"/>
                                </a:rPr>
                                <m:t>5</m:t>
                              </m:r>
                            </m:num>
                            <m:den>
                              <m:r>
                                <a:rPr lang="en-US" b="0" i="1" smtClean="0">
                                  <a:latin typeface="Cambria Math"/>
                                </a:rPr>
                                <m:t>8</m:t>
                              </m:r>
                            </m:den>
                          </m:f>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97050" y="4049022"/>
                <a:ext cx="3899646" cy="102476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782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Classification - 2</a:t>
            </a:r>
            <a:endParaRPr lang="en-US" dirty="0"/>
          </a:p>
        </p:txBody>
      </p:sp>
      <p:sp>
        <p:nvSpPr>
          <p:cNvPr id="3" name="Content Placeholder 2"/>
          <p:cNvSpPr>
            <a:spLocks noGrp="1"/>
          </p:cNvSpPr>
          <p:nvPr>
            <p:ph idx="1"/>
          </p:nvPr>
        </p:nvSpPr>
        <p:spPr>
          <a:xfrm>
            <a:off x="457200" y="4292301"/>
            <a:ext cx="8229600" cy="1833862"/>
          </a:xfrm>
        </p:spPr>
        <p:txBody>
          <a:bodyPr/>
          <a:lstStyle/>
          <a:p>
            <a:r>
              <a:rPr lang="en-US" dirty="0" smtClean="0"/>
              <a:t>M = “SECRET IS SECRET”</a:t>
            </a:r>
          </a:p>
          <a:p>
            <a:r>
              <a:rPr lang="en-US" dirty="0" smtClean="0"/>
              <a:t>P(SPAM|M) = ???</a:t>
            </a:r>
            <a:endParaRPr lang="en-US" dirty="0"/>
          </a:p>
        </p:txBody>
      </p:sp>
      <p:sp>
        <p:nvSpPr>
          <p:cNvPr id="4" name="Content Placeholder 2"/>
          <p:cNvSpPr txBox="1">
            <a:spLocks/>
          </p:cNvSpPr>
          <p:nvPr/>
        </p:nvSpPr>
        <p:spPr>
          <a:xfrm>
            <a:off x="568402" y="1219591"/>
            <a:ext cx="3465716" cy="294361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p>
          <a:p>
            <a:r>
              <a:rPr lang="en-US" dirty="0"/>
              <a:t>HAM</a:t>
            </a:r>
          </a:p>
          <a:p>
            <a:pPr lvl="1"/>
            <a:r>
              <a:rPr lang="en-US" dirty="0"/>
              <a:t>Play sports today</a:t>
            </a:r>
          </a:p>
          <a:p>
            <a:pPr lvl="1"/>
            <a:r>
              <a:rPr lang="en-US" dirty="0"/>
              <a:t>Went play sports</a:t>
            </a:r>
          </a:p>
          <a:p>
            <a:pPr lvl="1"/>
            <a:r>
              <a:rPr lang="en-US" dirty="0"/>
              <a:t>Secret sports event</a:t>
            </a:r>
          </a:p>
          <a:p>
            <a:pPr lvl="1"/>
            <a:r>
              <a:rPr lang="en-US" dirty="0"/>
              <a:t>Sport is today</a:t>
            </a:r>
          </a:p>
          <a:p>
            <a:pPr lvl="1"/>
            <a:r>
              <a:rPr lang="en-US" dirty="0"/>
              <a:t>Sport costs </a:t>
            </a:r>
            <a:r>
              <a:rPr lang="en-US" dirty="0" smtClean="0"/>
              <a:t>money</a:t>
            </a:r>
            <a:endParaRPr lang="en-US" dirty="0"/>
          </a:p>
        </p:txBody>
      </p:sp>
    </p:spTree>
    <p:extLst>
      <p:ext uri="{BB962C8B-B14F-4D97-AF65-F5344CB8AC3E}">
        <p14:creationId xmlns:p14="http://schemas.microsoft.com/office/powerpoint/2010/main" val="424289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Classification - 2</a:t>
            </a:r>
            <a:endParaRPr lang="en-US" dirty="0"/>
          </a:p>
        </p:txBody>
      </p:sp>
      <p:sp>
        <p:nvSpPr>
          <p:cNvPr id="3" name="Content Placeholder 2"/>
          <p:cNvSpPr>
            <a:spLocks noGrp="1"/>
          </p:cNvSpPr>
          <p:nvPr>
            <p:ph idx="1"/>
          </p:nvPr>
        </p:nvSpPr>
        <p:spPr>
          <a:xfrm>
            <a:off x="457200" y="1219590"/>
            <a:ext cx="5760720" cy="5202726"/>
          </a:xfrm>
        </p:spPr>
        <p:txBody>
          <a:bodyPr/>
          <a:lstStyle/>
          <a:p>
            <a:r>
              <a:rPr lang="en-US" dirty="0" smtClean="0"/>
              <a:t>M = “SECRET IS SECRET”</a:t>
            </a:r>
          </a:p>
          <a:p>
            <a:r>
              <a:rPr lang="en-US" dirty="0" smtClean="0"/>
              <a:t>P(SPAM|M) = 25/26 = 0.9615</a:t>
            </a:r>
            <a:endParaRPr lang="en-US" dirty="0"/>
          </a:p>
        </p:txBody>
      </p:sp>
      <p:sp>
        <p:nvSpPr>
          <p:cNvPr id="4" name="Content Placeholder 2"/>
          <p:cNvSpPr txBox="1">
            <a:spLocks/>
          </p:cNvSpPr>
          <p:nvPr/>
        </p:nvSpPr>
        <p:spPr>
          <a:xfrm>
            <a:off x="5882680" y="1202052"/>
            <a:ext cx="3465716" cy="268543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p>
          <a:p>
            <a:r>
              <a:rPr lang="en-US" dirty="0"/>
              <a:t>HAM</a:t>
            </a:r>
          </a:p>
          <a:p>
            <a:pPr lvl="1"/>
            <a:r>
              <a:rPr lang="en-US" dirty="0"/>
              <a:t>Play sports today</a:t>
            </a:r>
          </a:p>
          <a:p>
            <a:pPr lvl="1"/>
            <a:r>
              <a:rPr lang="en-US" dirty="0"/>
              <a:t>Went play sports</a:t>
            </a:r>
          </a:p>
          <a:p>
            <a:pPr lvl="1"/>
            <a:r>
              <a:rPr lang="en-US" dirty="0"/>
              <a:t>Secret sports event</a:t>
            </a:r>
          </a:p>
          <a:p>
            <a:pPr lvl="1"/>
            <a:r>
              <a:rPr lang="en-US" dirty="0"/>
              <a:t>Sport is today</a:t>
            </a:r>
          </a:p>
          <a:p>
            <a:pPr lvl="1"/>
            <a:r>
              <a:rPr lang="en-US" dirty="0"/>
              <a:t>Sport costs </a:t>
            </a:r>
            <a:r>
              <a:rPr lang="en-US" dirty="0" smtClean="0"/>
              <a:t>money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52804" y="2657140"/>
                <a:ext cx="5889812" cy="122668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𝑆𝑃𝐴𝑀</m:t>
                          </m:r>
                        </m:e>
                        <m:e>
                          <m:r>
                            <a:rPr lang="en-US" b="0" i="1" smtClean="0">
                              <a:latin typeface="Cambria Math"/>
                            </a:rPr>
                            <m:t>𝑀</m:t>
                          </m:r>
                        </m:e>
                      </m:d>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r>
                                <a:rPr lang="en-US" b="0" i="1" smtClean="0">
                                  <a:latin typeface="Cambria Math"/>
                                </a:rPr>
                                <m:t>𝑀</m:t>
                              </m:r>
                            </m:e>
                            <m:e>
                              <m:r>
                                <a:rPr lang="en-US" b="0" i="1" smtClean="0">
                                  <a:latin typeface="Cambria Math"/>
                                </a:rPr>
                                <m:t>𝑆𝑃𝐴𝑀</m:t>
                              </m:r>
                            </m:e>
                          </m:d>
                          <m:r>
                            <a:rPr lang="en-US" b="0" i="1" smtClean="0">
                              <a:latin typeface="Cambria Math"/>
                            </a:rPr>
                            <m:t>𝑃</m:t>
                          </m:r>
                          <m:r>
                            <a:rPr lang="en-US" b="0" i="1" smtClean="0">
                              <a:latin typeface="Cambria Math"/>
                            </a:rPr>
                            <m:t>(</m:t>
                          </m:r>
                          <m:r>
                            <a:rPr lang="en-US" b="0" i="1" smtClean="0">
                              <a:latin typeface="Cambria Math"/>
                            </a:rPr>
                            <m:t>𝑆𝑃𝐴𝑀</m:t>
                          </m:r>
                          <m:r>
                            <a:rPr lang="en-US" b="0" i="1" smtClean="0">
                              <a:latin typeface="Cambria Math"/>
                            </a:rPr>
                            <m:t>)</m:t>
                          </m:r>
                        </m:num>
                        <m:den>
                          <m:r>
                            <a:rPr lang="en-US" i="1">
                              <a:latin typeface="Cambria Math"/>
                            </a:rPr>
                            <m:t>𝑃</m:t>
                          </m:r>
                          <m:d>
                            <m:dPr>
                              <m:ctrlPr>
                                <a:rPr lang="en-US" i="1">
                                  <a:latin typeface="Cambria Math"/>
                                </a:rPr>
                              </m:ctrlPr>
                            </m:dPr>
                            <m:e>
                              <m:r>
                                <a:rPr lang="en-US" i="1">
                                  <a:latin typeface="Cambria Math"/>
                                </a:rPr>
                                <m:t>𝑀</m:t>
                              </m:r>
                            </m:e>
                            <m:e>
                              <m:r>
                                <a:rPr lang="en-US" i="1">
                                  <a:latin typeface="Cambria Math"/>
                                </a:rPr>
                                <m:t>𝑆𝑃𝐴𝑀</m:t>
                              </m:r>
                            </m:e>
                          </m:d>
                          <m:r>
                            <a:rPr lang="en-US" i="1">
                              <a:latin typeface="Cambria Math"/>
                            </a:rPr>
                            <m:t>𝑃</m:t>
                          </m:r>
                          <m:d>
                            <m:dPr>
                              <m:ctrlPr>
                                <a:rPr lang="en-US" i="1">
                                  <a:latin typeface="Cambria Math"/>
                                </a:rPr>
                              </m:ctrlPr>
                            </m:dPr>
                            <m:e>
                              <m:r>
                                <a:rPr lang="en-US" i="1">
                                  <a:latin typeface="Cambria Math"/>
                                </a:rPr>
                                <m:t>𝑆𝑃𝐴𝑀</m:t>
                              </m:r>
                            </m:e>
                          </m:d>
                          <m:r>
                            <a:rPr lang="en-US" b="0" i="1" smtClean="0">
                              <a:latin typeface="Cambria Math"/>
                            </a:rPr>
                            <m:t>+</m:t>
                          </m:r>
                          <m:r>
                            <a:rPr lang="en-US" b="0" i="1" smtClean="0">
                              <a:latin typeface="Cambria Math"/>
                            </a:rPr>
                            <m:t>𝑃</m:t>
                          </m:r>
                          <m:d>
                            <m:dPr>
                              <m:ctrlPr>
                                <a:rPr lang="en-US" b="0" i="1" smtClean="0">
                                  <a:latin typeface="Cambria Math"/>
                                </a:rPr>
                              </m:ctrlPr>
                            </m:dPr>
                            <m:e>
                              <m:r>
                                <a:rPr lang="en-US" b="0" i="1" smtClean="0">
                                  <a:latin typeface="Cambria Math"/>
                                </a:rPr>
                                <m:t>𝑀</m:t>
                              </m:r>
                            </m:e>
                            <m:e>
                              <m:r>
                                <a:rPr lang="en-US" b="0" i="1" smtClean="0">
                                  <a:latin typeface="Cambria Math"/>
                                </a:rPr>
                                <m:t>𝐻𝐴𝑀</m:t>
                              </m:r>
                            </m:e>
                          </m:d>
                          <m:r>
                            <a:rPr lang="en-US" b="0" i="1" smtClean="0">
                              <a:latin typeface="Cambria Math"/>
                            </a:rPr>
                            <m:t>𝑃</m:t>
                          </m:r>
                          <m:r>
                            <a:rPr lang="en-US" b="0" i="1" smtClean="0">
                              <a:latin typeface="Cambria Math"/>
                            </a:rPr>
                            <m:t>(</m:t>
                          </m:r>
                          <m:r>
                            <a:rPr lang="en-US" b="0" i="1" smtClean="0">
                              <a:latin typeface="Cambria Math"/>
                            </a:rPr>
                            <m:t>𝐻𝐴𝑀</m:t>
                          </m:r>
                          <m:r>
                            <a:rPr lang="en-US" b="0" i="1" smtClean="0">
                              <a:latin typeface="Cambria Math"/>
                            </a:rPr>
                            <m:t>)</m:t>
                          </m:r>
                        </m:den>
                      </m:f>
                    </m:oMath>
                  </m:oMathPara>
                </a14:m>
                <a:endParaRPr lang="en-US" dirty="0" smtClean="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52804" y="2657140"/>
                <a:ext cx="5889812" cy="122668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97050" y="3945422"/>
                <a:ext cx="4889350" cy="1042978"/>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𝑆𝑃𝐴𝑀</m:t>
                          </m:r>
                        </m:e>
                        <m:e>
                          <m:r>
                            <a:rPr lang="en-US" b="0" i="1" smtClean="0">
                              <a:latin typeface="Cambria Math"/>
                            </a:rPr>
                            <m:t>𝑀</m:t>
                          </m:r>
                        </m:e>
                      </m:d>
                      <m:r>
                        <a:rPr lang="en-US" b="0" i="1" smtClean="0">
                          <a:latin typeface="Cambria Math"/>
                        </a:rPr>
                        <m:t>=</m:t>
                      </m:r>
                      <m:f>
                        <m:fPr>
                          <m:ctrlPr>
                            <a:rPr lang="en-US" b="0" i="1" smtClean="0">
                              <a:latin typeface="Cambria Math"/>
                            </a:rPr>
                          </m:ctrlPr>
                        </m:fPr>
                        <m:num>
                          <m:f>
                            <m:fPr>
                              <m:ctrlPr>
                                <a:rPr lang="en-US" b="0" i="1" smtClean="0">
                                  <a:latin typeface="Cambria Math"/>
                                </a:rPr>
                              </m:ctrlPr>
                            </m:fPr>
                            <m:num>
                              <m:r>
                                <a:rPr lang="en-US" b="0" i="1" smtClean="0">
                                  <a:latin typeface="Cambria Math"/>
                                </a:rPr>
                                <m:t>1</m:t>
                              </m:r>
                            </m:num>
                            <m:den>
                              <m:r>
                                <a:rPr lang="en-US" b="0" i="1" smtClean="0">
                                  <a:latin typeface="Cambria Math"/>
                                </a:rPr>
                                <m:t>3</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9</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3</m:t>
                              </m:r>
                            </m:den>
                          </m:f>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8</m:t>
                              </m:r>
                            </m:den>
                          </m:f>
                        </m:num>
                        <m:den>
                          <m:f>
                            <m:fPr>
                              <m:ctrlPr>
                                <a:rPr lang="en-US" i="1">
                                  <a:latin typeface="Cambria Math"/>
                                </a:rPr>
                              </m:ctrlPr>
                            </m:fPr>
                            <m:num>
                              <m:r>
                                <a:rPr lang="en-US" i="1">
                                  <a:latin typeface="Cambria Math"/>
                                </a:rPr>
                                <m:t>1</m:t>
                              </m:r>
                            </m:num>
                            <m:den>
                              <m:r>
                                <a:rPr lang="en-US" i="1">
                                  <a:latin typeface="Cambria Math"/>
                                </a:rPr>
                                <m:t>3</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9</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3</m:t>
                              </m:r>
                            </m:den>
                          </m:f>
                          <m:r>
                            <a:rPr lang="en-US" i="1">
                              <a:latin typeface="Cambria Math"/>
                            </a:rPr>
                            <m:t>∗</m:t>
                          </m:r>
                          <m:f>
                            <m:fPr>
                              <m:ctrlPr>
                                <a:rPr lang="en-US" i="1">
                                  <a:latin typeface="Cambria Math"/>
                                </a:rPr>
                              </m:ctrlPr>
                            </m:fPr>
                            <m:num>
                              <m:r>
                                <a:rPr lang="en-US" i="1">
                                  <a:latin typeface="Cambria Math"/>
                                </a:rPr>
                                <m:t>3</m:t>
                              </m:r>
                            </m:num>
                            <m:den>
                              <m:r>
                                <a:rPr lang="en-US" i="1">
                                  <a:latin typeface="Cambria Math"/>
                                </a:rPr>
                                <m:t>8</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15</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15</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15</m:t>
                              </m:r>
                            </m:den>
                          </m:f>
                          <m:r>
                            <a:rPr lang="en-US" b="0" i="1" smtClean="0">
                              <a:latin typeface="Cambria Math"/>
                            </a:rPr>
                            <m:t>∗</m:t>
                          </m:r>
                          <m:f>
                            <m:fPr>
                              <m:ctrlPr>
                                <a:rPr lang="en-US" b="0" i="1" smtClean="0">
                                  <a:latin typeface="Cambria Math"/>
                                </a:rPr>
                              </m:ctrlPr>
                            </m:fPr>
                            <m:num>
                              <m:r>
                                <a:rPr lang="en-US" b="0" i="1" smtClean="0">
                                  <a:latin typeface="Cambria Math"/>
                                </a:rPr>
                                <m:t>5</m:t>
                              </m:r>
                            </m:num>
                            <m:den>
                              <m:r>
                                <a:rPr lang="en-US" b="0" i="1" smtClean="0">
                                  <a:latin typeface="Cambria Math"/>
                                </a:rPr>
                                <m:t>8</m:t>
                              </m:r>
                            </m:den>
                          </m:f>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97050" y="3945422"/>
                <a:ext cx="4889350" cy="104297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269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Classification - 3</a:t>
            </a:r>
            <a:endParaRPr lang="en-US" dirty="0"/>
          </a:p>
        </p:txBody>
      </p:sp>
      <p:sp>
        <p:nvSpPr>
          <p:cNvPr id="3" name="Content Placeholder 2"/>
          <p:cNvSpPr>
            <a:spLocks noGrp="1"/>
          </p:cNvSpPr>
          <p:nvPr>
            <p:ph idx="1"/>
          </p:nvPr>
        </p:nvSpPr>
        <p:spPr>
          <a:xfrm>
            <a:off x="457200" y="4453666"/>
            <a:ext cx="8229600" cy="1672497"/>
          </a:xfrm>
        </p:spPr>
        <p:txBody>
          <a:bodyPr/>
          <a:lstStyle/>
          <a:p>
            <a:r>
              <a:rPr lang="en-US" dirty="0" smtClean="0"/>
              <a:t>M = “TODAY IS SECRET”</a:t>
            </a:r>
          </a:p>
          <a:p>
            <a:r>
              <a:rPr lang="en-US" dirty="0" smtClean="0"/>
              <a:t>P(SPAM|M) = ???</a:t>
            </a:r>
            <a:endParaRPr lang="en-US" dirty="0"/>
          </a:p>
        </p:txBody>
      </p:sp>
      <p:sp>
        <p:nvSpPr>
          <p:cNvPr id="4" name="Content Placeholder 2"/>
          <p:cNvSpPr txBox="1">
            <a:spLocks/>
          </p:cNvSpPr>
          <p:nvPr/>
        </p:nvSpPr>
        <p:spPr>
          <a:xfrm>
            <a:off x="381000" y="1110492"/>
            <a:ext cx="4038600" cy="25578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endParaRPr lang="en-US" dirty="0"/>
          </a:p>
        </p:txBody>
      </p:sp>
      <p:sp>
        <p:nvSpPr>
          <p:cNvPr id="5" name="Content Placeholder 3"/>
          <p:cNvSpPr txBox="1">
            <a:spLocks/>
          </p:cNvSpPr>
          <p:nvPr/>
        </p:nvSpPr>
        <p:spPr>
          <a:xfrm>
            <a:off x="4572000" y="1110492"/>
            <a:ext cx="4038600" cy="2737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HAM</a:t>
            </a:r>
          </a:p>
          <a:p>
            <a:pPr lvl="1"/>
            <a:r>
              <a:rPr lang="en-US" dirty="0" smtClean="0"/>
              <a:t>Play sports today</a:t>
            </a:r>
          </a:p>
          <a:p>
            <a:pPr lvl="1"/>
            <a:r>
              <a:rPr lang="en-US" dirty="0" smtClean="0"/>
              <a:t>Went play sports</a:t>
            </a:r>
          </a:p>
          <a:p>
            <a:pPr lvl="1"/>
            <a:r>
              <a:rPr lang="en-US" dirty="0" smtClean="0"/>
              <a:t>Secret sports event</a:t>
            </a:r>
          </a:p>
          <a:p>
            <a:pPr lvl="1"/>
            <a:r>
              <a:rPr lang="en-US" dirty="0" smtClean="0"/>
              <a:t>Sport is today</a:t>
            </a:r>
          </a:p>
          <a:p>
            <a:pPr lvl="1"/>
            <a:r>
              <a:rPr lang="en-US" dirty="0" smtClean="0"/>
              <a:t>Sport costs money</a:t>
            </a:r>
            <a:endParaRPr lang="en-US" dirty="0"/>
          </a:p>
        </p:txBody>
      </p:sp>
    </p:spTree>
    <p:extLst>
      <p:ext uri="{BB962C8B-B14F-4D97-AF65-F5344CB8AC3E}">
        <p14:creationId xmlns:p14="http://schemas.microsoft.com/office/powerpoint/2010/main" val="126102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Classification - 3</a:t>
            </a:r>
            <a:endParaRPr lang="en-US" dirty="0"/>
          </a:p>
        </p:txBody>
      </p:sp>
      <p:sp>
        <p:nvSpPr>
          <p:cNvPr id="3" name="Content Placeholder 2"/>
          <p:cNvSpPr>
            <a:spLocks noGrp="1"/>
          </p:cNvSpPr>
          <p:nvPr>
            <p:ph idx="1"/>
          </p:nvPr>
        </p:nvSpPr>
        <p:spPr>
          <a:xfrm>
            <a:off x="457200" y="1219590"/>
            <a:ext cx="5760720" cy="5202726"/>
          </a:xfrm>
        </p:spPr>
        <p:txBody>
          <a:bodyPr/>
          <a:lstStyle/>
          <a:p>
            <a:r>
              <a:rPr lang="en-US" dirty="0" smtClean="0"/>
              <a:t>M = “</a:t>
            </a:r>
            <a:r>
              <a:rPr lang="en-US" dirty="0"/>
              <a:t>TODAY IS SECRET</a:t>
            </a:r>
            <a:r>
              <a:rPr lang="en-US" dirty="0" smtClean="0"/>
              <a:t>”</a:t>
            </a:r>
          </a:p>
          <a:p>
            <a:r>
              <a:rPr lang="en-US" dirty="0" smtClean="0"/>
              <a:t>P(SPAM|M) = 0</a:t>
            </a:r>
            <a:endParaRPr lang="en-US" dirty="0"/>
          </a:p>
        </p:txBody>
      </p:sp>
      <p:sp>
        <p:nvSpPr>
          <p:cNvPr id="4" name="Content Placeholder 2"/>
          <p:cNvSpPr txBox="1">
            <a:spLocks/>
          </p:cNvSpPr>
          <p:nvPr/>
        </p:nvSpPr>
        <p:spPr>
          <a:xfrm>
            <a:off x="5882680" y="1202052"/>
            <a:ext cx="3465716" cy="268543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p>
          <a:p>
            <a:r>
              <a:rPr lang="en-US" dirty="0"/>
              <a:t>HAM</a:t>
            </a:r>
          </a:p>
          <a:p>
            <a:pPr lvl="1"/>
            <a:r>
              <a:rPr lang="en-US" dirty="0"/>
              <a:t>Play sports today</a:t>
            </a:r>
          </a:p>
          <a:p>
            <a:pPr lvl="1"/>
            <a:r>
              <a:rPr lang="en-US" dirty="0"/>
              <a:t>Went play sports</a:t>
            </a:r>
          </a:p>
          <a:p>
            <a:pPr lvl="1"/>
            <a:r>
              <a:rPr lang="en-US" dirty="0"/>
              <a:t>Secret sports event</a:t>
            </a:r>
          </a:p>
          <a:p>
            <a:pPr lvl="1"/>
            <a:r>
              <a:rPr lang="en-US" dirty="0"/>
              <a:t>Sport is today</a:t>
            </a:r>
          </a:p>
          <a:p>
            <a:pPr lvl="1"/>
            <a:r>
              <a:rPr lang="en-US" dirty="0"/>
              <a:t>Sport costs </a:t>
            </a:r>
            <a:r>
              <a:rPr lang="en-US" dirty="0" smtClean="0"/>
              <a:t>money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52804" y="2657140"/>
                <a:ext cx="5889812" cy="122668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𝑆𝑃𝐴𝑀</m:t>
                          </m:r>
                        </m:e>
                        <m:e>
                          <m:r>
                            <a:rPr lang="en-US" b="0" i="1" smtClean="0">
                              <a:latin typeface="Cambria Math"/>
                            </a:rPr>
                            <m:t>𝑀</m:t>
                          </m:r>
                        </m:e>
                      </m:d>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r>
                                <a:rPr lang="en-US" b="0" i="1" smtClean="0">
                                  <a:latin typeface="Cambria Math"/>
                                </a:rPr>
                                <m:t>𝑀</m:t>
                              </m:r>
                            </m:e>
                            <m:e>
                              <m:r>
                                <a:rPr lang="en-US" b="0" i="1" smtClean="0">
                                  <a:latin typeface="Cambria Math"/>
                                </a:rPr>
                                <m:t>𝑆𝑃𝐴𝑀</m:t>
                              </m:r>
                            </m:e>
                          </m:d>
                          <m:r>
                            <a:rPr lang="en-US" b="0" i="1" smtClean="0">
                              <a:latin typeface="Cambria Math"/>
                            </a:rPr>
                            <m:t>𝑃</m:t>
                          </m:r>
                          <m:r>
                            <a:rPr lang="en-US" b="0" i="1" smtClean="0">
                              <a:latin typeface="Cambria Math"/>
                            </a:rPr>
                            <m:t>(</m:t>
                          </m:r>
                          <m:r>
                            <a:rPr lang="en-US" b="0" i="1" smtClean="0">
                              <a:latin typeface="Cambria Math"/>
                            </a:rPr>
                            <m:t>𝑆𝑃𝐴𝑀</m:t>
                          </m:r>
                          <m:r>
                            <a:rPr lang="en-US" b="0" i="1" smtClean="0">
                              <a:latin typeface="Cambria Math"/>
                            </a:rPr>
                            <m:t>)</m:t>
                          </m:r>
                        </m:num>
                        <m:den>
                          <m:r>
                            <a:rPr lang="en-US" i="1">
                              <a:latin typeface="Cambria Math"/>
                            </a:rPr>
                            <m:t>𝑃</m:t>
                          </m:r>
                          <m:d>
                            <m:dPr>
                              <m:ctrlPr>
                                <a:rPr lang="en-US" i="1">
                                  <a:latin typeface="Cambria Math"/>
                                </a:rPr>
                              </m:ctrlPr>
                            </m:dPr>
                            <m:e>
                              <m:r>
                                <a:rPr lang="en-US" i="1">
                                  <a:latin typeface="Cambria Math"/>
                                </a:rPr>
                                <m:t>𝑀</m:t>
                              </m:r>
                            </m:e>
                            <m:e>
                              <m:r>
                                <a:rPr lang="en-US" i="1">
                                  <a:latin typeface="Cambria Math"/>
                                </a:rPr>
                                <m:t>𝑆𝑃𝐴𝑀</m:t>
                              </m:r>
                            </m:e>
                          </m:d>
                          <m:r>
                            <a:rPr lang="en-US" i="1">
                              <a:latin typeface="Cambria Math"/>
                            </a:rPr>
                            <m:t>𝑃</m:t>
                          </m:r>
                          <m:d>
                            <m:dPr>
                              <m:ctrlPr>
                                <a:rPr lang="en-US" i="1">
                                  <a:latin typeface="Cambria Math"/>
                                </a:rPr>
                              </m:ctrlPr>
                            </m:dPr>
                            <m:e>
                              <m:r>
                                <a:rPr lang="en-US" i="1">
                                  <a:latin typeface="Cambria Math"/>
                                </a:rPr>
                                <m:t>𝑆𝑃𝐴𝑀</m:t>
                              </m:r>
                            </m:e>
                          </m:d>
                          <m:r>
                            <a:rPr lang="en-US" b="0" i="1" smtClean="0">
                              <a:latin typeface="Cambria Math"/>
                            </a:rPr>
                            <m:t>+</m:t>
                          </m:r>
                          <m:r>
                            <a:rPr lang="en-US" b="0" i="1" smtClean="0">
                              <a:latin typeface="Cambria Math"/>
                            </a:rPr>
                            <m:t>𝑃</m:t>
                          </m:r>
                          <m:d>
                            <m:dPr>
                              <m:ctrlPr>
                                <a:rPr lang="en-US" b="0" i="1" smtClean="0">
                                  <a:latin typeface="Cambria Math"/>
                                </a:rPr>
                              </m:ctrlPr>
                            </m:dPr>
                            <m:e>
                              <m:r>
                                <a:rPr lang="en-US" b="0" i="1" smtClean="0">
                                  <a:latin typeface="Cambria Math"/>
                                </a:rPr>
                                <m:t>𝑀</m:t>
                              </m:r>
                            </m:e>
                            <m:e>
                              <m:r>
                                <a:rPr lang="en-US" b="0" i="1" smtClean="0">
                                  <a:latin typeface="Cambria Math"/>
                                </a:rPr>
                                <m:t>𝐻𝐴𝑀</m:t>
                              </m:r>
                            </m:e>
                          </m:d>
                          <m:r>
                            <a:rPr lang="en-US" b="0" i="1" smtClean="0">
                              <a:latin typeface="Cambria Math"/>
                            </a:rPr>
                            <m:t>𝑃</m:t>
                          </m:r>
                          <m:r>
                            <a:rPr lang="en-US" b="0" i="1" smtClean="0">
                              <a:latin typeface="Cambria Math"/>
                            </a:rPr>
                            <m:t>(</m:t>
                          </m:r>
                          <m:r>
                            <a:rPr lang="en-US" b="0" i="1" smtClean="0">
                              <a:latin typeface="Cambria Math"/>
                            </a:rPr>
                            <m:t>𝐻𝐴𝑀</m:t>
                          </m:r>
                          <m:r>
                            <a:rPr lang="en-US" b="0" i="1" smtClean="0">
                              <a:latin typeface="Cambria Math"/>
                            </a:rPr>
                            <m:t>)</m:t>
                          </m:r>
                        </m:den>
                      </m:f>
                    </m:oMath>
                  </m:oMathPara>
                </a14:m>
                <a:endParaRPr lang="en-US" dirty="0" smtClean="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52804" y="2657140"/>
                <a:ext cx="5889812" cy="122668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97050" y="3945422"/>
                <a:ext cx="6277086" cy="1024768"/>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𝑆𝑃𝐴𝑀</m:t>
                          </m:r>
                        </m:e>
                        <m:e>
                          <m:r>
                            <a:rPr lang="en-US" b="0" i="1" smtClean="0">
                              <a:latin typeface="Cambria Math"/>
                            </a:rPr>
                            <m:t>𝑀</m:t>
                          </m:r>
                        </m:e>
                      </m:d>
                      <m:r>
                        <a:rPr lang="en-US" b="0" i="1" smtClean="0">
                          <a:latin typeface="Cambria Math"/>
                        </a:rPr>
                        <m:t>=</m:t>
                      </m:r>
                      <m:f>
                        <m:fPr>
                          <m:ctrlPr>
                            <a:rPr lang="en-US" b="0" i="1" smtClean="0">
                              <a:latin typeface="Cambria Math"/>
                            </a:rPr>
                          </m:ctrlPr>
                        </m:fPr>
                        <m:num>
                          <m:r>
                            <a:rPr lang="en-US" b="0" i="1" smtClean="0">
                              <a:latin typeface="Cambria Math"/>
                            </a:rPr>
                            <m:t>0∗</m:t>
                          </m:r>
                          <m:f>
                            <m:fPr>
                              <m:ctrlPr>
                                <a:rPr lang="en-US" b="0" i="1" smtClean="0">
                                  <a:latin typeface="Cambria Math"/>
                                </a:rPr>
                              </m:ctrlPr>
                            </m:fPr>
                            <m:num>
                              <m:r>
                                <a:rPr lang="en-US" b="0" i="1" smtClean="0">
                                  <a:latin typeface="Cambria Math"/>
                                </a:rPr>
                                <m:t>1</m:t>
                              </m:r>
                            </m:num>
                            <m:den>
                              <m:r>
                                <a:rPr lang="en-US" b="0" i="1" smtClean="0">
                                  <a:latin typeface="Cambria Math"/>
                                </a:rPr>
                                <m:t>9</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3</m:t>
                              </m:r>
                            </m:den>
                          </m:f>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8</m:t>
                              </m:r>
                            </m:den>
                          </m:f>
                        </m:num>
                        <m:den>
                          <m:r>
                            <a:rPr lang="en-US" i="1">
                              <a:latin typeface="Cambria Math"/>
                            </a:rPr>
                            <m:t>0∗</m:t>
                          </m:r>
                          <m:f>
                            <m:fPr>
                              <m:ctrlPr>
                                <a:rPr lang="en-US" i="1">
                                  <a:latin typeface="Cambria Math"/>
                                </a:rPr>
                              </m:ctrlPr>
                            </m:fPr>
                            <m:num>
                              <m:r>
                                <a:rPr lang="en-US" i="1">
                                  <a:latin typeface="Cambria Math"/>
                                </a:rPr>
                                <m:t>1</m:t>
                              </m:r>
                            </m:num>
                            <m:den>
                              <m:r>
                                <a:rPr lang="en-US" i="1">
                                  <a:latin typeface="Cambria Math"/>
                                </a:rPr>
                                <m:t>9</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3</m:t>
                              </m:r>
                            </m:den>
                          </m:f>
                          <m:r>
                            <a:rPr lang="en-US" i="1">
                              <a:latin typeface="Cambria Math"/>
                            </a:rPr>
                            <m:t>∗</m:t>
                          </m:r>
                          <m:f>
                            <m:fPr>
                              <m:ctrlPr>
                                <a:rPr lang="en-US" i="1">
                                  <a:latin typeface="Cambria Math"/>
                                </a:rPr>
                              </m:ctrlPr>
                            </m:fPr>
                            <m:num>
                              <m:r>
                                <a:rPr lang="en-US" i="1">
                                  <a:latin typeface="Cambria Math"/>
                                </a:rPr>
                                <m:t>3</m:t>
                              </m:r>
                            </m:num>
                            <m:den>
                              <m:r>
                                <a:rPr lang="en-US" i="1">
                                  <a:latin typeface="Cambria Math"/>
                                </a:rPr>
                                <m:t>8</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15</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15</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15</m:t>
                              </m:r>
                            </m:den>
                          </m:f>
                          <m:r>
                            <a:rPr lang="en-US" b="0" i="1" smtClean="0">
                              <a:latin typeface="Cambria Math"/>
                            </a:rPr>
                            <m:t>∗</m:t>
                          </m:r>
                          <m:f>
                            <m:fPr>
                              <m:ctrlPr>
                                <a:rPr lang="en-US" b="0" i="1" smtClean="0">
                                  <a:latin typeface="Cambria Math"/>
                                </a:rPr>
                              </m:ctrlPr>
                            </m:fPr>
                            <m:num>
                              <m:r>
                                <a:rPr lang="en-US" b="0" i="1" smtClean="0">
                                  <a:latin typeface="Cambria Math"/>
                                </a:rPr>
                                <m:t>5</m:t>
                              </m:r>
                            </m:num>
                            <m:den>
                              <m:r>
                                <a:rPr lang="en-US" b="0" i="1" smtClean="0">
                                  <a:latin typeface="Cambria Math"/>
                                </a:rPr>
                                <m:t>8</m:t>
                              </m:r>
                            </m:den>
                          </m:f>
                        </m:den>
                      </m:f>
                      <m:r>
                        <a:rPr lang="en-US" b="0" i="1" smtClean="0">
                          <a:latin typeface="Cambria Math"/>
                        </a:rPr>
                        <m:t>=0</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97050" y="3945422"/>
                <a:ext cx="6277086" cy="1024768"/>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710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Smoothing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25963"/>
              </a:xfrm>
            </p:spPr>
            <p:txBody>
              <a:bodyPr/>
              <a:lstStyle/>
              <a:p>
                <a:r>
                  <a:rPr lang="en-US" dirty="0" smtClean="0"/>
                  <a:t>Maximum Likelihood estimation:</a:t>
                </a:r>
              </a:p>
              <a:p>
                <a:pPr lvl="1"/>
                <a:r>
                  <a:rPr lang="en-US" b="0" dirty="0" smtClean="0"/>
                  <a:t>P</a:t>
                </a:r>
                <a14:m>
                  <m:oMath xmlns:m="http://schemas.openxmlformats.org/officeDocument/2006/math" xmlns="">
                    <m:d>
                      <m:dPr>
                        <m:ctrlPr>
                          <a:rPr lang="en-US" b="0" i="1" smtClean="0">
                            <a:latin typeface="Cambria Math"/>
                          </a:rPr>
                        </m:ctrlPr>
                      </m:dPr>
                      <m:e>
                        <m:r>
                          <a:rPr lang="en-US" b="0" i="1" smtClean="0">
                            <a:latin typeface="Cambria Math"/>
                          </a:rPr>
                          <m:t>𝑥</m:t>
                        </m:r>
                      </m:e>
                    </m:d>
                    <m:r>
                      <a:rPr lang="en-US" b="0" i="1" smtClean="0">
                        <a:latin typeface="Cambria Math"/>
                      </a:rPr>
                      <m:t>=</m:t>
                    </m:r>
                    <m:f>
                      <m:fPr>
                        <m:ctrlPr>
                          <a:rPr lang="en-US" b="0" i="1" smtClean="0">
                            <a:latin typeface="Cambria Math"/>
                          </a:rPr>
                        </m:ctrlPr>
                      </m:fPr>
                      <m:num>
                        <m:r>
                          <a:rPr lang="en-US" b="0" i="1" smtClean="0">
                            <a:latin typeface="Cambria Math"/>
                          </a:rPr>
                          <m:t>𝐶𝑜𝑢𝑛𝑡</m:t>
                        </m:r>
                        <m:d>
                          <m:dPr>
                            <m:ctrlPr>
                              <a:rPr lang="en-US" b="0" i="1" smtClean="0">
                                <a:latin typeface="Cambria Math"/>
                              </a:rPr>
                            </m:ctrlPr>
                          </m:dPr>
                          <m:e>
                            <m:r>
                              <a:rPr lang="en-US" b="0" i="1" smtClean="0">
                                <a:latin typeface="Cambria Math"/>
                              </a:rPr>
                              <m:t>𝑥</m:t>
                            </m:r>
                          </m:e>
                        </m:d>
                      </m:num>
                      <m:den>
                        <m:r>
                          <a:rPr lang="en-US" b="0" i="1" smtClean="0">
                            <a:latin typeface="Cambria Math"/>
                          </a:rPr>
                          <m:t>𝑁</m:t>
                        </m:r>
                      </m:den>
                    </m:f>
                  </m:oMath>
                </a14:m>
                <a:endParaRPr lang="en-US" b="0" dirty="0" smtClean="0"/>
              </a:p>
              <a:p>
                <a:r>
                  <a:rPr lang="en-US" dirty="0" smtClean="0"/>
                  <a:t>LS(k)</a:t>
                </a:r>
              </a:p>
              <a:p>
                <a:pPr lvl="1"/>
                <a:r>
                  <a:rPr lang="en-US" dirty="0"/>
                  <a:t>P</a:t>
                </a:r>
                <a14:m>
                  <m:oMath xmlns:m="http://schemas.openxmlformats.org/officeDocument/2006/math" xmlns="">
                    <m:d>
                      <m:dPr>
                        <m:ctrlPr>
                          <a:rPr lang="en-US" i="1">
                            <a:latin typeface="Cambria Math"/>
                          </a:rPr>
                        </m:ctrlPr>
                      </m:dPr>
                      <m:e>
                        <m:r>
                          <a:rPr lang="en-US" i="1">
                            <a:latin typeface="Cambria Math"/>
                          </a:rPr>
                          <m:t>𝑥</m:t>
                        </m:r>
                      </m:e>
                    </m:d>
                    <m:r>
                      <a:rPr lang="en-US" i="1">
                        <a:latin typeface="Cambria Math"/>
                      </a:rPr>
                      <m:t>=</m:t>
                    </m:r>
                    <m:f>
                      <m:fPr>
                        <m:ctrlPr>
                          <a:rPr lang="en-US" i="1">
                            <a:latin typeface="Cambria Math"/>
                          </a:rPr>
                        </m:ctrlPr>
                      </m:fPr>
                      <m:num>
                        <m:r>
                          <a:rPr lang="en-US" i="1">
                            <a:latin typeface="Cambria Math"/>
                          </a:rPr>
                          <m:t>𝐶𝑜𝑢𝑛𝑡</m:t>
                        </m:r>
                        <m:d>
                          <m:dPr>
                            <m:ctrlPr>
                              <a:rPr lang="en-US" i="1">
                                <a:latin typeface="Cambria Math"/>
                              </a:rPr>
                            </m:ctrlPr>
                          </m:dPr>
                          <m:e>
                            <m:r>
                              <a:rPr lang="en-US" b="0" i="1" smtClean="0">
                                <a:latin typeface="Cambria Math"/>
                              </a:rPr>
                              <m:t>𝑥</m:t>
                            </m:r>
                          </m:e>
                        </m:d>
                        <m:r>
                          <a:rPr lang="en-US" b="0" i="1" smtClean="0">
                            <a:latin typeface="Cambria Math"/>
                          </a:rPr>
                          <m:t>+</m:t>
                        </m:r>
                        <m:r>
                          <a:rPr lang="en-US" b="0" i="1" smtClean="0">
                            <a:latin typeface="Cambria Math"/>
                          </a:rPr>
                          <m:t>𝑘</m:t>
                        </m:r>
                      </m:num>
                      <m:den>
                        <m:r>
                          <a:rPr lang="en-US" i="1">
                            <a:latin typeface="Cambria Math"/>
                          </a:rPr>
                          <m:t>𝑁</m:t>
                        </m:r>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den>
                    </m:f>
                  </m:oMath>
                </a14:m>
                <a:endParaRPr lang="en-US" dirty="0" smtClean="0"/>
              </a:p>
              <a:p>
                <a:r>
                  <a:rPr lang="en-US" dirty="0" smtClean="0">
                    <a:solidFill>
                      <a:srgbClr val="FF0000"/>
                    </a:solidFill>
                  </a:rPr>
                  <a:t>K = 1	[1 message 1 spam] P(SPAM) = ???</a:t>
                </a:r>
              </a:p>
              <a:p>
                <a:r>
                  <a:rPr lang="en-US" dirty="0">
                    <a:solidFill>
                      <a:srgbClr val="FF0000"/>
                    </a:solidFill>
                  </a:rPr>
                  <a:t>K = 1	</a:t>
                </a:r>
                <a:r>
                  <a:rPr lang="en-US" dirty="0" smtClean="0">
                    <a:solidFill>
                      <a:srgbClr val="FF0000"/>
                    </a:solidFill>
                  </a:rPr>
                  <a:t>[10 </a:t>
                </a:r>
                <a:r>
                  <a:rPr lang="en-US" dirty="0">
                    <a:solidFill>
                      <a:srgbClr val="FF0000"/>
                    </a:solidFill>
                  </a:rPr>
                  <a:t>message </a:t>
                </a:r>
                <a:r>
                  <a:rPr lang="en-US" dirty="0" smtClean="0">
                    <a:solidFill>
                      <a:srgbClr val="FF0000"/>
                    </a:solidFill>
                  </a:rPr>
                  <a:t>6 </a:t>
                </a:r>
                <a:r>
                  <a:rPr lang="en-US" dirty="0">
                    <a:solidFill>
                      <a:srgbClr val="FF0000"/>
                    </a:solidFill>
                  </a:rPr>
                  <a:t>spam] P(SPAM) = ???</a:t>
                </a:r>
              </a:p>
              <a:p>
                <a:r>
                  <a:rPr lang="en-US" dirty="0">
                    <a:solidFill>
                      <a:srgbClr val="FF0000"/>
                    </a:solidFill>
                  </a:rPr>
                  <a:t>K = 1	[</a:t>
                </a:r>
                <a:r>
                  <a:rPr lang="en-US" dirty="0" smtClean="0">
                    <a:solidFill>
                      <a:srgbClr val="FF0000"/>
                    </a:solidFill>
                  </a:rPr>
                  <a:t>100 </a:t>
                </a:r>
                <a:r>
                  <a:rPr lang="en-US" dirty="0">
                    <a:solidFill>
                      <a:srgbClr val="FF0000"/>
                    </a:solidFill>
                  </a:rPr>
                  <a:t>message </a:t>
                </a:r>
                <a:r>
                  <a:rPr lang="en-US" dirty="0" smtClean="0">
                    <a:solidFill>
                      <a:srgbClr val="FF0000"/>
                    </a:solidFill>
                  </a:rPr>
                  <a:t>60 </a:t>
                </a:r>
                <a:r>
                  <a:rPr lang="en-US" dirty="0">
                    <a:solidFill>
                      <a:srgbClr val="FF0000"/>
                    </a:solidFill>
                  </a:rPr>
                  <a:t>spam] P(SPAM) =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1">
                <a:blip r:embed="rId2"/>
                <a:stretch>
                  <a:fillRect l="-1630" t="-1752" b="-4043"/>
                </a:stretch>
              </a:blipFill>
            </p:spPr>
            <p:txBody>
              <a:bodyPr/>
              <a:lstStyle/>
              <a:p>
                <a:r>
                  <a:rPr lang="en-US">
                    <a:noFill/>
                  </a:rPr>
                  <a:t> </a:t>
                </a:r>
              </a:p>
            </p:txBody>
          </p:sp>
        </mc:Fallback>
      </mc:AlternateContent>
    </p:spTree>
    <p:extLst>
      <p:ext uri="{BB962C8B-B14F-4D97-AF65-F5344CB8AC3E}">
        <p14:creationId xmlns:p14="http://schemas.microsoft.com/office/powerpoint/2010/main" val="2714673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Smoothing - 2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25963"/>
              </a:xfrm>
            </p:spPr>
            <p:txBody>
              <a:bodyPr>
                <a:normAutofit/>
              </a:bodyPr>
              <a:lstStyle/>
              <a:p>
                <a:r>
                  <a:rPr lang="en-US" dirty="0" smtClean="0"/>
                  <a:t>LS(k)</a:t>
                </a:r>
              </a:p>
              <a:p>
                <a:pPr lvl="1"/>
                <a:r>
                  <a:rPr lang="en-US" dirty="0"/>
                  <a:t>P</a:t>
                </a:r>
                <a:endParaRPr lang="en-US" dirty="0" smtClean="0"/>
              </a:p>
              <a:p>
                <a:r>
                  <a:rPr lang="en-US" dirty="0" smtClean="0"/>
                  <a:t>K = 1	[1 message 1 spam] </a:t>
                </a:r>
              </a:p>
              <a:p>
                <a:pPr lvl="1"/>
                <a:r>
                  <a:rPr lang="en-US" dirty="0" smtClean="0"/>
                  <a:t>P(SPAM) = </a:t>
                </a:r>
              </a:p>
              <a:p>
                <a:r>
                  <a:rPr lang="en-US" dirty="0"/>
                  <a:t>K = 1	</a:t>
                </a:r>
                <a:r>
                  <a:rPr lang="en-US" dirty="0" smtClean="0"/>
                  <a:t>[10 </a:t>
                </a:r>
                <a:r>
                  <a:rPr lang="en-US" dirty="0"/>
                  <a:t>message </a:t>
                </a:r>
                <a:r>
                  <a:rPr lang="en-US" dirty="0" smtClean="0"/>
                  <a:t>6 </a:t>
                </a:r>
                <a:r>
                  <a:rPr lang="en-US" dirty="0"/>
                  <a:t>spam</a:t>
                </a:r>
                <a:r>
                  <a:rPr lang="en-US" dirty="0" smtClean="0"/>
                  <a:t>]</a:t>
                </a:r>
              </a:p>
              <a:p>
                <a:pPr lvl="1"/>
                <a:r>
                  <a:rPr lang="en-US" dirty="0" smtClean="0"/>
                  <a:t>P(SPAM</a:t>
                </a:r>
                <a:r>
                  <a:rPr lang="en-US" dirty="0"/>
                  <a:t>) = </a:t>
                </a:r>
              </a:p>
              <a:p>
                <a:r>
                  <a:rPr lang="en-US" dirty="0"/>
                  <a:t>K = 1	[</a:t>
                </a:r>
                <a:r>
                  <a:rPr lang="en-US" dirty="0" smtClean="0"/>
                  <a:t>100 </a:t>
                </a:r>
                <a:r>
                  <a:rPr lang="en-US" dirty="0"/>
                  <a:t>message </a:t>
                </a:r>
                <a:r>
                  <a:rPr lang="en-US" dirty="0" smtClean="0"/>
                  <a:t>60 </a:t>
                </a:r>
                <a:r>
                  <a:rPr lang="en-US" dirty="0"/>
                  <a:t>spam</a:t>
                </a:r>
                <a:r>
                  <a:rPr lang="en-US" dirty="0" smtClean="0"/>
                  <a:t>]</a:t>
                </a:r>
              </a:p>
              <a:p>
                <a:pPr lvl="1"/>
                <a:r>
                  <a:rPr lang="en-US" dirty="0" smtClean="0"/>
                  <a:t>P(SPAM</a:t>
                </a:r>
                <a:r>
                  <a:rPr lang="en-US" dirty="0"/>
                  <a:t>) = </a:t>
                </a:r>
                <a:r>
                  <a:rPr lang="en-US" dirty="0" smtClean="0"/>
                  <a:t>= 0.5980</a:t>
                </a:r>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1">
                <a:blip r:embed="rId2"/>
                <a:stretch>
                  <a:fillRect l="-1481" t="-3504"/>
                </a:stretch>
              </a:blipFill>
            </p:spPr>
            <p:txBody>
              <a:bodyPr/>
              <a:lstStyle/>
              <a:p>
                <a:r>
                  <a:rPr lang="en-US">
                    <a:noFill/>
                  </a:rPr>
                  <a:t> </a:t>
                </a:r>
              </a:p>
            </p:txBody>
          </p:sp>
        </mc:Fallback>
      </mc:AlternateContent>
    </p:spTree>
    <p:extLst>
      <p:ext uri="{BB962C8B-B14F-4D97-AF65-F5344CB8AC3E}">
        <p14:creationId xmlns:p14="http://schemas.microsoft.com/office/powerpoint/2010/main" val="2588099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Smoothing - 3</a:t>
            </a:r>
            <a:endParaRPr lang="en-US" dirty="0"/>
          </a:p>
        </p:txBody>
      </p:sp>
      <p:sp>
        <p:nvSpPr>
          <p:cNvPr id="3" name="Content Placeholder 2"/>
          <p:cNvSpPr>
            <a:spLocks noGrp="1"/>
          </p:cNvSpPr>
          <p:nvPr>
            <p:ph idx="1"/>
          </p:nvPr>
        </p:nvSpPr>
        <p:spPr>
          <a:xfrm>
            <a:off x="457200" y="4378361"/>
            <a:ext cx="8229600" cy="1747801"/>
          </a:xfrm>
        </p:spPr>
        <p:txBody>
          <a:bodyPr>
            <a:normAutofit/>
          </a:bodyPr>
          <a:lstStyle/>
          <a:p>
            <a:r>
              <a:rPr lang="en-US" dirty="0" smtClean="0">
                <a:solidFill>
                  <a:srgbClr val="FF0000"/>
                </a:solidFill>
              </a:rPr>
              <a:t>K = 1</a:t>
            </a:r>
          </a:p>
          <a:p>
            <a:pPr lvl="1"/>
            <a:r>
              <a:rPr lang="en-US" dirty="0" smtClean="0">
                <a:solidFill>
                  <a:srgbClr val="FF0000"/>
                </a:solidFill>
              </a:rPr>
              <a:t>P(SPAM) = ???</a:t>
            </a:r>
          </a:p>
          <a:p>
            <a:pPr lvl="1"/>
            <a:r>
              <a:rPr lang="en-US" dirty="0" smtClean="0">
                <a:solidFill>
                  <a:srgbClr val="FF0000"/>
                </a:solidFill>
              </a:rPr>
              <a:t>P(HAM) = ???</a:t>
            </a:r>
            <a:endParaRPr lang="en-US" dirty="0"/>
          </a:p>
        </p:txBody>
      </p:sp>
      <p:sp>
        <p:nvSpPr>
          <p:cNvPr id="4" name="Content Placeholder 2"/>
          <p:cNvSpPr txBox="1">
            <a:spLocks/>
          </p:cNvSpPr>
          <p:nvPr/>
        </p:nvSpPr>
        <p:spPr>
          <a:xfrm>
            <a:off x="457200" y="1417638"/>
            <a:ext cx="4038600" cy="25578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endParaRPr lang="en-US" dirty="0"/>
          </a:p>
        </p:txBody>
      </p:sp>
      <p:sp>
        <p:nvSpPr>
          <p:cNvPr id="5" name="Content Placeholder 3"/>
          <p:cNvSpPr txBox="1">
            <a:spLocks/>
          </p:cNvSpPr>
          <p:nvPr/>
        </p:nvSpPr>
        <p:spPr>
          <a:xfrm>
            <a:off x="4648200" y="1417638"/>
            <a:ext cx="4038600" cy="2737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HAM</a:t>
            </a:r>
          </a:p>
          <a:p>
            <a:pPr lvl="1"/>
            <a:r>
              <a:rPr lang="en-US" dirty="0" smtClean="0"/>
              <a:t>Play sports today</a:t>
            </a:r>
          </a:p>
          <a:p>
            <a:pPr lvl="1"/>
            <a:r>
              <a:rPr lang="en-US" dirty="0" smtClean="0"/>
              <a:t>Went play sports</a:t>
            </a:r>
          </a:p>
          <a:p>
            <a:pPr lvl="1"/>
            <a:r>
              <a:rPr lang="en-US" dirty="0" smtClean="0"/>
              <a:t>Secret sports event</a:t>
            </a:r>
          </a:p>
          <a:p>
            <a:pPr lvl="1"/>
            <a:r>
              <a:rPr lang="en-US" dirty="0" smtClean="0"/>
              <a:t>Sport is today</a:t>
            </a:r>
          </a:p>
          <a:p>
            <a:pPr lvl="1"/>
            <a:r>
              <a:rPr lang="en-US" dirty="0" smtClean="0"/>
              <a:t>Sport costs money</a:t>
            </a:r>
            <a:endParaRPr lang="en-US" dirty="0"/>
          </a:p>
        </p:txBody>
      </p:sp>
    </p:spTree>
    <p:extLst>
      <p:ext uri="{BB962C8B-B14F-4D97-AF65-F5344CB8AC3E}">
        <p14:creationId xmlns:p14="http://schemas.microsoft.com/office/powerpoint/2010/main" val="224604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Smoothing - 4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96236" y="1234325"/>
                <a:ext cx="4927002" cy="2253410"/>
              </a:xfrm>
            </p:spPr>
            <p:txBody>
              <a:bodyPr>
                <a:normAutofit/>
              </a:bodyPr>
              <a:lstStyle/>
              <a:p>
                <a:r>
                  <a:rPr lang="en-US" dirty="0" smtClean="0">
                    <a:solidFill>
                      <a:schemeClr val="tx1"/>
                    </a:solidFill>
                  </a:rPr>
                  <a:t>K = 1</a:t>
                </a:r>
              </a:p>
              <a:p>
                <a:pPr lvl="1"/>
                <a:r>
                  <a:rPr lang="en-US" dirty="0" smtClean="0">
                    <a:solidFill>
                      <a:schemeClr val="tx1"/>
                    </a:solidFill>
                  </a:rPr>
                  <a:t>P(SPAM) = </a:t>
                </a:r>
                <a14:m>
                  <m:oMath xmlns:m="http://schemas.openxmlformats.org/officeDocument/2006/math" xmlns="">
                    <m:f>
                      <m:fPr>
                        <m:ctrlPr>
                          <a:rPr lang="en-US" i="1" dirty="0">
                            <a:solidFill>
                              <a:schemeClr val="tx1"/>
                            </a:solidFill>
                            <a:latin typeface="Cambria Math"/>
                          </a:rPr>
                        </m:ctrlPr>
                      </m:fPr>
                      <m:num>
                        <m:r>
                          <a:rPr lang="en-US" i="1" dirty="0">
                            <a:solidFill>
                              <a:schemeClr val="tx1"/>
                            </a:solidFill>
                            <a:latin typeface="Cambria Math"/>
                          </a:rPr>
                          <m:t>3+1</m:t>
                        </m:r>
                      </m:num>
                      <m:den>
                        <m:r>
                          <a:rPr lang="en-US" i="1" dirty="0">
                            <a:solidFill>
                              <a:schemeClr val="tx1"/>
                            </a:solidFill>
                            <a:latin typeface="Cambria Math"/>
                          </a:rPr>
                          <m:t>8+2</m:t>
                        </m:r>
                      </m:den>
                    </m:f>
                    <m:r>
                      <a:rPr lang="en-US" i="1" dirty="0">
                        <a:solidFill>
                          <a:schemeClr val="tx1"/>
                        </a:solidFill>
                        <a:latin typeface="Cambria Math"/>
                      </a:rPr>
                      <m:t>=</m:t>
                    </m:r>
                    <m:f>
                      <m:fPr>
                        <m:ctrlPr>
                          <a:rPr lang="en-US" i="1" dirty="0">
                            <a:solidFill>
                              <a:schemeClr val="tx1"/>
                            </a:solidFill>
                            <a:latin typeface="Cambria Math"/>
                          </a:rPr>
                        </m:ctrlPr>
                      </m:fPr>
                      <m:num>
                        <m:r>
                          <a:rPr lang="en-US" i="1" dirty="0">
                            <a:solidFill>
                              <a:schemeClr val="tx1"/>
                            </a:solidFill>
                            <a:latin typeface="Cambria Math"/>
                          </a:rPr>
                          <m:t>2</m:t>
                        </m:r>
                      </m:num>
                      <m:den>
                        <m:r>
                          <a:rPr lang="en-US" i="1" dirty="0">
                            <a:solidFill>
                              <a:schemeClr val="tx1"/>
                            </a:solidFill>
                            <a:latin typeface="Cambria Math"/>
                          </a:rPr>
                          <m:t>5</m:t>
                        </m:r>
                      </m:den>
                    </m:f>
                  </m:oMath>
                </a14:m>
                <a:endParaRPr lang="en-US" dirty="0" smtClean="0">
                  <a:solidFill>
                    <a:schemeClr val="tx1"/>
                  </a:solidFill>
                </a:endParaRPr>
              </a:p>
              <a:p>
                <a:pPr lvl="1"/>
                <a:r>
                  <a:rPr lang="en-US" dirty="0" smtClean="0">
                    <a:solidFill>
                      <a:schemeClr val="tx1"/>
                    </a:solidFill>
                  </a:rPr>
                  <a:t>P(HAM) = </a:t>
                </a:r>
                <a14:m>
                  <m:oMath xmlns:m="http://schemas.openxmlformats.org/officeDocument/2006/math" xmlns="">
                    <m:f>
                      <m:fPr>
                        <m:ctrlPr>
                          <a:rPr lang="en-US" b="0" i="1" dirty="0" smtClean="0">
                            <a:solidFill>
                              <a:schemeClr val="tx1"/>
                            </a:solidFill>
                            <a:latin typeface="Cambria Math"/>
                          </a:rPr>
                        </m:ctrlPr>
                      </m:fPr>
                      <m:num>
                        <m:r>
                          <a:rPr lang="en-US" b="0" i="1" dirty="0" smtClean="0">
                            <a:solidFill>
                              <a:schemeClr val="tx1"/>
                            </a:solidFill>
                            <a:latin typeface="Cambria Math"/>
                          </a:rPr>
                          <m:t>5+1</m:t>
                        </m:r>
                      </m:num>
                      <m:den>
                        <m:r>
                          <a:rPr lang="en-US" b="0" i="1" dirty="0" smtClean="0">
                            <a:solidFill>
                              <a:schemeClr val="tx1"/>
                            </a:solidFill>
                            <a:latin typeface="Cambria Math"/>
                          </a:rPr>
                          <m:t>8+2</m:t>
                        </m:r>
                      </m:den>
                    </m:f>
                  </m:oMath>
                </a14:m>
                <a:r>
                  <a:rPr lang="en-US" dirty="0" smtClean="0">
                    <a:solidFill>
                      <a:schemeClr val="tx1"/>
                    </a:solidFill>
                  </a:rPr>
                  <a:t>=3/5</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96236" y="1234325"/>
                <a:ext cx="4927002" cy="2253410"/>
              </a:xfrm>
              <a:blipFill rotWithShape="1">
                <a:blip r:embed="rId2"/>
                <a:stretch>
                  <a:fillRect l="-2847" t="-3514"/>
                </a:stretch>
              </a:blipFill>
            </p:spPr>
            <p:txBody>
              <a:bodyPr/>
              <a:lstStyle/>
              <a:p>
                <a:r>
                  <a:rPr lang="en-US">
                    <a:noFill/>
                  </a:rPr>
                  <a:t> </a:t>
                </a:r>
              </a:p>
            </p:txBody>
          </p:sp>
        </mc:Fallback>
      </mc:AlternateContent>
      <p:sp>
        <p:nvSpPr>
          <p:cNvPr id="6" name="Content Placeholder 2"/>
          <p:cNvSpPr txBox="1">
            <a:spLocks/>
          </p:cNvSpPr>
          <p:nvPr/>
        </p:nvSpPr>
        <p:spPr>
          <a:xfrm>
            <a:off x="568402" y="1219591"/>
            <a:ext cx="3465716" cy="294361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p>
          <a:p>
            <a:r>
              <a:rPr lang="en-US" dirty="0"/>
              <a:t>HAM</a:t>
            </a:r>
          </a:p>
          <a:p>
            <a:pPr lvl="1"/>
            <a:r>
              <a:rPr lang="en-US" dirty="0"/>
              <a:t>Play sports today</a:t>
            </a:r>
          </a:p>
          <a:p>
            <a:pPr lvl="1"/>
            <a:r>
              <a:rPr lang="en-US" dirty="0"/>
              <a:t>Went play sports</a:t>
            </a:r>
          </a:p>
          <a:p>
            <a:pPr lvl="1"/>
            <a:r>
              <a:rPr lang="en-US" dirty="0"/>
              <a:t>Secret sports event</a:t>
            </a:r>
          </a:p>
          <a:p>
            <a:pPr lvl="1"/>
            <a:r>
              <a:rPr lang="en-US" dirty="0"/>
              <a:t>Sport is today</a:t>
            </a:r>
          </a:p>
          <a:p>
            <a:pPr lvl="1"/>
            <a:r>
              <a:rPr lang="en-US" dirty="0"/>
              <a:t>Sport costs </a:t>
            </a:r>
            <a:r>
              <a:rPr lang="en-US" dirty="0" smtClean="0"/>
              <a:t>money</a:t>
            </a:r>
            <a:endParaRPr lang="en-US" dirty="0"/>
          </a:p>
        </p:txBody>
      </p:sp>
      <p:sp>
        <p:nvSpPr>
          <p:cNvPr id="7" name="Rectangle 6"/>
          <p:cNvSpPr/>
          <p:nvPr/>
        </p:nvSpPr>
        <p:spPr>
          <a:xfrm>
            <a:off x="1748118" y="4451891"/>
            <a:ext cx="4572000" cy="923330"/>
          </a:xfrm>
          <a:prstGeom prst="rect">
            <a:avLst/>
          </a:prstGeom>
        </p:spPr>
        <p:txBody>
          <a:bodyPr>
            <a:spAutoFit/>
          </a:bodyPr>
          <a:lstStyle/>
          <a:p>
            <a:pPr lvl="1"/>
            <a:r>
              <a:rPr lang="en-US" dirty="0">
                <a:solidFill>
                  <a:srgbClr val="FF0000"/>
                </a:solidFill>
              </a:rPr>
              <a:t>P(“TODAY”|SPAM</a:t>
            </a:r>
            <a:r>
              <a:rPr lang="en-US" dirty="0" smtClean="0">
                <a:solidFill>
                  <a:srgbClr val="FF0000"/>
                </a:solidFill>
              </a:rPr>
              <a:t>) = ???</a:t>
            </a:r>
            <a:endParaRPr lang="en-US" dirty="0">
              <a:solidFill>
                <a:srgbClr val="FF0000"/>
              </a:solidFill>
            </a:endParaRPr>
          </a:p>
          <a:p>
            <a:pPr lvl="2"/>
            <a:endParaRPr lang="en-US" dirty="0">
              <a:solidFill>
                <a:srgbClr val="FF0000"/>
              </a:solidFill>
            </a:endParaRPr>
          </a:p>
          <a:p>
            <a:pPr lvl="1"/>
            <a:r>
              <a:rPr lang="en-US" dirty="0">
                <a:solidFill>
                  <a:srgbClr val="FF0000"/>
                </a:solidFill>
              </a:rPr>
              <a:t>P(“TODAY”|HAM)= ???</a:t>
            </a:r>
          </a:p>
        </p:txBody>
      </p:sp>
    </p:spTree>
    <p:extLst>
      <p:ext uri="{BB962C8B-B14F-4D97-AF65-F5344CB8AC3E}">
        <p14:creationId xmlns:p14="http://schemas.microsoft.com/office/powerpoint/2010/main" val="318257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sp>
        <p:nvSpPr>
          <p:cNvPr id="3" name="Content Placeholder 2"/>
          <p:cNvSpPr>
            <a:spLocks noGrp="1"/>
          </p:cNvSpPr>
          <p:nvPr>
            <p:ph idx="1"/>
          </p:nvPr>
        </p:nvSpPr>
        <p:spPr/>
        <p:txBody>
          <a:bodyPr/>
          <a:lstStyle/>
          <a:p>
            <a:r>
              <a:rPr lang="en-US" dirty="0" smtClean="0"/>
              <a:t>Bayes networks:</a:t>
            </a:r>
          </a:p>
          <a:p>
            <a:pPr lvl="1"/>
            <a:r>
              <a:rPr lang="en-US" dirty="0"/>
              <a:t>R</a:t>
            </a:r>
            <a:r>
              <a:rPr lang="en-US" dirty="0" smtClean="0"/>
              <a:t>easoning with known models</a:t>
            </a:r>
          </a:p>
          <a:p>
            <a:r>
              <a:rPr lang="en-US" dirty="0" smtClean="0"/>
              <a:t>Machine learning:</a:t>
            </a:r>
          </a:p>
          <a:p>
            <a:pPr lvl="1"/>
            <a:r>
              <a:rPr lang="en-US" dirty="0" smtClean="0"/>
              <a:t>Learn models from data</a:t>
            </a:r>
          </a:p>
          <a:p>
            <a:r>
              <a:rPr lang="en-US" dirty="0" smtClean="0"/>
              <a:t>Supervised Learning</a:t>
            </a:r>
          </a:p>
          <a:p>
            <a:r>
              <a:rPr lang="en-US" dirty="0" smtClean="0"/>
              <a:t>Unsupervised learning</a:t>
            </a:r>
          </a:p>
        </p:txBody>
      </p:sp>
    </p:spTree>
    <p:extLst>
      <p:ext uri="{BB962C8B-B14F-4D97-AF65-F5344CB8AC3E}">
        <p14:creationId xmlns:p14="http://schemas.microsoft.com/office/powerpoint/2010/main" val="4124876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Smoothing - 4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96236" y="1234324"/>
                <a:ext cx="4927002" cy="3262371"/>
              </a:xfrm>
            </p:spPr>
            <p:txBody>
              <a:bodyPr>
                <a:normAutofit/>
              </a:bodyPr>
              <a:lstStyle/>
              <a:p>
                <a:r>
                  <a:rPr lang="en-US" dirty="0" smtClean="0">
                    <a:solidFill>
                      <a:schemeClr val="tx1"/>
                    </a:solidFill>
                  </a:rPr>
                  <a:t>K = 1</a:t>
                </a:r>
              </a:p>
              <a:p>
                <a:pPr lvl="1"/>
                <a:r>
                  <a:rPr lang="en-US" dirty="0">
                    <a:solidFill>
                      <a:srgbClr val="FF0000"/>
                    </a:solidFill>
                  </a:rPr>
                  <a:t>P(“TODAY”|SPAM</a:t>
                </a:r>
                <a:r>
                  <a:rPr lang="en-US" dirty="0" smtClean="0">
                    <a:solidFill>
                      <a:srgbClr val="FF0000"/>
                    </a:solidFill>
                  </a:rPr>
                  <a:t>)</a:t>
                </a:r>
              </a:p>
              <a:p>
                <a:pPr lvl="2"/>
                <a14:m>
                  <m:oMath xmlns:m="http://schemas.openxmlformats.org/officeDocument/2006/math" xmlns="">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0+1</m:t>
                        </m:r>
                      </m:num>
                      <m:den>
                        <m:r>
                          <a:rPr lang="en-US" b="0" i="1" smtClean="0">
                            <a:solidFill>
                              <a:srgbClr val="FF0000"/>
                            </a:solidFill>
                            <a:latin typeface="Cambria Math"/>
                          </a:rPr>
                          <m:t>9+12</m:t>
                        </m:r>
                      </m:den>
                    </m:f>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1</m:t>
                        </m:r>
                      </m:num>
                      <m:den>
                        <m:r>
                          <a:rPr lang="en-US" b="0" i="1" smtClean="0">
                            <a:solidFill>
                              <a:srgbClr val="FF0000"/>
                            </a:solidFill>
                            <a:latin typeface="Cambria Math"/>
                          </a:rPr>
                          <m:t>21</m:t>
                        </m:r>
                      </m:den>
                    </m:f>
                  </m:oMath>
                </a14:m>
                <a:endParaRPr lang="en-US" dirty="0">
                  <a:solidFill>
                    <a:srgbClr val="FF0000"/>
                  </a:solidFill>
                </a:endParaRPr>
              </a:p>
              <a:p>
                <a:pPr lvl="1"/>
                <a:r>
                  <a:rPr lang="en-US" dirty="0">
                    <a:solidFill>
                      <a:srgbClr val="FF0000"/>
                    </a:solidFill>
                  </a:rPr>
                  <a:t>P(“TODAY”|HAM</a:t>
                </a:r>
                <a:r>
                  <a:rPr lang="en-US" dirty="0" smtClean="0">
                    <a:solidFill>
                      <a:srgbClr val="FF0000"/>
                    </a:solidFill>
                  </a:rPr>
                  <a:t>)</a:t>
                </a:r>
              </a:p>
              <a:p>
                <a:pPr lvl="2"/>
                <a14:m>
                  <m:oMath xmlns:m="http://schemas.openxmlformats.org/officeDocument/2006/math" xmlns="">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2+1</m:t>
                        </m:r>
                      </m:num>
                      <m:den>
                        <m:r>
                          <a:rPr lang="en-US" b="0" i="1" smtClean="0">
                            <a:solidFill>
                              <a:srgbClr val="FF0000"/>
                            </a:solidFill>
                            <a:latin typeface="Cambria Math"/>
                          </a:rPr>
                          <m:t>15+12</m:t>
                        </m:r>
                      </m:den>
                    </m:f>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3</m:t>
                        </m:r>
                      </m:num>
                      <m:den>
                        <m:r>
                          <a:rPr lang="en-US" b="0" i="1" smtClean="0">
                            <a:solidFill>
                              <a:srgbClr val="FF0000"/>
                            </a:solidFill>
                            <a:latin typeface="Cambria Math"/>
                          </a:rPr>
                          <m:t>27</m:t>
                        </m:r>
                      </m:den>
                    </m:f>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1</m:t>
                        </m:r>
                      </m:num>
                      <m:den>
                        <m:r>
                          <a:rPr lang="en-US" b="0" i="1" smtClean="0">
                            <a:solidFill>
                              <a:srgbClr val="FF0000"/>
                            </a:solidFill>
                            <a:latin typeface="Cambria Math"/>
                          </a:rPr>
                          <m:t>9</m:t>
                        </m:r>
                      </m:den>
                    </m:f>
                  </m:oMath>
                </a14:m>
                <a:endParaRPr lang="en-US" dirty="0">
                  <a:solidFill>
                    <a:srgbClr val="FF0000"/>
                  </a:solidFill>
                </a:endParaRP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96236" y="1234324"/>
                <a:ext cx="4927002" cy="3262371"/>
              </a:xfrm>
              <a:blipFill rotWithShape="1">
                <a:blip r:embed="rId2"/>
                <a:stretch>
                  <a:fillRect l="-2847" t="-2425"/>
                </a:stretch>
              </a:blipFill>
            </p:spPr>
            <p:txBody>
              <a:bodyPr/>
              <a:lstStyle/>
              <a:p>
                <a:r>
                  <a:rPr lang="en-US">
                    <a:noFill/>
                  </a:rPr>
                  <a:t> </a:t>
                </a:r>
              </a:p>
            </p:txBody>
          </p:sp>
        </mc:Fallback>
      </mc:AlternateContent>
      <p:sp>
        <p:nvSpPr>
          <p:cNvPr id="6" name="Content Placeholder 2"/>
          <p:cNvSpPr txBox="1">
            <a:spLocks/>
          </p:cNvSpPr>
          <p:nvPr/>
        </p:nvSpPr>
        <p:spPr>
          <a:xfrm>
            <a:off x="568402" y="1219591"/>
            <a:ext cx="3465716" cy="294361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p>
          <a:p>
            <a:r>
              <a:rPr lang="en-US" dirty="0"/>
              <a:t>HAM</a:t>
            </a:r>
          </a:p>
          <a:p>
            <a:pPr lvl="1"/>
            <a:r>
              <a:rPr lang="en-US" dirty="0"/>
              <a:t>Play sports today</a:t>
            </a:r>
          </a:p>
          <a:p>
            <a:pPr lvl="1"/>
            <a:r>
              <a:rPr lang="en-US" dirty="0"/>
              <a:t>Went play sports</a:t>
            </a:r>
          </a:p>
          <a:p>
            <a:pPr lvl="1"/>
            <a:r>
              <a:rPr lang="en-US" dirty="0"/>
              <a:t>Secret sports event</a:t>
            </a:r>
          </a:p>
          <a:p>
            <a:pPr lvl="1"/>
            <a:r>
              <a:rPr lang="en-US" dirty="0"/>
              <a:t>Sport is today</a:t>
            </a:r>
          </a:p>
          <a:p>
            <a:pPr lvl="1"/>
            <a:r>
              <a:rPr lang="en-US" dirty="0"/>
              <a:t>Sport costs </a:t>
            </a:r>
            <a:r>
              <a:rPr lang="en-US" dirty="0" smtClean="0"/>
              <a:t>money</a:t>
            </a:r>
            <a:endParaRPr lang="en-US" dirty="0"/>
          </a:p>
        </p:txBody>
      </p:sp>
    </p:spTree>
    <p:extLst>
      <p:ext uri="{BB962C8B-B14F-4D97-AF65-F5344CB8AC3E}">
        <p14:creationId xmlns:p14="http://schemas.microsoft.com/office/powerpoint/2010/main" val="1819575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Smoothing - 4</a:t>
            </a:r>
            <a:endParaRPr lang="en-US" dirty="0"/>
          </a:p>
        </p:txBody>
      </p:sp>
      <p:sp>
        <p:nvSpPr>
          <p:cNvPr id="3" name="Content Placeholder 2"/>
          <p:cNvSpPr>
            <a:spLocks noGrp="1"/>
          </p:cNvSpPr>
          <p:nvPr>
            <p:ph idx="1"/>
          </p:nvPr>
        </p:nvSpPr>
        <p:spPr>
          <a:xfrm>
            <a:off x="3496236" y="1234324"/>
            <a:ext cx="4927002" cy="3262371"/>
          </a:xfrm>
        </p:spPr>
        <p:txBody>
          <a:bodyPr>
            <a:normAutofit/>
          </a:bodyPr>
          <a:lstStyle/>
          <a:p>
            <a:r>
              <a:rPr lang="en-US" dirty="0" smtClean="0"/>
              <a:t>M = “TODAY IS SECRET”</a:t>
            </a:r>
          </a:p>
          <a:p>
            <a:r>
              <a:rPr lang="en-US" dirty="0" smtClean="0">
                <a:solidFill>
                  <a:srgbClr val="FF0000"/>
                </a:solidFill>
              </a:rPr>
              <a:t>P(SPAM|M) = ???</a:t>
            </a:r>
          </a:p>
          <a:p>
            <a:pPr lvl="1"/>
            <a:r>
              <a:rPr lang="en-US" dirty="0"/>
              <a:t>K = </a:t>
            </a:r>
            <a:r>
              <a:rPr lang="en-US" dirty="0" smtClean="0"/>
              <a:t>1</a:t>
            </a:r>
            <a:endParaRPr lang="en-US" dirty="0">
              <a:solidFill>
                <a:srgbClr val="FF0000"/>
              </a:solidFill>
            </a:endParaRPr>
          </a:p>
          <a:p>
            <a:pPr lvl="1"/>
            <a:endParaRPr lang="en-US" dirty="0"/>
          </a:p>
          <a:p>
            <a:endParaRPr lang="en-US" dirty="0"/>
          </a:p>
        </p:txBody>
      </p:sp>
      <p:sp>
        <p:nvSpPr>
          <p:cNvPr id="6" name="Content Placeholder 2"/>
          <p:cNvSpPr txBox="1">
            <a:spLocks/>
          </p:cNvSpPr>
          <p:nvPr/>
        </p:nvSpPr>
        <p:spPr>
          <a:xfrm>
            <a:off x="568402" y="1219591"/>
            <a:ext cx="3465716" cy="294361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p>
          <a:p>
            <a:r>
              <a:rPr lang="en-US" dirty="0"/>
              <a:t>HAM</a:t>
            </a:r>
          </a:p>
          <a:p>
            <a:pPr lvl="1"/>
            <a:r>
              <a:rPr lang="en-US" dirty="0"/>
              <a:t>Play sports today</a:t>
            </a:r>
          </a:p>
          <a:p>
            <a:pPr lvl="1"/>
            <a:r>
              <a:rPr lang="en-US" dirty="0"/>
              <a:t>Went play sports</a:t>
            </a:r>
          </a:p>
          <a:p>
            <a:pPr lvl="1"/>
            <a:r>
              <a:rPr lang="en-US" dirty="0"/>
              <a:t>Secret sports event</a:t>
            </a:r>
          </a:p>
          <a:p>
            <a:pPr lvl="1"/>
            <a:r>
              <a:rPr lang="en-US" dirty="0"/>
              <a:t>Sport is today</a:t>
            </a:r>
          </a:p>
          <a:p>
            <a:pPr lvl="1"/>
            <a:r>
              <a:rPr lang="en-US" dirty="0"/>
              <a:t>Sport costs </a:t>
            </a:r>
            <a:r>
              <a:rPr lang="en-US" dirty="0" smtClean="0"/>
              <a:t>money</a:t>
            </a:r>
            <a:endParaRPr lang="en-US" dirty="0"/>
          </a:p>
        </p:txBody>
      </p:sp>
    </p:spTree>
    <p:extLst>
      <p:ext uri="{BB962C8B-B14F-4D97-AF65-F5344CB8AC3E}">
        <p14:creationId xmlns:p14="http://schemas.microsoft.com/office/powerpoint/2010/main" val="1622515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Laplace Smoothing - 4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96236" y="1234324"/>
                <a:ext cx="4927002" cy="2928884"/>
              </a:xfrm>
            </p:spPr>
            <p:txBody>
              <a:bodyPr>
                <a:normAutofit/>
              </a:bodyPr>
              <a:lstStyle/>
              <a:p>
                <a:r>
                  <a:rPr lang="en-US" dirty="0" smtClean="0"/>
                  <a:t>M = “TODAY IS SECRET”</a:t>
                </a:r>
              </a:p>
              <a:p>
                <a:r>
                  <a:rPr lang="en-US" dirty="0" smtClean="0">
                    <a:solidFill>
                      <a:srgbClr val="FF0000"/>
                    </a:solidFill>
                  </a:rPr>
                  <a:t>P(SPAM|M)</a:t>
                </a:r>
              </a:p>
              <a:p>
                <a:pPr lvl="1"/>
                <a:r>
                  <a:rPr lang="en-US" dirty="0" smtClean="0">
                    <a:solidFill>
                      <a:srgbClr val="FF0000"/>
                    </a:solidFill>
                  </a:rPr>
                  <a:t>=</a:t>
                </a:r>
                <a:endParaRPr lang="en-US" b="0" i="1" dirty="0" smtClean="0">
                  <a:solidFill>
                    <a:srgbClr val="FF0000"/>
                  </a:solidFill>
                  <a:latin typeface="Cambria Math"/>
                </a:endParaRPr>
              </a:p>
              <a:p>
                <a:pPr lvl="1"/>
                <a:r>
                  <a:rPr lang="en-US" dirty="0" smtClean="0">
                    <a:solidFill>
                      <a:srgbClr val="FF0000"/>
                    </a:solidFill>
                  </a:rPr>
                  <a:t> </a:t>
                </a:r>
              </a:p>
              <a:p>
                <a:pPr lvl="1"/>
                <a:endParaRPr lang="en-US" dirty="0">
                  <a:solidFill>
                    <a:srgbClr val="FF0000"/>
                  </a:solidFill>
                </a:endParaRP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96236" y="1234324"/>
                <a:ext cx="4927002" cy="2928884"/>
              </a:xfrm>
              <a:blipFill rotWithShape="1">
                <a:blip r:embed="rId2"/>
                <a:stretch>
                  <a:fillRect l="-2847" t="-2703"/>
                </a:stretch>
              </a:blipFill>
            </p:spPr>
            <p:txBody>
              <a:bodyPr/>
              <a:lstStyle/>
              <a:p>
                <a:r>
                  <a:rPr lang="en-US">
                    <a:noFill/>
                  </a:rPr>
                  <a:t> </a:t>
                </a:r>
              </a:p>
            </p:txBody>
          </p:sp>
        </mc:Fallback>
      </mc:AlternateContent>
      <p:sp>
        <p:nvSpPr>
          <p:cNvPr id="6" name="Content Placeholder 2"/>
          <p:cNvSpPr txBox="1">
            <a:spLocks/>
          </p:cNvSpPr>
          <p:nvPr/>
        </p:nvSpPr>
        <p:spPr>
          <a:xfrm>
            <a:off x="568402" y="1219591"/>
            <a:ext cx="3465716" cy="2943617"/>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SPAM</a:t>
            </a:r>
          </a:p>
          <a:p>
            <a:pPr lvl="1"/>
            <a:r>
              <a:rPr lang="en-US" dirty="0" smtClean="0"/>
              <a:t>Offer is secret</a:t>
            </a:r>
          </a:p>
          <a:p>
            <a:pPr lvl="1"/>
            <a:r>
              <a:rPr lang="en-US" dirty="0" smtClean="0"/>
              <a:t>Click secret link</a:t>
            </a:r>
          </a:p>
          <a:p>
            <a:pPr lvl="1"/>
            <a:r>
              <a:rPr lang="en-US" dirty="0" smtClean="0"/>
              <a:t>Secret sports link</a:t>
            </a:r>
          </a:p>
          <a:p>
            <a:r>
              <a:rPr lang="en-US" dirty="0"/>
              <a:t>HAM</a:t>
            </a:r>
          </a:p>
          <a:p>
            <a:pPr lvl="1"/>
            <a:r>
              <a:rPr lang="en-US" dirty="0"/>
              <a:t>Play sports today</a:t>
            </a:r>
          </a:p>
          <a:p>
            <a:pPr lvl="1"/>
            <a:r>
              <a:rPr lang="en-US" dirty="0"/>
              <a:t>Went play sports</a:t>
            </a:r>
          </a:p>
          <a:p>
            <a:pPr lvl="1"/>
            <a:r>
              <a:rPr lang="en-US" dirty="0"/>
              <a:t>Secret sports event</a:t>
            </a:r>
          </a:p>
          <a:p>
            <a:pPr lvl="1"/>
            <a:r>
              <a:rPr lang="en-US" dirty="0"/>
              <a:t>Sport is today</a:t>
            </a:r>
          </a:p>
          <a:p>
            <a:pPr lvl="1"/>
            <a:r>
              <a:rPr lang="en-US" dirty="0"/>
              <a:t>Sport costs </a:t>
            </a:r>
            <a:r>
              <a:rPr lang="en-US" dirty="0" smtClean="0"/>
              <a:t>money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52051" y="4754879"/>
                <a:ext cx="6685878" cy="956031"/>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𝑃</m:t>
                      </m:r>
                      <m:d>
                        <m:dPr>
                          <m:ctrlPr>
                            <a:rPr lang="en-US" b="0" i="1" smtClean="0">
                              <a:latin typeface="Cambria Math"/>
                            </a:rPr>
                          </m:ctrlPr>
                        </m:dPr>
                        <m:e>
                          <m:r>
                            <a:rPr lang="en-US" b="0" i="1" smtClean="0">
                              <a:latin typeface="Cambria Math"/>
                            </a:rPr>
                            <m:t>𝑆𝑃𝐴𝑀</m:t>
                          </m:r>
                        </m:e>
                        <m:e>
                          <m:r>
                            <a:rPr lang="en-US" b="0" i="1" smtClean="0">
                              <a:latin typeface="Cambria Math"/>
                            </a:rPr>
                            <m:t>𝑀</m:t>
                          </m:r>
                        </m:e>
                      </m:d>
                      <m:r>
                        <a:rPr lang="en-US" b="0" i="1" smtClean="0">
                          <a:latin typeface="Cambria Math"/>
                        </a:rPr>
                        <m:t>= </m:t>
                      </m:r>
                      <m:f>
                        <m:fPr>
                          <m:ctrlPr>
                            <a:rPr lang="en-US" b="0" i="1" smtClean="0">
                              <a:latin typeface="Cambria Math"/>
                            </a:rPr>
                          </m:ctrlPr>
                        </m:fPr>
                        <m:num>
                          <m:r>
                            <a:rPr lang="en-US" b="0" i="1" smtClean="0">
                              <a:latin typeface="Cambria Math"/>
                            </a:rPr>
                            <m:t>𝑃</m:t>
                          </m:r>
                          <m:d>
                            <m:dPr>
                              <m:ctrlPr>
                                <a:rPr lang="en-US" b="0" i="1" smtClean="0">
                                  <a:latin typeface="Cambria Math"/>
                                </a:rPr>
                              </m:ctrlPr>
                            </m:dPr>
                            <m:e>
                              <m:r>
                                <a:rPr lang="en-US" b="0" i="1" smtClean="0">
                                  <a:latin typeface="Cambria Math"/>
                                </a:rPr>
                                <m:t>𝑀</m:t>
                              </m:r>
                            </m:e>
                            <m:e>
                              <m:r>
                                <a:rPr lang="en-US" b="0" i="1" smtClean="0">
                                  <a:latin typeface="Cambria Math"/>
                                </a:rPr>
                                <m:t>𝑆𝑃𝐴𝑀</m:t>
                              </m:r>
                            </m:e>
                          </m:d>
                          <m:r>
                            <a:rPr lang="en-US" b="0" i="1" smtClean="0">
                              <a:latin typeface="Cambria Math"/>
                            </a:rPr>
                            <m:t>𝑃</m:t>
                          </m:r>
                          <m:r>
                            <a:rPr lang="en-US" b="0" i="1" smtClean="0">
                              <a:latin typeface="Cambria Math"/>
                            </a:rPr>
                            <m:t>(</m:t>
                          </m:r>
                          <m:r>
                            <a:rPr lang="en-US" b="0" i="1" smtClean="0">
                              <a:latin typeface="Cambria Math"/>
                            </a:rPr>
                            <m:t>𝑆𝑃𝐴𝑀</m:t>
                          </m:r>
                          <m:r>
                            <a:rPr lang="en-US" b="0" i="1" smtClean="0">
                              <a:latin typeface="Cambria Math"/>
                            </a:rPr>
                            <m:t>)</m:t>
                          </m:r>
                        </m:num>
                        <m:den>
                          <m:r>
                            <a:rPr lang="en-US" i="1">
                              <a:latin typeface="Cambria Math"/>
                            </a:rPr>
                            <m:t>𝑃</m:t>
                          </m:r>
                          <m:d>
                            <m:dPr>
                              <m:ctrlPr>
                                <a:rPr lang="en-US" i="1">
                                  <a:latin typeface="Cambria Math"/>
                                </a:rPr>
                              </m:ctrlPr>
                            </m:dPr>
                            <m:e>
                              <m:r>
                                <a:rPr lang="en-US" i="1">
                                  <a:latin typeface="Cambria Math"/>
                                </a:rPr>
                                <m:t>𝑀</m:t>
                              </m:r>
                            </m:e>
                            <m:e>
                              <m:r>
                                <a:rPr lang="en-US" i="1">
                                  <a:latin typeface="Cambria Math"/>
                                </a:rPr>
                                <m:t>𝑆𝑃𝐴𝑀</m:t>
                              </m:r>
                            </m:e>
                          </m:d>
                          <m:r>
                            <a:rPr lang="en-US" i="1">
                              <a:latin typeface="Cambria Math"/>
                            </a:rPr>
                            <m:t>𝑃</m:t>
                          </m:r>
                          <m:d>
                            <m:dPr>
                              <m:ctrlPr>
                                <a:rPr lang="en-US" i="1">
                                  <a:latin typeface="Cambria Math"/>
                                </a:rPr>
                              </m:ctrlPr>
                            </m:dPr>
                            <m:e>
                              <m:r>
                                <a:rPr lang="en-US" i="1">
                                  <a:latin typeface="Cambria Math"/>
                                </a:rPr>
                                <m:t>𝑆𝑃𝐴𝑀</m:t>
                              </m:r>
                            </m:e>
                          </m:d>
                          <m:r>
                            <a:rPr lang="en-US" b="0" i="1" smtClean="0">
                              <a:latin typeface="Cambria Math"/>
                            </a:rPr>
                            <m:t>+</m:t>
                          </m:r>
                          <m:r>
                            <a:rPr lang="en-US" b="0" i="1" smtClean="0">
                              <a:latin typeface="Cambria Math"/>
                            </a:rPr>
                            <m:t>𝑃</m:t>
                          </m:r>
                          <m:d>
                            <m:dPr>
                              <m:ctrlPr>
                                <a:rPr lang="en-US" b="0" i="1" smtClean="0">
                                  <a:latin typeface="Cambria Math"/>
                                </a:rPr>
                              </m:ctrlPr>
                            </m:dPr>
                            <m:e>
                              <m:r>
                                <a:rPr lang="en-US" b="0" i="1" smtClean="0">
                                  <a:latin typeface="Cambria Math"/>
                                </a:rPr>
                                <m:t>𝑀</m:t>
                              </m:r>
                            </m:e>
                            <m:e>
                              <m:r>
                                <a:rPr lang="en-US" b="0" i="1" smtClean="0">
                                  <a:latin typeface="Cambria Math"/>
                                </a:rPr>
                                <m:t>𝐻𝐴𝑀</m:t>
                              </m:r>
                            </m:e>
                          </m:d>
                          <m:r>
                            <a:rPr lang="en-US" b="0" i="1" smtClean="0">
                              <a:latin typeface="Cambria Math"/>
                            </a:rPr>
                            <m:t>𝑃</m:t>
                          </m:r>
                          <m:r>
                            <a:rPr lang="en-US" b="0" i="1" smtClean="0">
                              <a:latin typeface="Cambria Math"/>
                            </a:rPr>
                            <m:t>(</m:t>
                          </m:r>
                          <m:r>
                            <a:rPr lang="en-US" b="0" i="1" smtClean="0">
                              <a:latin typeface="Cambria Math"/>
                            </a:rPr>
                            <m:t>𝐻𝐴𝑀</m:t>
                          </m:r>
                          <m:r>
                            <a:rPr lang="en-US" b="0" i="1" smtClean="0">
                              <a:latin typeface="Cambria Math"/>
                            </a:rPr>
                            <m:t>)</m:t>
                          </m:r>
                        </m:den>
                      </m:f>
                    </m:oMath>
                  </m:oMathPara>
                </a14:m>
                <a:endParaRPr lang="en-US" dirty="0" smtClean="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52051" y="4754879"/>
                <a:ext cx="6685878" cy="956031"/>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7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Naïve Bayes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895574"/>
              </a:xfrm>
            </p:spPr>
            <p:txBody>
              <a:bodyPr/>
              <a:lstStyle/>
              <a:p>
                <a14:m>
                  <m:oMath xmlns:m="http://schemas.openxmlformats.org/officeDocument/2006/math" xmlns="">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0" smtClean="0">
                        <a:latin typeface="Cambria Math"/>
                      </a:rPr>
                      <m:t>,</m:t>
                    </m:r>
                    <m:sSub>
                      <m:sSubPr>
                        <m:ctrlPr>
                          <a:rPr lang="en-US" i="1">
                            <a:latin typeface="Cambria Math"/>
                          </a:rPr>
                        </m:ctrlPr>
                      </m:sSubPr>
                      <m:e>
                        <m:r>
                          <a:rPr lang="en-US" i="1">
                            <a:latin typeface="Cambria Math"/>
                          </a:rPr>
                          <m:t>𝑥</m:t>
                        </m:r>
                      </m:e>
                      <m:sub>
                        <m:r>
                          <a:rPr lang="en-US" b="0" i="1" smtClean="0">
                            <a:latin typeface="Cambria Math"/>
                          </a:rPr>
                          <m:t>2</m:t>
                        </m:r>
                      </m:sub>
                    </m:sSub>
                    <m:r>
                      <a:rPr lang="en-US" b="0" i="0" smtClean="0">
                        <a:latin typeface="Cambria Math"/>
                      </a:rPr>
                      <m:t>,</m:t>
                    </m:r>
                    <m:sSub>
                      <m:sSubPr>
                        <m:ctrlPr>
                          <a:rPr lang="en-US" i="1">
                            <a:latin typeface="Cambria Math"/>
                          </a:rPr>
                        </m:ctrlPr>
                      </m:sSubPr>
                      <m:e>
                        <m:r>
                          <a:rPr lang="en-US" i="1">
                            <a:latin typeface="Cambria Math"/>
                          </a:rPr>
                          <m:t>𝑥</m:t>
                        </m:r>
                      </m:e>
                      <m:sub>
                        <m:r>
                          <a:rPr lang="en-US" b="0" i="1" smtClean="0">
                            <a:latin typeface="Cambria Math"/>
                          </a:rPr>
                          <m:t>3</m:t>
                        </m:r>
                      </m:sub>
                    </m:sSub>
                    <m:r>
                      <a:rPr lang="en-US" b="0" i="0" smtClean="0">
                        <a:latin typeface="Cambria Math"/>
                      </a:rPr>
                      <m:t>, …,</m:t>
                    </m:r>
                    <m:sSub>
                      <m:sSubPr>
                        <m:ctrlPr>
                          <a:rPr lang="en-US" i="1">
                            <a:latin typeface="Cambria Math"/>
                          </a:rPr>
                        </m:ctrlPr>
                      </m:sSubPr>
                      <m:e>
                        <m:r>
                          <a:rPr lang="en-US" i="1">
                            <a:latin typeface="Cambria Math"/>
                          </a:rPr>
                          <m:t>𝑥</m:t>
                        </m:r>
                      </m:e>
                      <m:sub>
                        <m:r>
                          <a:rPr lang="en-US" b="0" i="1" smtClean="0">
                            <a:latin typeface="Cambria Math"/>
                          </a:rPr>
                          <m:t>𝑛</m:t>
                        </m:r>
                      </m:sub>
                    </m:sSub>
                    <m:r>
                      <a:rPr lang="en-US" b="0" i="1" smtClean="0">
                        <a:latin typeface="Cambria Math"/>
                      </a:rPr>
                      <m:t>→</m:t>
                    </m:r>
                    <m:r>
                      <a:rPr lang="en-US" b="0" i="1" smtClean="0">
                        <a:latin typeface="Cambria Math"/>
                      </a:rPr>
                      <m:t>𝑦</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895574"/>
              </a:xfrm>
              <a:blipFill rotWithShape="1">
                <a:blip r:embed="rId2"/>
                <a:stretch>
                  <a:fillRect/>
                </a:stretch>
              </a:blipFill>
            </p:spPr>
            <p:txBody>
              <a:bodyPr/>
              <a:lstStyle/>
              <a:p>
                <a:r>
                  <a:rPr lang="en-US">
                    <a:noFill/>
                  </a:rPr>
                  <a:t> </a:t>
                </a:r>
              </a:p>
            </p:txBody>
          </p:sp>
        </mc:Fallback>
      </mc:AlternateContent>
      <p:sp>
        <p:nvSpPr>
          <p:cNvPr id="6" name="Oval 5"/>
          <p:cNvSpPr/>
          <p:nvPr/>
        </p:nvSpPr>
        <p:spPr>
          <a:xfrm>
            <a:off x="1657590" y="2295509"/>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a:t>
            </a:r>
            <a:endParaRPr lang="en-US" dirty="0"/>
          </a:p>
        </p:txBody>
      </p:sp>
      <p:sp>
        <p:nvSpPr>
          <p:cNvPr id="7" name="Oval 6"/>
          <p:cNvSpPr/>
          <p:nvPr/>
        </p:nvSpPr>
        <p:spPr>
          <a:xfrm>
            <a:off x="398868" y="3491401"/>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a:t>
            </a:r>
            <a:r>
              <a:rPr lang="en-US" sz="1100" dirty="0" smtClean="0"/>
              <a:t>1</a:t>
            </a:r>
            <a:endParaRPr lang="en-US" dirty="0"/>
          </a:p>
        </p:txBody>
      </p:sp>
      <p:cxnSp>
        <p:nvCxnSpPr>
          <p:cNvPr id="8" name="Straight Arrow Connector 7"/>
          <p:cNvCxnSpPr>
            <a:stCxn id="6" idx="3"/>
            <a:endCxn id="7" idx="0"/>
          </p:cNvCxnSpPr>
          <p:nvPr/>
        </p:nvCxnSpPr>
        <p:spPr>
          <a:xfrm flipH="1">
            <a:off x="1028229" y="2899821"/>
            <a:ext cx="813697" cy="591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875111" y="3491401"/>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a:t>
            </a:r>
            <a:r>
              <a:rPr lang="en-US" sz="1100" dirty="0" smtClean="0"/>
              <a:t>2</a:t>
            </a:r>
            <a:endParaRPr lang="en-US" dirty="0"/>
          </a:p>
        </p:txBody>
      </p:sp>
      <p:cxnSp>
        <p:nvCxnSpPr>
          <p:cNvPr id="10" name="Straight Arrow Connector 9"/>
          <p:cNvCxnSpPr>
            <a:stCxn id="6" idx="4"/>
            <a:endCxn id="9" idx="0"/>
          </p:cNvCxnSpPr>
          <p:nvPr/>
        </p:nvCxnSpPr>
        <p:spPr>
          <a:xfrm>
            <a:off x="2286951" y="3003504"/>
            <a:ext cx="217521" cy="4878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3447521" y="3491401"/>
            <a:ext cx="1258722" cy="707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a:t>
            </a:r>
            <a:r>
              <a:rPr lang="en-US" sz="1100" dirty="0" smtClean="0"/>
              <a:t>3</a:t>
            </a:r>
            <a:endParaRPr lang="en-US" dirty="0"/>
          </a:p>
        </p:txBody>
      </p:sp>
      <p:cxnSp>
        <p:nvCxnSpPr>
          <p:cNvPr id="12" name="Straight Arrow Connector 11"/>
          <p:cNvCxnSpPr>
            <a:stCxn id="6" idx="5"/>
            <a:endCxn id="11" idx="0"/>
          </p:cNvCxnSpPr>
          <p:nvPr/>
        </p:nvCxnSpPr>
        <p:spPr>
          <a:xfrm>
            <a:off x="2731976" y="2899821"/>
            <a:ext cx="1344906" cy="591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70032" y="2311109"/>
            <a:ext cx="3571539" cy="1200329"/>
          </a:xfrm>
          <a:prstGeom prst="rect">
            <a:avLst/>
          </a:prstGeom>
          <a:noFill/>
        </p:spPr>
        <p:txBody>
          <a:bodyPr wrap="square" rtlCol="0">
            <a:spAutoFit/>
          </a:bodyPr>
          <a:lstStyle/>
          <a:p>
            <a:r>
              <a:rPr lang="en-US" dirty="0" smtClean="0"/>
              <a:t>Generative model:</a:t>
            </a:r>
          </a:p>
          <a:p>
            <a:pPr marL="285750" indent="-285750">
              <a:buFont typeface="Arial" pitchFamily="34" charset="0"/>
              <a:buChar char="•"/>
            </a:pPr>
            <a:r>
              <a:rPr lang="en-US" dirty="0" smtClean="0"/>
              <a:t>Bag-of-Words (BOW) model</a:t>
            </a:r>
          </a:p>
          <a:p>
            <a:pPr marL="285750" indent="-285750">
              <a:buFont typeface="Arial" pitchFamily="34" charset="0"/>
              <a:buChar char="•"/>
            </a:pPr>
            <a:r>
              <a:rPr lang="en-US" dirty="0" smtClean="0"/>
              <a:t>Maximum Likelihood estimation</a:t>
            </a:r>
          </a:p>
          <a:p>
            <a:pPr marL="285750" indent="-285750">
              <a:buFont typeface="Arial" pitchFamily="34" charset="0"/>
              <a:buChar char="•"/>
            </a:pPr>
            <a:r>
              <a:rPr lang="en-US" dirty="0" smtClean="0"/>
              <a:t>Laplace Smoothing</a:t>
            </a:r>
            <a:endParaRPr lang="en-US" dirty="0"/>
          </a:p>
        </p:txBody>
      </p:sp>
    </p:spTree>
    <p:extLst>
      <p:ext uri="{BB962C8B-B14F-4D97-AF65-F5344CB8AC3E}">
        <p14:creationId xmlns:p14="http://schemas.microsoft.com/office/powerpoint/2010/main" val="2264735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SPAM Filters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Features:</a:t>
            </a:r>
          </a:p>
          <a:p>
            <a:pPr lvl="1"/>
            <a:r>
              <a:rPr lang="en-US" dirty="0" smtClean="0"/>
              <a:t>Does </a:t>
            </a:r>
            <a:r>
              <a:rPr lang="en-US" dirty="0"/>
              <a:t>the email come from a known spamming IP or computer? </a:t>
            </a:r>
            <a:endParaRPr lang="en-US" dirty="0" smtClean="0"/>
          </a:p>
          <a:p>
            <a:pPr lvl="1"/>
            <a:r>
              <a:rPr lang="en-US" dirty="0"/>
              <a:t>Have you emailed this person </a:t>
            </a:r>
            <a:r>
              <a:rPr lang="en-US" dirty="0" smtClean="0"/>
              <a:t>before?</a:t>
            </a:r>
          </a:p>
          <a:p>
            <a:pPr lvl="1"/>
            <a:r>
              <a:rPr lang="en-US" dirty="0"/>
              <a:t>H</a:t>
            </a:r>
            <a:r>
              <a:rPr lang="en-US" dirty="0" smtClean="0"/>
              <a:t>ave </a:t>
            </a:r>
            <a:r>
              <a:rPr lang="en-US" dirty="0"/>
              <a:t>1000 other people recently received the same message? </a:t>
            </a:r>
            <a:endParaRPr lang="en-US" dirty="0" smtClean="0"/>
          </a:p>
          <a:p>
            <a:pPr lvl="1"/>
            <a:r>
              <a:rPr lang="en-US" dirty="0"/>
              <a:t>Is the email header consistent</a:t>
            </a:r>
            <a:r>
              <a:rPr lang="en-US" dirty="0" smtClean="0"/>
              <a:t>?</a:t>
            </a:r>
          </a:p>
          <a:p>
            <a:pPr lvl="1"/>
            <a:r>
              <a:rPr lang="en-US" dirty="0" smtClean="0"/>
              <a:t>All Caps?</a:t>
            </a:r>
          </a:p>
          <a:p>
            <a:pPr lvl="1"/>
            <a:r>
              <a:rPr lang="en-US" dirty="0"/>
              <a:t>Do the inline URLs point to those pages where they say they're pointing to? </a:t>
            </a:r>
            <a:endParaRPr lang="en-US" dirty="0" smtClean="0"/>
          </a:p>
          <a:p>
            <a:pPr lvl="1"/>
            <a:r>
              <a:rPr lang="en-US" dirty="0"/>
              <a:t>Are you addressed by your correct name? </a:t>
            </a:r>
            <a:endParaRPr lang="en-US" dirty="0" smtClean="0"/>
          </a:p>
          <a:p>
            <a:r>
              <a:rPr lang="en-US" smtClean="0"/>
              <a:t>SPAM filters </a:t>
            </a:r>
            <a:r>
              <a:rPr lang="en-US" dirty="0"/>
              <a:t>keep learning as people flag emails as spam, and of course spammers keep learning as well and trying to fool modern spam filters.</a:t>
            </a:r>
          </a:p>
        </p:txBody>
      </p:sp>
    </p:spTree>
    <p:extLst>
      <p:ext uri="{BB962C8B-B14F-4D97-AF65-F5344CB8AC3E}">
        <p14:creationId xmlns:p14="http://schemas.microsoft.com/office/powerpoint/2010/main" val="647739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Overfitting</a:t>
            </a:r>
            <a:r>
              <a:rPr lang="en-US" dirty="0" smtClean="0"/>
              <a:t> Prevention</a:t>
            </a:r>
            <a:endParaRPr lang="en-US" dirty="0"/>
          </a:p>
        </p:txBody>
      </p:sp>
      <p:sp>
        <p:nvSpPr>
          <p:cNvPr id="3" name="Content Placeholder 2"/>
          <p:cNvSpPr>
            <a:spLocks noGrp="1"/>
          </p:cNvSpPr>
          <p:nvPr>
            <p:ph idx="1"/>
          </p:nvPr>
        </p:nvSpPr>
        <p:spPr>
          <a:xfrm>
            <a:off x="457200" y="1600201"/>
            <a:ext cx="8229600" cy="2108052"/>
          </a:xfrm>
        </p:spPr>
        <p:txBody>
          <a:bodyPr>
            <a:normAutofit fontScale="85000" lnSpcReduction="10000"/>
          </a:bodyPr>
          <a:lstStyle/>
          <a:p>
            <a:r>
              <a:rPr lang="en-US" dirty="0" smtClean="0"/>
              <a:t>Occam’s Razor:</a:t>
            </a:r>
          </a:p>
          <a:p>
            <a:pPr lvl="1"/>
            <a:r>
              <a:rPr lang="en-US" dirty="0" smtClean="0"/>
              <a:t>there is a trade off between how well we can fit the data, and how smooth our learning algorithm is.</a:t>
            </a:r>
          </a:p>
          <a:p>
            <a:r>
              <a:rPr lang="en-US" dirty="0" smtClean="0"/>
              <a:t>How do we determine the k in Laplace smoothing?</a:t>
            </a:r>
          </a:p>
          <a:p>
            <a:r>
              <a:rPr lang="en-US" dirty="0" smtClean="0"/>
              <a:t>Cross-validation:</a:t>
            </a:r>
            <a:endParaRPr lang="en-US" dirty="0"/>
          </a:p>
        </p:txBody>
      </p:sp>
      <p:sp>
        <p:nvSpPr>
          <p:cNvPr id="4" name="Rectangle 3"/>
          <p:cNvSpPr/>
          <p:nvPr/>
        </p:nvSpPr>
        <p:spPr>
          <a:xfrm>
            <a:off x="1712285" y="4093821"/>
            <a:ext cx="4388440" cy="5556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Training Data</a:t>
            </a:r>
            <a:endParaRPr lang="en-US" dirty="0"/>
          </a:p>
        </p:txBody>
      </p:sp>
      <p:sp>
        <p:nvSpPr>
          <p:cNvPr id="5" name="Rectangle 4"/>
          <p:cNvSpPr/>
          <p:nvPr/>
        </p:nvSpPr>
        <p:spPr>
          <a:xfrm>
            <a:off x="1712285" y="4649492"/>
            <a:ext cx="2993664" cy="4989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Train</a:t>
            </a:r>
            <a:endParaRPr lang="en-US" dirty="0"/>
          </a:p>
        </p:txBody>
      </p:sp>
      <p:sp>
        <p:nvSpPr>
          <p:cNvPr id="6" name="Rectangle 5"/>
          <p:cNvSpPr/>
          <p:nvPr/>
        </p:nvSpPr>
        <p:spPr>
          <a:xfrm>
            <a:off x="4705949" y="4649492"/>
            <a:ext cx="669039" cy="4989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CV</a:t>
            </a:r>
            <a:endParaRPr lang="en-US" dirty="0"/>
          </a:p>
        </p:txBody>
      </p:sp>
      <p:sp>
        <p:nvSpPr>
          <p:cNvPr id="7" name="Rectangle 6"/>
          <p:cNvSpPr/>
          <p:nvPr/>
        </p:nvSpPr>
        <p:spPr>
          <a:xfrm>
            <a:off x="5374988" y="4649492"/>
            <a:ext cx="725737" cy="4989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Test</a:t>
            </a:r>
            <a:endParaRPr lang="en-US" dirty="0"/>
          </a:p>
        </p:txBody>
      </p:sp>
      <p:sp>
        <p:nvSpPr>
          <p:cNvPr id="8" name="TextBox 7"/>
          <p:cNvSpPr txBox="1"/>
          <p:nvPr/>
        </p:nvSpPr>
        <p:spPr>
          <a:xfrm>
            <a:off x="2867545" y="5300780"/>
            <a:ext cx="583663" cy="369332"/>
          </a:xfrm>
          <a:prstGeom prst="rect">
            <a:avLst/>
          </a:prstGeom>
          <a:noFill/>
        </p:spPr>
        <p:txBody>
          <a:bodyPr wrap="none" rtlCol="0">
            <a:spAutoFit/>
          </a:bodyPr>
          <a:lstStyle/>
          <a:p>
            <a:r>
              <a:rPr lang="en-US" dirty="0" smtClean="0"/>
              <a:t>80%</a:t>
            </a:r>
            <a:endParaRPr lang="en-US" dirty="0"/>
          </a:p>
        </p:txBody>
      </p:sp>
      <p:sp>
        <p:nvSpPr>
          <p:cNvPr id="9" name="TextBox 8"/>
          <p:cNvSpPr txBox="1"/>
          <p:nvPr/>
        </p:nvSpPr>
        <p:spPr>
          <a:xfrm>
            <a:off x="4705949" y="5300780"/>
            <a:ext cx="583663" cy="369332"/>
          </a:xfrm>
          <a:prstGeom prst="rect">
            <a:avLst/>
          </a:prstGeom>
          <a:noFill/>
        </p:spPr>
        <p:txBody>
          <a:bodyPr wrap="none" rtlCol="0">
            <a:spAutoFit/>
          </a:bodyPr>
          <a:lstStyle/>
          <a:p>
            <a:r>
              <a:rPr lang="en-US" dirty="0"/>
              <a:t>1</a:t>
            </a:r>
            <a:r>
              <a:rPr lang="en-US" dirty="0" smtClean="0"/>
              <a:t>0%</a:t>
            </a:r>
            <a:endParaRPr lang="en-US" dirty="0"/>
          </a:p>
        </p:txBody>
      </p:sp>
      <p:sp>
        <p:nvSpPr>
          <p:cNvPr id="10" name="TextBox 9"/>
          <p:cNvSpPr txBox="1"/>
          <p:nvPr/>
        </p:nvSpPr>
        <p:spPr>
          <a:xfrm>
            <a:off x="5458693" y="5300780"/>
            <a:ext cx="583663" cy="369332"/>
          </a:xfrm>
          <a:prstGeom prst="rect">
            <a:avLst/>
          </a:prstGeom>
          <a:noFill/>
        </p:spPr>
        <p:txBody>
          <a:bodyPr wrap="none" rtlCol="0">
            <a:spAutoFit/>
          </a:bodyPr>
          <a:lstStyle/>
          <a:p>
            <a:r>
              <a:rPr lang="en-US" dirty="0"/>
              <a:t>1</a:t>
            </a:r>
            <a:r>
              <a:rPr lang="en-US" dirty="0" smtClean="0"/>
              <a:t>0%</a:t>
            </a:r>
            <a:endParaRPr lang="en-US" dirty="0"/>
          </a:p>
        </p:txBody>
      </p:sp>
    </p:spTree>
    <p:extLst>
      <p:ext uri="{BB962C8B-B14F-4D97-AF65-F5344CB8AC3E}">
        <p14:creationId xmlns:p14="http://schemas.microsoft.com/office/powerpoint/2010/main" val="1871085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r>
              <a:rPr lang="en-US" dirty="0" err="1" smtClean="0"/>
              <a:t>vs</a:t>
            </a:r>
            <a:r>
              <a:rPr lang="en-US" dirty="0" smtClean="0"/>
              <a:t> Regression</a:t>
            </a:r>
            <a:endParaRPr lang="en-US" dirty="0"/>
          </a:p>
        </p:txBody>
      </p:sp>
      <p:sp>
        <p:nvSpPr>
          <p:cNvPr id="3" name="Content Placeholder 2"/>
          <p:cNvSpPr>
            <a:spLocks noGrp="1"/>
          </p:cNvSpPr>
          <p:nvPr>
            <p:ph idx="1"/>
          </p:nvPr>
        </p:nvSpPr>
        <p:spPr/>
        <p:txBody>
          <a:bodyPr/>
          <a:lstStyle/>
          <a:p>
            <a:r>
              <a:rPr lang="en-US" dirty="0" smtClean="0"/>
              <a:t>Supervised Learning</a:t>
            </a:r>
          </a:p>
          <a:p>
            <a:pPr lvl="1"/>
            <a:r>
              <a:rPr lang="en-US" dirty="0" smtClean="0"/>
              <a:t>Classification:</a:t>
            </a:r>
          </a:p>
          <a:p>
            <a:pPr lvl="2"/>
            <a:r>
              <a:rPr lang="en-US" dirty="0" smtClean="0"/>
              <a:t>To predict whether an Email is a SPAM or HAM</a:t>
            </a:r>
          </a:p>
          <a:p>
            <a:pPr lvl="1"/>
            <a:r>
              <a:rPr lang="en-US" dirty="0" smtClean="0"/>
              <a:t>Regression:</a:t>
            </a:r>
          </a:p>
          <a:p>
            <a:pPr lvl="2"/>
            <a:r>
              <a:rPr lang="en-US" dirty="0" smtClean="0"/>
              <a:t>To predict the temperature for tomorrow’s weather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75880533"/>
              </p:ext>
            </p:extLst>
          </p:nvPr>
        </p:nvGraphicFramePr>
        <p:xfrm>
          <a:off x="3454375" y="2288273"/>
          <a:ext cx="1025526" cy="341842"/>
        </p:xfrm>
        <a:graphic>
          <a:graphicData uri="http://schemas.openxmlformats.org/presentationml/2006/ole">
            <mc:AlternateContent xmlns:mc="http://schemas.openxmlformats.org/markup-compatibility/2006">
              <mc:Choice xmlns:v="urn:schemas-microsoft-com:vml" Requires="v">
                <p:oleObj spid="_x0000_s10510" name="Equation" r:id="rId3" imgW="647700" imgH="215900" progId="Equation.3">
                  <p:embed/>
                </p:oleObj>
              </mc:Choice>
              <mc:Fallback>
                <p:oleObj name="Equation" r:id="rId3" imgW="647700" imgH="215900" progId="Equation.3">
                  <p:embed/>
                  <p:pic>
                    <p:nvPicPr>
                      <p:cNvPr id="0" name=""/>
                      <p:cNvPicPr/>
                      <p:nvPr/>
                    </p:nvPicPr>
                    <p:blipFill>
                      <a:blip r:embed="rId4"/>
                      <a:stretch>
                        <a:fillRect/>
                      </a:stretch>
                    </p:blipFill>
                    <p:spPr>
                      <a:xfrm>
                        <a:off x="3454375" y="2288273"/>
                        <a:ext cx="1025526" cy="34184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17210521"/>
              </p:ext>
            </p:extLst>
          </p:nvPr>
        </p:nvGraphicFramePr>
        <p:xfrm>
          <a:off x="3124200" y="3201758"/>
          <a:ext cx="965200" cy="341313"/>
        </p:xfrm>
        <a:graphic>
          <a:graphicData uri="http://schemas.openxmlformats.org/presentationml/2006/ole">
            <mc:AlternateContent xmlns:mc="http://schemas.openxmlformats.org/markup-compatibility/2006">
              <mc:Choice xmlns:v="urn:schemas-microsoft-com:vml" Requires="v">
                <p:oleObj spid="_x0000_s10511" name="Equation" r:id="rId5" imgW="609600" imgH="215900" progId="Equation.3">
                  <p:embed/>
                </p:oleObj>
              </mc:Choice>
              <mc:Fallback>
                <p:oleObj name="Equation" r:id="rId5" imgW="609600" imgH="215900" progId="Equation.3">
                  <p:embed/>
                  <p:pic>
                    <p:nvPicPr>
                      <p:cNvPr id="0" name=""/>
                      <p:cNvPicPr/>
                      <p:nvPr/>
                    </p:nvPicPr>
                    <p:blipFill>
                      <a:blip r:embed="rId6"/>
                      <a:stretch>
                        <a:fillRect/>
                      </a:stretch>
                    </p:blipFill>
                    <p:spPr>
                      <a:xfrm>
                        <a:off x="3124200" y="3201758"/>
                        <a:ext cx="965200" cy="341313"/>
                      </a:xfrm>
                      <a:prstGeom prst="rect">
                        <a:avLst/>
                      </a:prstGeom>
                    </p:spPr>
                  </p:pic>
                </p:oleObj>
              </mc:Fallback>
            </mc:AlternateContent>
          </a:graphicData>
        </a:graphic>
      </p:graphicFrame>
    </p:spTree>
    <p:extLst>
      <p:ext uri="{BB962C8B-B14F-4D97-AF65-F5344CB8AC3E}">
        <p14:creationId xmlns:p14="http://schemas.microsoft.com/office/powerpoint/2010/main" val="1201662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Example</a:t>
            </a:r>
            <a:endParaRPr lang="en-US" dirty="0"/>
          </a:p>
        </p:txBody>
      </p:sp>
      <p:pic>
        <p:nvPicPr>
          <p:cNvPr id="4" name="Content Placeholder 3" descr="Image.png"/>
          <p:cNvPicPr>
            <a:picLocks noGrp="1" noChangeAspect="1"/>
          </p:cNvPicPr>
          <p:nvPr>
            <p:ph idx="1"/>
          </p:nvPr>
        </p:nvPicPr>
        <p:blipFill>
          <a:blip r:embed="rId2">
            <a:extLst>
              <a:ext uri="{28A0092B-C50C-407E-A947-70E740481C1C}">
                <a14:useLocalDpi xmlns:a14="http://schemas.microsoft.com/office/drawing/2010/main" val="0"/>
              </a:ext>
            </a:extLst>
          </a:blip>
          <a:srcRect t="-5535" b="-5535"/>
          <a:stretch>
            <a:fillRect/>
          </a:stretch>
        </p:blipFill>
        <p:spPr>
          <a:xfrm>
            <a:off x="967484" y="1237314"/>
            <a:ext cx="6905476" cy="3797746"/>
          </a:xfrm>
        </p:spPr>
      </p:pic>
      <p:sp>
        <p:nvSpPr>
          <p:cNvPr id="5" name="TextBox 4"/>
          <p:cNvSpPr txBox="1"/>
          <p:nvPr/>
        </p:nvSpPr>
        <p:spPr>
          <a:xfrm>
            <a:off x="967484" y="5035060"/>
            <a:ext cx="5134739" cy="1477328"/>
          </a:xfrm>
          <a:prstGeom prst="rect">
            <a:avLst/>
          </a:prstGeom>
          <a:noFill/>
        </p:spPr>
        <p:txBody>
          <a:bodyPr wrap="none" rtlCol="0">
            <a:spAutoFit/>
          </a:bodyPr>
          <a:lstStyle/>
          <a:p>
            <a:pPr marL="285750" indent="-285750">
              <a:buFont typeface="Arial"/>
              <a:buChar char="•"/>
            </a:pPr>
            <a:r>
              <a:rPr lang="en-US" dirty="0" smtClean="0"/>
              <a:t>Given this data, a friend has a house of 1000 </a:t>
            </a:r>
            <a:r>
              <a:rPr lang="en-US" dirty="0" err="1" smtClean="0"/>
              <a:t>sq</a:t>
            </a:r>
            <a:r>
              <a:rPr lang="en-US" dirty="0" smtClean="0"/>
              <a:t> ft.</a:t>
            </a:r>
          </a:p>
          <a:p>
            <a:pPr marL="285750" indent="-285750">
              <a:buFont typeface="Arial"/>
              <a:buChar char="•"/>
            </a:pPr>
            <a:r>
              <a:rPr lang="en-US" dirty="0" smtClean="0"/>
              <a:t>How much should he ask?</a:t>
            </a:r>
          </a:p>
          <a:p>
            <a:pPr marL="742950" lvl="1" indent="-285750">
              <a:buFont typeface="Arial"/>
              <a:buChar char="•"/>
            </a:pPr>
            <a:r>
              <a:rPr lang="en-US" dirty="0" smtClean="0"/>
              <a:t>200K?</a:t>
            </a:r>
          </a:p>
          <a:p>
            <a:pPr marL="742950" lvl="1" indent="-285750">
              <a:buFont typeface="Arial"/>
              <a:buChar char="•"/>
            </a:pPr>
            <a:r>
              <a:rPr lang="en-US" dirty="0" smtClean="0"/>
              <a:t>275K?</a:t>
            </a:r>
          </a:p>
          <a:p>
            <a:pPr marL="742950" lvl="1" indent="-285750">
              <a:buFont typeface="Arial"/>
              <a:buChar char="•"/>
            </a:pPr>
            <a:r>
              <a:rPr lang="en-US" dirty="0" smtClean="0"/>
              <a:t>300K?</a:t>
            </a:r>
            <a:endParaRPr lang="en-US" dirty="0"/>
          </a:p>
        </p:txBody>
      </p:sp>
    </p:spTree>
    <p:extLst>
      <p:ext uri="{BB962C8B-B14F-4D97-AF65-F5344CB8AC3E}">
        <p14:creationId xmlns:p14="http://schemas.microsoft.com/office/powerpoint/2010/main" val="1739262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Example</a:t>
            </a:r>
            <a:endParaRPr lang="en-US" dirty="0"/>
          </a:p>
        </p:txBody>
      </p:sp>
      <p:pic>
        <p:nvPicPr>
          <p:cNvPr id="4" name="Content Placeholder 3" descr="Image.png"/>
          <p:cNvPicPr>
            <a:picLocks noGrp="1" noChangeAspect="1"/>
          </p:cNvPicPr>
          <p:nvPr>
            <p:ph idx="1"/>
          </p:nvPr>
        </p:nvPicPr>
        <p:blipFill>
          <a:blip r:embed="rId3">
            <a:extLst>
              <a:ext uri="{28A0092B-C50C-407E-A947-70E740481C1C}">
                <a14:useLocalDpi xmlns:a14="http://schemas.microsoft.com/office/drawing/2010/main" val="0"/>
              </a:ext>
            </a:extLst>
          </a:blip>
          <a:srcRect t="-5535" b="-5535"/>
          <a:stretch>
            <a:fillRect/>
          </a:stretch>
        </p:blipFill>
        <p:spPr>
          <a:xfrm>
            <a:off x="967484" y="1237314"/>
            <a:ext cx="6905476" cy="3797746"/>
          </a:xfrm>
        </p:spPr>
      </p:pic>
      <p:sp>
        <p:nvSpPr>
          <p:cNvPr id="5" name="TextBox 4"/>
          <p:cNvSpPr txBox="1"/>
          <p:nvPr/>
        </p:nvSpPr>
        <p:spPr>
          <a:xfrm>
            <a:off x="967484" y="5199523"/>
            <a:ext cx="2596797" cy="1477328"/>
          </a:xfrm>
          <a:prstGeom prst="rect">
            <a:avLst/>
          </a:prstGeom>
          <a:noFill/>
        </p:spPr>
        <p:txBody>
          <a:bodyPr wrap="none" rtlCol="0">
            <a:spAutoFit/>
          </a:bodyPr>
          <a:lstStyle/>
          <a:p>
            <a:r>
              <a:rPr lang="en-US" dirty="0" smtClean="0"/>
              <a:t>Linear:</a:t>
            </a:r>
          </a:p>
          <a:p>
            <a:r>
              <a:rPr lang="en-US" dirty="0" smtClean="0"/>
              <a:t>	Maybe: 200K</a:t>
            </a:r>
          </a:p>
          <a:p>
            <a:r>
              <a:rPr lang="en-US" dirty="0" smtClean="0"/>
              <a:t>Second order polynomial:</a:t>
            </a:r>
          </a:p>
          <a:p>
            <a:r>
              <a:rPr lang="en-US" dirty="0"/>
              <a:t>	</a:t>
            </a:r>
            <a:r>
              <a:rPr lang="en-US" dirty="0" smtClean="0"/>
              <a:t>Maybe: 275K </a:t>
            </a:r>
            <a:endParaRPr lang="en-US" dirty="0"/>
          </a:p>
          <a:p>
            <a:endParaRPr lang="en-US" dirty="0"/>
          </a:p>
        </p:txBody>
      </p:sp>
      <p:cxnSp>
        <p:nvCxnSpPr>
          <p:cNvPr id="6" name="Straight Connector 5"/>
          <p:cNvCxnSpPr/>
          <p:nvPr/>
        </p:nvCxnSpPr>
        <p:spPr>
          <a:xfrm flipV="1">
            <a:off x="2864007" y="2007220"/>
            <a:ext cx="4654173" cy="1825775"/>
          </a:xfrm>
          <a:prstGeom prst="line">
            <a:avLst/>
          </a:prstGeom>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3322515" y="2471016"/>
            <a:ext cx="4195665" cy="2076413"/>
          </a:xfrm>
          <a:custGeom>
            <a:avLst/>
            <a:gdLst>
              <a:gd name="connsiteX0" fmla="*/ 0 w 4195665"/>
              <a:gd name="connsiteY0" fmla="*/ 2076413 h 2076413"/>
              <a:gd name="connsiteX1" fmla="*/ 1236020 w 4195665"/>
              <a:gd name="connsiteY1" fmla="*/ 284658 h 2076413"/>
              <a:gd name="connsiteX2" fmla="*/ 4195665 w 4195665"/>
              <a:gd name="connsiteY2" fmla="*/ 1153 h 2076413"/>
            </a:gdLst>
            <a:ahLst/>
            <a:cxnLst>
              <a:cxn ang="0">
                <a:pos x="connsiteX0" y="connsiteY0"/>
              </a:cxn>
              <a:cxn ang="0">
                <a:pos x="connsiteX1" y="connsiteY1"/>
              </a:cxn>
              <a:cxn ang="0">
                <a:pos x="connsiteX2" y="connsiteY2"/>
              </a:cxn>
            </a:cxnLst>
            <a:rect l="l" t="t" r="r" b="b"/>
            <a:pathLst>
              <a:path w="4195665" h="2076413">
                <a:moveTo>
                  <a:pt x="0" y="2076413"/>
                </a:moveTo>
                <a:cubicBezTo>
                  <a:pt x="268371" y="1353474"/>
                  <a:pt x="536743" y="630535"/>
                  <a:pt x="1236020" y="284658"/>
                </a:cubicBezTo>
                <a:cubicBezTo>
                  <a:pt x="1935298" y="-61219"/>
                  <a:pt x="3698611" y="8713"/>
                  <a:pt x="4195665" y="115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1961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Regression</a:t>
            </a:r>
            <a:endParaRPr lang="en-US" dirty="0"/>
          </a:p>
        </p:txBody>
      </p:sp>
      <p:sp>
        <p:nvSpPr>
          <p:cNvPr id="3" name="Content Placeholder 2"/>
          <p:cNvSpPr>
            <a:spLocks noGrp="1"/>
          </p:cNvSpPr>
          <p:nvPr>
            <p:ph idx="1"/>
          </p:nvPr>
        </p:nvSpPr>
        <p:spPr/>
        <p:txBody>
          <a:bodyPr/>
          <a:lstStyle/>
          <a:p>
            <a:r>
              <a:rPr lang="en-US" dirty="0" smtClean="0"/>
              <a:t>Data</a:t>
            </a:r>
          </a:p>
          <a:p>
            <a:endParaRPr lang="en-US" dirty="0"/>
          </a:p>
          <a:p>
            <a:endParaRPr lang="en-US" dirty="0" smtClean="0"/>
          </a:p>
          <a:p>
            <a:endParaRPr lang="en-US" dirty="0"/>
          </a:p>
          <a:p>
            <a:endParaRPr lang="en-US" dirty="0" smtClean="0"/>
          </a:p>
          <a:p>
            <a:pPr marL="342900" lvl="1" indent="-342900">
              <a:buFont typeface="Arial"/>
              <a:buChar char="•"/>
            </a:pPr>
            <a:r>
              <a:rPr lang="en-US" dirty="0" smtClean="0"/>
              <a:t>We are looking for y = f</a:t>
            </a:r>
            <a:r>
              <a:rPr lang="en-US" dirty="0"/>
              <a:t>(x</a:t>
            </a:r>
            <a:r>
              <a:rPr lang="en-US" dirty="0" smtClean="0"/>
              <a:t>)</a:t>
            </a:r>
            <a:endParaRPr lang="en-US" baseline="-25000"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29113067"/>
              </p:ext>
            </p:extLst>
          </p:nvPr>
        </p:nvGraphicFramePr>
        <p:xfrm>
          <a:off x="1334294" y="2207490"/>
          <a:ext cx="2674937" cy="2057400"/>
        </p:xfrm>
        <a:graphic>
          <a:graphicData uri="http://schemas.openxmlformats.org/presentationml/2006/ole">
            <mc:AlternateContent xmlns:mc="http://schemas.openxmlformats.org/markup-compatibility/2006">
              <mc:Choice xmlns:v="urn:schemas-microsoft-com:vml" Requires="v">
                <p:oleObj spid="_x0000_s11617" name="Equation" r:id="rId4" imgW="1574640" imgH="939600" progId="Equation.3">
                  <p:embed/>
                </p:oleObj>
              </mc:Choice>
              <mc:Fallback>
                <p:oleObj name="Equation" r:id="rId4" imgW="1574640" imgH="939600" progId="Equation.3">
                  <p:embed/>
                  <p:pic>
                    <p:nvPicPr>
                      <p:cNvPr id="0" name=""/>
                      <p:cNvPicPr/>
                      <p:nvPr/>
                    </p:nvPicPr>
                    <p:blipFill>
                      <a:blip r:embed="rId5"/>
                      <a:stretch>
                        <a:fillRect/>
                      </a:stretch>
                    </p:blipFill>
                    <p:spPr>
                      <a:xfrm>
                        <a:off x="1334294" y="2207490"/>
                        <a:ext cx="2674937" cy="2057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30072358"/>
              </p:ext>
            </p:extLst>
          </p:nvPr>
        </p:nvGraphicFramePr>
        <p:xfrm>
          <a:off x="5393457" y="2527234"/>
          <a:ext cx="2283477" cy="510778"/>
        </p:xfrm>
        <a:graphic>
          <a:graphicData uri="http://schemas.openxmlformats.org/presentationml/2006/ole">
            <mc:AlternateContent xmlns:mc="http://schemas.openxmlformats.org/markup-compatibility/2006">
              <mc:Choice xmlns:v="urn:schemas-microsoft-com:vml" Requires="v">
                <p:oleObj spid="_x0000_s11618" name="Equation" r:id="rId6" imgW="965200" imgH="215900" progId="Equation.3">
                  <p:embed/>
                </p:oleObj>
              </mc:Choice>
              <mc:Fallback>
                <p:oleObj name="Equation" r:id="rId6" imgW="965200" imgH="215900" progId="Equation.3">
                  <p:embed/>
                  <p:pic>
                    <p:nvPicPr>
                      <p:cNvPr id="0" name=""/>
                      <p:cNvPicPr/>
                      <p:nvPr/>
                    </p:nvPicPr>
                    <p:blipFill>
                      <a:blip r:embed="rId7"/>
                      <a:stretch>
                        <a:fillRect/>
                      </a:stretch>
                    </p:blipFill>
                    <p:spPr>
                      <a:xfrm>
                        <a:off x="5393457" y="2527234"/>
                        <a:ext cx="2283477" cy="51077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2031855"/>
              </p:ext>
            </p:extLst>
          </p:nvPr>
        </p:nvGraphicFramePr>
        <p:xfrm>
          <a:off x="5393457" y="3386151"/>
          <a:ext cx="2193925" cy="511175"/>
        </p:xfrm>
        <a:graphic>
          <a:graphicData uri="http://schemas.openxmlformats.org/presentationml/2006/ole">
            <mc:AlternateContent xmlns:mc="http://schemas.openxmlformats.org/markup-compatibility/2006">
              <mc:Choice xmlns:v="urn:schemas-microsoft-com:vml" Requires="v">
                <p:oleObj spid="_x0000_s11619" name="Equation" r:id="rId8" imgW="927100" imgH="215900" progId="Equation.3">
                  <p:embed/>
                </p:oleObj>
              </mc:Choice>
              <mc:Fallback>
                <p:oleObj name="Equation" r:id="rId8" imgW="927100" imgH="215900" progId="Equation.3">
                  <p:embed/>
                  <p:pic>
                    <p:nvPicPr>
                      <p:cNvPr id="0" name=""/>
                      <p:cNvPicPr/>
                      <p:nvPr/>
                    </p:nvPicPr>
                    <p:blipFill>
                      <a:blip r:embed="rId9"/>
                      <a:stretch>
                        <a:fillRect/>
                      </a:stretch>
                    </p:blipFill>
                    <p:spPr>
                      <a:xfrm>
                        <a:off x="5393457" y="3386151"/>
                        <a:ext cx="2193925" cy="511175"/>
                      </a:xfrm>
                      <a:prstGeom prst="rect">
                        <a:avLst/>
                      </a:prstGeom>
                    </p:spPr>
                  </p:pic>
                </p:oleObj>
              </mc:Fallback>
            </mc:AlternateContent>
          </a:graphicData>
        </a:graphic>
      </p:graphicFrame>
      <p:sp>
        <p:nvSpPr>
          <p:cNvPr id="10" name="TextBox 9"/>
          <p:cNvSpPr txBox="1"/>
          <p:nvPr/>
        </p:nvSpPr>
        <p:spPr>
          <a:xfrm>
            <a:off x="5393457" y="2131962"/>
            <a:ext cx="2553741" cy="369332"/>
          </a:xfrm>
          <a:prstGeom prst="rect">
            <a:avLst/>
          </a:prstGeom>
          <a:noFill/>
        </p:spPr>
        <p:txBody>
          <a:bodyPr wrap="none" rtlCol="0">
            <a:spAutoFit/>
          </a:bodyPr>
          <a:lstStyle/>
          <a:p>
            <a:r>
              <a:rPr lang="en-US" dirty="0" smtClean="0"/>
              <a:t>n=1, x is one-dimensional</a:t>
            </a:r>
            <a:endParaRPr lang="en-US" dirty="0"/>
          </a:p>
        </p:txBody>
      </p:sp>
      <p:sp>
        <p:nvSpPr>
          <p:cNvPr id="11" name="TextBox 10"/>
          <p:cNvSpPr txBox="1"/>
          <p:nvPr/>
        </p:nvSpPr>
        <p:spPr>
          <a:xfrm>
            <a:off x="5393457" y="3016819"/>
            <a:ext cx="3112225" cy="369332"/>
          </a:xfrm>
          <a:prstGeom prst="rect">
            <a:avLst/>
          </a:prstGeom>
          <a:noFill/>
        </p:spPr>
        <p:txBody>
          <a:bodyPr wrap="none" rtlCol="0">
            <a:spAutoFit/>
          </a:bodyPr>
          <a:lstStyle/>
          <a:p>
            <a:r>
              <a:rPr lang="en-US" dirty="0" smtClean="0"/>
              <a:t>High-dimensional: w is a vector</a:t>
            </a:r>
            <a:endParaRPr lang="en-US" dirty="0"/>
          </a:p>
        </p:txBody>
      </p:sp>
    </p:spTree>
    <p:extLst>
      <p:ext uri="{BB962C8B-B14F-4D97-AF65-F5344CB8AC3E}">
        <p14:creationId xmlns:p14="http://schemas.microsoft.com/office/powerpoint/2010/main" val="198684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diagnosis</a:t>
            </a:r>
            <a:endParaRPr lang="en-US" dirty="0"/>
          </a:p>
        </p:txBody>
      </p:sp>
      <p:sp>
        <p:nvSpPr>
          <p:cNvPr id="5" name="Content Placeholder 4"/>
          <p:cNvSpPr>
            <a:spLocks noGrp="1"/>
          </p:cNvSpPr>
          <p:nvPr>
            <p:ph idx="1"/>
          </p:nvPr>
        </p:nvSpPr>
        <p:spPr>
          <a:xfrm>
            <a:off x="457200" y="3405120"/>
            <a:ext cx="8229600" cy="2721044"/>
          </a:xfrm>
        </p:spPr>
        <p:txBody>
          <a:bodyPr>
            <a:normAutofit fontScale="85000" lnSpcReduction="20000"/>
          </a:bodyPr>
          <a:lstStyle/>
          <a:p>
            <a:r>
              <a:rPr lang="en-US" dirty="0"/>
              <a:t>Given</a:t>
            </a:r>
            <a:r>
              <a:rPr lang="en-US" dirty="0" smtClean="0"/>
              <a:t>:</a:t>
            </a:r>
          </a:p>
          <a:p>
            <a:pPr lvl="1"/>
            <a:r>
              <a:rPr lang="en-US" dirty="0"/>
              <a:t>9714 patient records, each describing a </a:t>
            </a:r>
            <a:r>
              <a:rPr lang="en-US" dirty="0" smtClean="0"/>
              <a:t>pregnancy </a:t>
            </a:r>
            <a:r>
              <a:rPr lang="en-US" dirty="0"/>
              <a:t>and </a:t>
            </a:r>
            <a:r>
              <a:rPr lang="en-US" dirty="0" smtClean="0"/>
              <a:t>birth</a:t>
            </a:r>
          </a:p>
          <a:p>
            <a:pPr lvl="1"/>
            <a:r>
              <a:rPr lang="en-US" dirty="0"/>
              <a:t>Each patient record contains 215 </a:t>
            </a:r>
            <a:r>
              <a:rPr lang="en-US" dirty="0" smtClean="0"/>
              <a:t>features</a:t>
            </a:r>
          </a:p>
          <a:p>
            <a:r>
              <a:rPr lang="en-US" dirty="0"/>
              <a:t>Learn to predict</a:t>
            </a:r>
            <a:r>
              <a:rPr lang="en-US" dirty="0" smtClean="0"/>
              <a:t>:</a:t>
            </a:r>
          </a:p>
          <a:p>
            <a:pPr lvl="1"/>
            <a:r>
              <a:rPr lang="en-US" dirty="0"/>
              <a:t>Classes of future patients at high risk for Emergency Cesarean Section</a:t>
            </a:r>
          </a:p>
        </p:txBody>
      </p:sp>
      <p:pic>
        <p:nvPicPr>
          <p:cNvPr id="6" name="Picture 5" descr="csec.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080" y="1261389"/>
            <a:ext cx="6324600" cy="1905000"/>
          </a:xfrm>
          <a:prstGeom prst="rect">
            <a:avLst/>
          </a:prstGeom>
        </p:spPr>
      </p:pic>
    </p:spTree>
    <p:extLst>
      <p:ext uri="{BB962C8B-B14F-4D97-AF65-F5344CB8AC3E}">
        <p14:creationId xmlns:p14="http://schemas.microsoft.com/office/powerpoint/2010/main" val="104931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Regression</a:t>
            </a:r>
            <a:endParaRPr lang="en-US" dirty="0"/>
          </a:p>
        </p:txBody>
      </p:sp>
      <p:sp>
        <p:nvSpPr>
          <p:cNvPr id="3" name="Content Placeholder 2"/>
          <p:cNvSpPr>
            <a:spLocks noGrp="1"/>
          </p:cNvSpPr>
          <p:nvPr>
            <p:ph idx="1"/>
          </p:nvPr>
        </p:nvSpPr>
        <p:spPr/>
        <p:txBody>
          <a:bodyPr/>
          <a:lstStyle/>
          <a:p>
            <a:r>
              <a:rPr lang="en-US" dirty="0" smtClean="0"/>
              <a:t>Quiz:</a:t>
            </a:r>
          </a:p>
          <a:p>
            <a:pPr lvl="1"/>
            <a:r>
              <a:rPr lang="en-US" dirty="0" smtClean="0"/>
              <a:t>w</a:t>
            </a:r>
            <a:r>
              <a:rPr lang="en-US" baseline="-25000" dirty="0" smtClean="0"/>
              <a:t>0</a:t>
            </a:r>
            <a:r>
              <a:rPr lang="en-US" dirty="0" smtClean="0"/>
              <a:t> = ??</a:t>
            </a:r>
          </a:p>
          <a:p>
            <a:pPr lvl="1"/>
            <a:r>
              <a:rPr lang="en-US" dirty="0" smtClean="0"/>
              <a:t>w</a:t>
            </a:r>
            <a:r>
              <a:rPr lang="en-US" baseline="-25000" dirty="0" smtClean="0"/>
              <a:t>1</a:t>
            </a:r>
            <a:r>
              <a:rPr lang="en-US" dirty="0" smtClean="0"/>
              <a:t> =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58112980"/>
              </p:ext>
            </p:extLst>
          </p:nvPr>
        </p:nvGraphicFramePr>
        <p:xfrm>
          <a:off x="5186703" y="2360919"/>
          <a:ext cx="665909" cy="1854200"/>
        </p:xfrm>
        <a:graphic>
          <a:graphicData uri="http://schemas.openxmlformats.org/drawingml/2006/table">
            <a:tbl>
              <a:tblPr firstRow="1" bandRow="1">
                <a:tableStyleId>{5C22544A-7EE6-4342-B048-85BDC9FD1C3A}</a:tableStyleId>
              </a:tblPr>
              <a:tblGrid>
                <a:gridCol w="297180"/>
                <a:gridCol w="368729"/>
              </a:tblGrid>
              <a:tr h="370840">
                <a:tc>
                  <a:txBody>
                    <a:bodyPr/>
                    <a:lstStyle/>
                    <a:p>
                      <a:r>
                        <a:rPr lang="en-US" dirty="0" smtClean="0"/>
                        <a:t>x</a:t>
                      </a:r>
                      <a:endParaRPr lang="en-US" dirty="0"/>
                    </a:p>
                  </a:txBody>
                  <a:tcPr/>
                </a:tc>
                <a:tc>
                  <a:txBody>
                    <a:bodyPr/>
                    <a:lstStyle/>
                    <a:p>
                      <a:r>
                        <a:rPr lang="en-US" dirty="0" smtClean="0"/>
                        <a:t>y</a:t>
                      </a:r>
                      <a:endParaRPr lang="en-US" dirty="0"/>
                    </a:p>
                  </a:txBody>
                  <a:tcPr/>
                </a:tc>
              </a:tr>
              <a:tr h="370840">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6</a:t>
                      </a:r>
                      <a:endParaRPr lang="en-US" dirty="0"/>
                    </a:p>
                  </a:txBody>
                  <a:tcPr/>
                </a:tc>
                <a:tc>
                  <a:txBody>
                    <a:bodyPr/>
                    <a:lstStyle/>
                    <a:p>
                      <a:r>
                        <a:rPr lang="en-US" dirty="0" smtClean="0"/>
                        <a:t>-3</a:t>
                      </a:r>
                      <a:endParaRPr lang="en-US" dirty="0"/>
                    </a:p>
                  </a:txBody>
                  <a:tcPr/>
                </a:tc>
              </a:tr>
              <a:tr h="370840">
                <a:tc>
                  <a:txBody>
                    <a:bodyPr/>
                    <a:lstStyle/>
                    <a:p>
                      <a:r>
                        <a:rPr lang="en-US" dirty="0" smtClean="0"/>
                        <a:t>4</a:t>
                      </a:r>
                      <a:endParaRPr lang="en-US" dirty="0"/>
                    </a:p>
                  </a:txBody>
                  <a:tcPr/>
                </a:tc>
                <a:tc>
                  <a:txBody>
                    <a:bodyPr/>
                    <a:lstStyle/>
                    <a:p>
                      <a:r>
                        <a:rPr lang="en-US" dirty="0" smtClean="0"/>
                        <a:t>-1</a:t>
                      </a:r>
                      <a:endParaRPr lang="en-US" dirty="0"/>
                    </a:p>
                  </a:txBody>
                  <a:tcPr/>
                </a:tc>
              </a:tr>
              <a:tr h="370840">
                <a:tc>
                  <a:txBody>
                    <a:bodyPr/>
                    <a:lstStyle/>
                    <a:p>
                      <a:r>
                        <a:rPr lang="en-US" dirty="0" smtClean="0"/>
                        <a:t>5</a:t>
                      </a:r>
                      <a:endParaRPr lang="en-US" dirty="0"/>
                    </a:p>
                  </a:txBody>
                  <a:tcPr/>
                </a:tc>
                <a:tc>
                  <a:txBody>
                    <a:bodyPr/>
                    <a:lstStyle/>
                    <a:p>
                      <a:r>
                        <a:rPr lang="en-US" dirty="0" smtClean="0"/>
                        <a:t>-2</a:t>
                      </a:r>
                      <a:endParaRPr lang="en-US" dirty="0"/>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87188085"/>
              </p:ext>
            </p:extLst>
          </p:nvPr>
        </p:nvGraphicFramePr>
        <p:xfrm>
          <a:off x="4251718" y="1649399"/>
          <a:ext cx="2283477" cy="510778"/>
        </p:xfrm>
        <a:graphic>
          <a:graphicData uri="http://schemas.openxmlformats.org/presentationml/2006/ole">
            <mc:AlternateContent xmlns:mc="http://schemas.openxmlformats.org/markup-compatibility/2006">
              <mc:Choice xmlns:v="urn:schemas-microsoft-com:vml" Requires="v">
                <p:oleObj spid="_x0000_s12400" name="Equation" r:id="rId4" imgW="965200" imgH="215900" progId="Equation.3">
                  <p:embed/>
                </p:oleObj>
              </mc:Choice>
              <mc:Fallback>
                <p:oleObj name="Equation" r:id="rId4" imgW="965200" imgH="215900" progId="Equation.3">
                  <p:embed/>
                  <p:pic>
                    <p:nvPicPr>
                      <p:cNvPr id="0" name=""/>
                      <p:cNvPicPr/>
                      <p:nvPr/>
                    </p:nvPicPr>
                    <p:blipFill>
                      <a:blip r:embed="rId5"/>
                      <a:stretch>
                        <a:fillRect/>
                      </a:stretch>
                    </p:blipFill>
                    <p:spPr>
                      <a:xfrm>
                        <a:off x="4251718" y="1649399"/>
                        <a:ext cx="2283477" cy="510778"/>
                      </a:xfrm>
                      <a:prstGeom prst="rect">
                        <a:avLst/>
                      </a:prstGeom>
                    </p:spPr>
                  </p:pic>
                </p:oleObj>
              </mc:Fallback>
            </mc:AlternateContent>
          </a:graphicData>
        </a:graphic>
      </p:graphicFrame>
    </p:spTree>
    <p:extLst>
      <p:ext uri="{BB962C8B-B14F-4D97-AF65-F5344CB8AC3E}">
        <p14:creationId xmlns:p14="http://schemas.microsoft.com/office/powerpoint/2010/main" val="422042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function</a:t>
            </a:r>
            <a:endParaRPr lang="en-US" dirty="0"/>
          </a:p>
        </p:txBody>
      </p:sp>
      <p:sp>
        <p:nvSpPr>
          <p:cNvPr id="3" name="Content Placeholder 2"/>
          <p:cNvSpPr>
            <a:spLocks noGrp="1"/>
          </p:cNvSpPr>
          <p:nvPr>
            <p:ph idx="1"/>
          </p:nvPr>
        </p:nvSpPr>
        <p:spPr/>
        <p:txBody>
          <a:bodyPr/>
          <a:lstStyle/>
          <a:p>
            <a:r>
              <a:rPr lang="en-US" dirty="0" smtClean="0"/>
              <a:t>Loss function:</a:t>
            </a:r>
          </a:p>
          <a:p>
            <a:pPr lvl="1"/>
            <a:r>
              <a:rPr lang="en-US" dirty="0" smtClean="0"/>
              <a:t>Goal is to minimize the residue error after fitting the linear regression function as good as possible</a:t>
            </a:r>
          </a:p>
          <a:p>
            <a:pPr lvl="1"/>
            <a:r>
              <a:rPr lang="en-US" dirty="0" smtClean="0"/>
              <a:t>Quadratic Loss/Error: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16662523"/>
              </p:ext>
            </p:extLst>
          </p:nvPr>
        </p:nvGraphicFramePr>
        <p:xfrm>
          <a:off x="5776657" y="3236190"/>
          <a:ext cx="2674937" cy="2057400"/>
        </p:xfrm>
        <a:graphic>
          <a:graphicData uri="http://schemas.openxmlformats.org/presentationml/2006/ole">
            <mc:AlternateContent xmlns:mc="http://schemas.openxmlformats.org/markup-compatibility/2006">
              <mc:Choice xmlns:v="urn:schemas-microsoft-com:vml" Requires="v">
                <p:oleObj spid="_x0000_s13835" name="Equation" r:id="rId3" imgW="1574640" imgH="939600" progId="Equation.3">
                  <p:embed/>
                </p:oleObj>
              </mc:Choice>
              <mc:Fallback>
                <p:oleObj name="Equation" r:id="rId3" imgW="1574640" imgH="939600" progId="Equation.3">
                  <p:embed/>
                  <p:pic>
                    <p:nvPicPr>
                      <p:cNvPr id="0" name=""/>
                      <p:cNvPicPr/>
                      <p:nvPr/>
                    </p:nvPicPr>
                    <p:blipFill>
                      <a:blip r:embed="rId4"/>
                      <a:stretch>
                        <a:fillRect/>
                      </a:stretch>
                    </p:blipFill>
                    <p:spPr>
                      <a:xfrm>
                        <a:off x="5776657" y="3236190"/>
                        <a:ext cx="2674937" cy="2057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39143091"/>
              </p:ext>
            </p:extLst>
          </p:nvPr>
        </p:nvGraphicFramePr>
        <p:xfrm>
          <a:off x="5839232" y="5448374"/>
          <a:ext cx="2283477" cy="510778"/>
        </p:xfrm>
        <a:graphic>
          <a:graphicData uri="http://schemas.openxmlformats.org/presentationml/2006/ole">
            <mc:AlternateContent xmlns:mc="http://schemas.openxmlformats.org/markup-compatibility/2006">
              <mc:Choice xmlns:v="urn:schemas-microsoft-com:vml" Requires="v">
                <p:oleObj spid="_x0000_s13836" name="Equation" r:id="rId5" imgW="965200" imgH="215900" progId="Equation.3">
                  <p:embed/>
                </p:oleObj>
              </mc:Choice>
              <mc:Fallback>
                <p:oleObj name="Equation" r:id="rId5" imgW="965200" imgH="215900" progId="Equation.3">
                  <p:embed/>
                  <p:pic>
                    <p:nvPicPr>
                      <p:cNvPr id="0" name=""/>
                      <p:cNvPicPr/>
                      <p:nvPr/>
                    </p:nvPicPr>
                    <p:blipFill>
                      <a:blip r:embed="rId6"/>
                      <a:stretch>
                        <a:fillRect/>
                      </a:stretch>
                    </p:blipFill>
                    <p:spPr>
                      <a:xfrm>
                        <a:off x="5839232" y="5448374"/>
                        <a:ext cx="2283477" cy="51077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03932665"/>
              </p:ext>
            </p:extLst>
          </p:nvPr>
        </p:nvGraphicFramePr>
        <p:xfrm>
          <a:off x="6299869" y="5874396"/>
          <a:ext cx="1292225" cy="481013"/>
        </p:xfrm>
        <a:graphic>
          <a:graphicData uri="http://schemas.openxmlformats.org/presentationml/2006/ole">
            <mc:AlternateContent xmlns:mc="http://schemas.openxmlformats.org/markup-compatibility/2006">
              <mc:Choice xmlns:v="urn:schemas-microsoft-com:vml" Requires="v">
                <p:oleObj spid="_x0000_s13837" name="Equation" r:id="rId7" imgW="546100" imgH="203200" progId="Equation.3">
                  <p:embed/>
                </p:oleObj>
              </mc:Choice>
              <mc:Fallback>
                <p:oleObj name="Equation" r:id="rId7" imgW="546100" imgH="203200" progId="Equation.3">
                  <p:embed/>
                  <p:pic>
                    <p:nvPicPr>
                      <p:cNvPr id="0" name=""/>
                      <p:cNvPicPr/>
                      <p:nvPr/>
                    </p:nvPicPr>
                    <p:blipFill>
                      <a:blip r:embed="rId8"/>
                      <a:stretch>
                        <a:fillRect/>
                      </a:stretch>
                    </p:blipFill>
                    <p:spPr>
                      <a:xfrm>
                        <a:off x="6299869" y="5874396"/>
                        <a:ext cx="1292225" cy="4810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19749339"/>
              </p:ext>
            </p:extLst>
          </p:nvPr>
        </p:nvGraphicFramePr>
        <p:xfrm>
          <a:off x="1482725" y="3754438"/>
          <a:ext cx="3586163" cy="835025"/>
        </p:xfrm>
        <a:graphic>
          <a:graphicData uri="http://schemas.openxmlformats.org/presentationml/2006/ole">
            <mc:AlternateContent xmlns:mc="http://schemas.openxmlformats.org/markup-compatibility/2006">
              <mc:Choice xmlns:v="urn:schemas-microsoft-com:vml" Requires="v">
                <p:oleObj spid="_x0000_s13838" name="Equation" r:id="rId9" imgW="1689100" imgH="393700" progId="Equation.3">
                  <p:embed/>
                </p:oleObj>
              </mc:Choice>
              <mc:Fallback>
                <p:oleObj name="Equation" r:id="rId9" imgW="1689100" imgH="393700" progId="Equation.3">
                  <p:embed/>
                  <p:pic>
                    <p:nvPicPr>
                      <p:cNvPr id="0" name=""/>
                      <p:cNvPicPr/>
                      <p:nvPr/>
                    </p:nvPicPr>
                    <p:blipFill>
                      <a:blip r:embed="rId10"/>
                      <a:stretch>
                        <a:fillRect/>
                      </a:stretch>
                    </p:blipFill>
                    <p:spPr>
                      <a:xfrm>
                        <a:off x="1482725" y="3754438"/>
                        <a:ext cx="3586163" cy="835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16259101"/>
              </p:ext>
            </p:extLst>
          </p:nvPr>
        </p:nvGraphicFramePr>
        <p:xfrm>
          <a:off x="1482202" y="4620789"/>
          <a:ext cx="3321276" cy="892816"/>
        </p:xfrm>
        <a:graphic>
          <a:graphicData uri="http://schemas.openxmlformats.org/presentationml/2006/ole">
            <mc:AlternateContent xmlns:mc="http://schemas.openxmlformats.org/markup-compatibility/2006">
              <mc:Choice xmlns:v="urn:schemas-microsoft-com:vml" Requires="v">
                <p:oleObj spid="_x0000_s13839" name="Equation" r:id="rId11" imgW="1181100" imgH="317500" progId="Equation.3">
                  <p:embed/>
                </p:oleObj>
              </mc:Choice>
              <mc:Fallback>
                <p:oleObj name="Equation" r:id="rId11" imgW="1181100" imgH="317500" progId="Equation.3">
                  <p:embed/>
                  <p:pic>
                    <p:nvPicPr>
                      <p:cNvPr id="0" name=""/>
                      <p:cNvPicPr/>
                      <p:nvPr/>
                    </p:nvPicPr>
                    <p:blipFill>
                      <a:blip r:embed="rId12"/>
                      <a:stretch>
                        <a:fillRect/>
                      </a:stretch>
                    </p:blipFill>
                    <p:spPr>
                      <a:xfrm>
                        <a:off x="1482202" y="4620789"/>
                        <a:ext cx="3321276" cy="892816"/>
                      </a:xfrm>
                      <a:prstGeom prst="rect">
                        <a:avLst/>
                      </a:prstGeom>
                    </p:spPr>
                  </p:pic>
                </p:oleObj>
              </mc:Fallback>
            </mc:AlternateContent>
          </a:graphicData>
        </a:graphic>
      </p:graphicFrame>
    </p:spTree>
    <p:extLst>
      <p:ext uri="{BB962C8B-B14F-4D97-AF65-F5344CB8AC3E}">
        <p14:creationId xmlns:p14="http://schemas.microsoft.com/office/powerpoint/2010/main" val="2943936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Quadratic Loss</a:t>
            </a:r>
            <a:endParaRPr lang="en-US" dirty="0"/>
          </a:p>
        </p:txBody>
      </p:sp>
      <p:sp>
        <p:nvSpPr>
          <p:cNvPr id="3" name="Content Placeholder 2"/>
          <p:cNvSpPr>
            <a:spLocks noGrp="1"/>
          </p:cNvSpPr>
          <p:nvPr>
            <p:ph idx="1"/>
          </p:nvPr>
        </p:nvSpPr>
        <p:spPr>
          <a:xfrm>
            <a:off x="377822" y="1202064"/>
            <a:ext cx="8229600" cy="703093"/>
          </a:xfrm>
        </p:spPr>
        <p:txBody>
          <a:bodyPr/>
          <a:lstStyle/>
          <a:p>
            <a:r>
              <a:rPr lang="en-US" dirty="0"/>
              <a:t>W</a:t>
            </a:r>
            <a:r>
              <a:rPr lang="en-US" dirty="0" smtClean="0"/>
              <a:t>e </a:t>
            </a:r>
            <a:r>
              <a:rPr lang="en-US" dirty="0"/>
              <a:t>are minimizing the quadratic loss, that </a:t>
            </a:r>
            <a:r>
              <a:rPr lang="en-US" dirty="0" smtClean="0"/>
              <a:t>is: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16375378"/>
              </p:ext>
            </p:extLst>
          </p:nvPr>
        </p:nvGraphicFramePr>
        <p:xfrm>
          <a:off x="1076325" y="1892300"/>
          <a:ext cx="3563938" cy="744538"/>
        </p:xfrm>
        <a:graphic>
          <a:graphicData uri="http://schemas.openxmlformats.org/presentationml/2006/ole">
            <mc:AlternateContent xmlns:mc="http://schemas.openxmlformats.org/markup-compatibility/2006">
              <mc:Choice xmlns:v="urn:schemas-microsoft-com:vml" Requires="v">
                <p:oleObj spid="_x0000_s14642" name="Equation" r:id="rId3" imgW="1460500" imgH="304800" progId="Equation.3">
                  <p:embed/>
                </p:oleObj>
              </mc:Choice>
              <mc:Fallback>
                <p:oleObj name="Equation" r:id="rId3" imgW="1460500" imgH="304800" progId="Equation.3">
                  <p:embed/>
                  <p:pic>
                    <p:nvPicPr>
                      <p:cNvPr id="0" name=""/>
                      <p:cNvPicPr/>
                      <p:nvPr/>
                    </p:nvPicPr>
                    <p:blipFill>
                      <a:blip r:embed="rId4"/>
                      <a:stretch>
                        <a:fillRect/>
                      </a:stretch>
                    </p:blipFill>
                    <p:spPr>
                      <a:xfrm>
                        <a:off x="1076325" y="1892300"/>
                        <a:ext cx="3563938" cy="7445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04144633"/>
              </p:ext>
            </p:extLst>
          </p:nvPr>
        </p:nvGraphicFramePr>
        <p:xfrm>
          <a:off x="942518" y="2839641"/>
          <a:ext cx="3811588" cy="2260600"/>
        </p:xfrm>
        <a:graphic>
          <a:graphicData uri="http://schemas.openxmlformats.org/presentationml/2006/ole">
            <mc:AlternateContent xmlns:mc="http://schemas.openxmlformats.org/markup-compatibility/2006">
              <mc:Choice xmlns:v="urn:schemas-microsoft-com:vml" Requires="v">
                <p:oleObj spid="_x0000_s14643" name="Equation" r:id="rId5" imgW="1905000" imgH="1130300" progId="Equation.3">
                  <p:embed/>
                </p:oleObj>
              </mc:Choice>
              <mc:Fallback>
                <p:oleObj name="Equation" r:id="rId5" imgW="1905000" imgH="1130300" progId="Equation.3">
                  <p:embed/>
                  <p:pic>
                    <p:nvPicPr>
                      <p:cNvPr id="0" name=""/>
                      <p:cNvPicPr/>
                      <p:nvPr/>
                    </p:nvPicPr>
                    <p:blipFill>
                      <a:blip r:embed="rId6"/>
                      <a:stretch>
                        <a:fillRect/>
                      </a:stretch>
                    </p:blipFill>
                    <p:spPr>
                      <a:xfrm>
                        <a:off x="942518" y="2839641"/>
                        <a:ext cx="3811588" cy="2260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59717222"/>
              </p:ext>
            </p:extLst>
          </p:nvPr>
        </p:nvGraphicFramePr>
        <p:xfrm>
          <a:off x="4906963" y="2646363"/>
          <a:ext cx="3811587" cy="2667000"/>
        </p:xfrm>
        <a:graphic>
          <a:graphicData uri="http://schemas.openxmlformats.org/presentationml/2006/ole">
            <mc:AlternateContent xmlns:mc="http://schemas.openxmlformats.org/markup-compatibility/2006">
              <mc:Choice xmlns:v="urn:schemas-microsoft-com:vml" Requires="v">
                <p:oleObj spid="_x0000_s14644" name="Equation" r:id="rId7" imgW="1905000" imgH="1333500" progId="Equation.3">
                  <p:embed/>
                </p:oleObj>
              </mc:Choice>
              <mc:Fallback>
                <p:oleObj name="Equation" r:id="rId7" imgW="1905000" imgH="1333500" progId="Equation.3">
                  <p:embed/>
                  <p:pic>
                    <p:nvPicPr>
                      <p:cNvPr id="0" name=""/>
                      <p:cNvPicPr/>
                      <p:nvPr/>
                    </p:nvPicPr>
                    <p:blipFill>
                      <a:blip r:embed="rId8"/>
                      <a:stretch>
                        <a:fillRect/>
                      </a:stretch>
                    </p:blipFill>
                    <p:spPr>
                      <a:xfrm>
                        <a:off x="4906963" y="2646363"/>
                        <a:ext cx="3811587" cy="2667000"/>
                      </a:xfrm>
                      <a:prstGeom prst="rect">
                        <a:avLst/>
                      </a:prstGeom>
                    </p:spPr>
                  </p:pic>
                </p:oleObj>
              </mc:Fallback>
            </mc:AlternateContent>
          </a:graphicData>
        </a:graphic>
      </p:graphicFrame>
    </p:spTree>
    <p:extLst>
      <p:ext uri="{BB962C8B-B14F-4D97-AF65-F5344CB8AC3E}">
        <p14:creationId xmlns:p14="http://schemas.microsoft.com/office/powerpoint/2010/main" val="4251707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Quadratic Loss</a:t>
            </a:r>
          </a:p>
        </p:txBody>
      </p:sp>
      <p:sp>
        <p:nvSpPr>
          <p:cNvPr id="3" name="Content Placeholder 2"/>
          <p:cNvSpPr>
            <a:spLocks noGrp="1"/>
          </p:cNvSpPr>
          <p:nvPr>
            <p:ph idx="1"/>
          </p:nvPr>
        </p:nvSpPr>
        <p:spPr/>
        <p:txBody>
          <a:bodyPr/>
          <a:lstStyle/>
          <a:p>
            <a:r>
              <a:rPr lang="en-US" dirty="0" smtClean="0"/>
              <a:t>Quiz:</a:t>
            </a:r>
          </a:p>
          <a:p>
            <a:pPr lvl="1"/>
            <a:r>
              <a:rPr lang="en-US" dirty="0" smtClean="0"/>
              <a:t>w</a:t>
            </a:r>
            <a:r>
              <a:rPr lang="en-US" baseline="-25000" dirty="0" smtClean="0"/>
              <a:t>0</a:t>
            </a:r>
            <a:r>
              <a:rPr lang="en-US" dirty="0" smtClean="0"/>
              <a:t> = ??</a:t>
            </a:r>
          </a:p>
          <a:p>
            <a:pPr lvl="1"/>
            <a:r>
              <a:rPr lang="en-US" dirty="0" smtClean="0"/>
              <a:t>w</a:t>
            </a:r>
            <a:r>
              <a:rPr lang="en-US" baseline="-25000" dirty="0" smtClean="0"/>
              <a:t>1</a:t>
            </a:r>
            <a:r>
              <a:rPr lang="en-US" dirty="0" smtClean="0"/>
              <a:t> =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2594431"/>
              </p:ext>
            </p:extLst>
          </p:nvPr>
        </p:nvGraphicFramePr>
        <p:xfrm>
          <a:off x="5186703" y="2360919"/>
          <a:ext cx="665909" cy="1854200"/>
        </p:xfrm>
        <a:graphic>
          <a:graphicData uri="http://schemas.openxmlformats.org/drawingml/2006/table">
            <a:tbl>
              <a:tblPr firstRow="1" bandRow="1">
                <a:tableStyleId>{5C22544A-7EE6-4342-B048-85BDC9FD1C3A}</a:tableStyleId>
              </a:tblPr>
              <a:tblGrid>
                <a:gridCol w="297180"/>
                <a:gridCol w="368729"/>
              </a:tblGrid>
              <a:tr h="370840">
                <a:tc>
                  <a:txBody>
                    <a:bodyPr/>
                    <a:lstStyle/>
                    <a:p>
                      <a:r>
                        <a:rPr lang="en-US" dirty="0" smtClean="0"/>
                        <a:t>x</a:t>
                      </a:r>
                      <a:endParaRPr lang="en-US" dirty="0"/>
                    </a:p>
                  </a:txBody>
                  <a:tcPr/>
                </a:tc>
                <a:tc>
                  <a:txBody>
                    <a:bodyPr/>
                    <a:lstStyle/>
                    <a:p>
                      <a:r>
                        <a:rPr lang="en-US" dirty="0" smtClean="0"/>
                        <a:t>y</a:t>
                      </a:r>
                      <a:endParaRPr lang="en-US" dirty="0"/>
                    </a:p>
                  </a:txBody>
                  <a:tcPr/>
                </a:tc>
              </a:tr>
              <a:tr h="370840">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6</a:t>
                      </a:r>
                      <a:endParaRPr lang="en-US" dirty="0"/>
                    </a:p>
                  </a:txBody>
                  <a:tcPr/>
                </a:tc>
                <a:tc>
                  <a:txBody>
                    <a:bodyPr/>
                    <a:lstStyle/>
                    <a:p>
                      <a:r>
                        <a:rPr lang="en-US" dirty="0" smtClean="0"/>
                        <a:t>-3</a:t>
                      </a:r>
                      <a:endParaRPr lang="en-US" dirty="0"/>
                    </a:p>
                  </a:txBody>
                  <a:tcPr/>
                </a:tc>
              </a:tr>
              <a:tr h="370840">
                <a:tc>
                  <a:txBody>
                    <a:bodyPr/>
                    <a:lstStyle/>
                    <a:p>
                      <a:r>
                        <a:rPr lang="en-US" dirty="0" smtClean="0"/>
                        <a:t>4</a:t>
                      </a:r>
                      <a:endParaRPr lang="en-US" dirty="0"/>
                    </a:p>
                  </a:txBody>
                  <a:tcPr/>
                </a:tc>
                <a:tc>
                  <a:txBody>
                    <a:bodyPr/>
                    <a:lstStyle/>
                    <a:p>
                      <a:r>
                        <a:rPr lang="en-US" dirty="0" smtClean="0"/>
                        <a:t>-1</a:t>
                      </a:r>
                      <a:endParaRPr lang="en-US" dirty="0"/>
                    </a:p>
                  </a:txBody>
                  <a:tcPr/>
                </a:tc>
              </a:tr>
              <a:tr h="370840">
                <a:tc>
                  <a:txBody>
                    <a:bodyPr/>
                    <a:lstStyle/>
                    <a:p>
                      <a:r>
                        <a:rPr lang="en-US" dirty="0" smtClean="0"/>
                        <a:t>5</a:t>
                      </a:r>
                      <a:endParaRPr lang="en-US" dirty="0"/>
                    </a:p>
                  </a:txBody>
                  <a:tcPr/>
                </a:tc>
                <a:tc>
                  <a:txBody>
                    <a:bodyPr/>
                    <a:lstStyle/>
                    <a:p>
                      <a:r>
                        <a:rPr lang="en-US" dirty="0" smtClean="0"/>
                        <a:t>-2</a:t>
                      </a:r>
                      <a:endParaRPr lang="en-US" dirty="0"/>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93199182"/>
              </p:ext>
            </p:extLst>
          </p:nvPr>
        </p:nvGraphicFramePr>
        <p:xfrm>
          <a:off x="4251718" y="1649399"/>
          <a:ext cx="2283477" cy="510778"/>
        </p:xfrm>
        <a:graphic>
          <a:graphicData uri="http://schemas.openxmlformats.org/presentationml/2006/ole">
            <mc:AlternateContent xmlns:mc="http://schemas.openxmlformats.org/markup-compatibility/2006">
              <mc:Choice xmlns:v="urn:schemas-microsoft-com:vml" Requires="v">
                <p:oleObj spid="_x0000_s15562" name="Equation" r:id="rId4" imgW="965200" imgH="215900" progId="Equation.3">
                  <p:embed/>
                </p:oleObj>
              </mc:Choice>
              <mc:Fallback>
                <p:oleObj name="Equation" r:id="rId4" imgW="965200" imgH="215900" progId="Equation.3">
                  <p:embed/>
                  <p:pic>
                    <p:nvPicPr>
                      <p:cNvPr id="0" name=""/>
                      <p:cNvPicPr/>
                      <p:nvPr/>
                    </p:nvPicPr>
                    <p:blipFill>
                      <a:blip r:embed="rId5"/>
                      <a:stretch>
                        <a:fillRect/>
                      </a:stretch>
                    </p:blipFill>
                    <p:spPr>
                      <a:xfrm>
                        <a:off x="4251718" y="1649399"/>
                        <a:ext cx="2283477" cy="51077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0310215"/>
              </p:ext>
            </p:extLst>
          </p:nvPr>
        </p:nvGraphicFramePr>
        <p:xfrm>
          <a:off x="241300" y="3646521"/>
          <a:ext cx="3328988" cy="1930400"/>
        </p:xfrm>
        <a:graphic>
          <a:graphicData uri="http://schemas.openxmlformats.org/presentationml/2006/ole">
            <mc:AlternateContent xmlns:mc="http://schemas.openxmlformats.org/markup-compatibility/2006">
              <mc:Choice xmlns:v="urn:schemas-microsoft-com:vml" Requires="v">
                <p:oleObj spid="_x0000_s15563" name="Equation" r:id="rId6" imgW="1663700" imgH="965200" progId="Equation.3">
                  <p:embed/>
                </p:oleObj>
              </mc:Choice>
              <mc:Fallback>
                <p:oleObj name="Equation" r:id="rId6" imgW="1663700" imgH="965200" progId="Equation.3">
                  <p:embed/>
                  <p:pic>
                    <p:nvPicPr>
                      <p:cNvPr id="0" name=""/>
                      <p:cNvPicPr/>
                      <p:nvPr/>
                    </p:nvPicPr>
                    <p:blipFill>
                      <a:blip r:embed="rId7"/>
                      <a:stretch>
                        <a:fillRect/>
                      </a:stretch>
                    </p:blipFill>
                    <p:spPr>
                      <a:xfrm>
                        <a:off x="241300" y="3646521"/>
                        <a:ext cx="3328988" cy="1930400"/>
                      </a:xfrm>
                      <a:prstGeom prst="rect">
                        <a:avLst/>
                      </a:prstGeom>
                    </p:spPr>
                  </p:pic>
                </p:oleObj>
              </mc:Fallback>
            </mc:AlternateContent>
          </a:graphicData>
        </a:graphic>
      </p:graphicFrame>
    </p:spTree>
    <p:extLst>
      <p:ext uri="{BB962C8B-B14F-4D97-AF65-F5344CB8AC3E}">
        <p14:creationId xmlns:p14="http://schemas.microsoft.com/office/powerpoint/2010/main" val="3361288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Minimize Quadratic Loss</a:t>
            </a:r>
          </a:p>
        </p:txBody>
      </p:sp>
      <p:sp>
        <p:nvSpPr>
          <p:cNvPr id="3" name="Content Placeholder 2"/>
          <p:cNvSpPr>
            <a:spLocks noGrp="1"/>
          </p:cNvSpPr>
          <p:nvPr>
            <p:ph idx="1"/>
          </p:nvPr>
        </p:nvSpPr>
        <p:spPr/>
        <p:txBody>
          <a:bodyPr/>
          <a:lstStyle/>
          <a:p>
            <a:r>
              <a:rPr lang="en-US" dirty="0" smtClean="0"/>
              <a:t>Quiz:</a:t>
            </a:r>
          </a:p>
          <a:p>
            <a:pPr lvl="1"/>
            <a:r>
              <a:rPr lang="en-US" dirty="0" smtClean="0"/>
              <a:t>w</a:t>
            </a:r>
            <a:r>
              <a:rPr lang="en-US" baseline="-25000" dirty="0" smtClean="0"/>
              <a:t>0</a:t>
            </a:r>
            <a:r>
              <a:rPr lang="en-US" dirty="0" smtClean="0"/>
              <a:t> = ??</a:t>
            </a:r>
          </a:p>
          <a:p>
            <a:pPr lvl="1"/>
            <a:r>
              <a:rPr lang="en-US" dirty="0" smtClean="0"/>
              <a:t>w</a:t>
            </a:r>
            <a:r>
              <a:rPr lang="en-US" baseline="-25000" dirty="0" smtClean="0"/>
              <a:t>1</a:t>
            </a:r>
            <a:r>
              <a:rPr lang="en-US" dirty="0" smtClean="0"/>
              <a:t> =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46671940"/>
              </p:ext>
            </p:extLst>
          </p:nvPr>
        </p:nvGraphicFramePr>
        <p:xfrm>
          <a:off x="3429059" y="1662892"/>
          <a:ext cx="665909" cy="1854200"/>
        </p:xfrm>
        <a:graphic>
          <a:graphicData uri="http://schemas.openxmlformats.org/drawingml/2006/table">
            <a:tbl>
              <a:tblPr firstRow="1" bandRow="1">
                <a:tableStyleId>{5C22544A-7EE6-4342-B048-85BDC9FD1C3A}</a:tableStyleId>
              </a:tblPr>
              <a:tblGrid>
                <a:gridCol w="297180"/>
                <a:gridCol w="368729"/>
              </a:tblGrid>
              <a:tr h="370840">
                <a:tc>
                  <a:txBody>
                    <a:bodyPr/>
                    <a:lstStyle/>
                    <a:p>
                      <a:r>
                        <a:rPr lang="en-US" dirty="0" smtClean="0"/>
                        <a:t>x</a:t>
                      </a:r>
                      <a:endParaRPr lang="en-US" dirty="0"/>
                    </a:p>
                  </a:txBody>
                  <a:tcPr/>
                </a:tc>
                <a:tc>
                  <a:txBody>
                    <a:bodyPr/>
                    <a:lstStyle/>
                    <a:p>
                      <a:r>
                        <a:rPr lang="en-US" dirty="0" smtClean="0"/>
                        <a:t>y</a:t>
                      </a:r>
                      <a:endParaRPr lang="en-US" dirty="0"/>
                    </a:p>
                  </a:txBody>
                  <a:tcPr/>
                </a:tc>
              </a:tr>
              <a:tr h="370840">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6</a:t>
                      </a:r>
                      <a:endParaRPr lang="en-US" dirty="0"/>
                    </a:p>
                  </a:txBody>
                  <a:tcPr/>
                </a:tc>
                <a:tc>
                  <a:txBody>
                    <a:bodyPr/>
                    <a:lstStyle/>
                    <a:p>
                      <a:r>
                        <a:rPr lang="en-US" dirty="0" smtClean="0"/>
                        <a:t>-3</a:t>
                      </a:r>
                      <a:endParaRPr lang="en-US" dirty="0"/>
                    </a:p>
                  </a:txBody>
                  <a:tcPr/>
                </a:tc>
              </a:tr>
              <a:tr h="370840">
                <a:tc>
                  <a:txBody>
                    <a:bodyPr/>
                    <a:lstStyle/>
                    <a:p>
                      <a:r>
                        <a:rPr lang="en-US" dirty="0" smtClean="0"/>
                        <a:t>4</a:t>
                      </a:r>
                      <a:endParaRPr lang="en-US" dirty="0"/>
                    </a:p>
                  </a:txBody>
                  <a:tcPr/>
                </a:tc>
                <a:tc>
                  <a:txBody>
                    <a:bodyPr/>
                    <a:lstStyle/>
                    <a:p>
                      <a:r>
                        <a:rPr lang="en-US" dirty="0" smtClean="0"/>
                        <a:t>-1</a:t>
                      </a:r>
                      <a:endParaRPr lang="en-US" dirty="0"/>
                    </a:p>
                  </a:txBody>
                  <a:tcPr/>
                </a:tc>
              </a:tr>
              <a:tr h="370840">
                <a:tc>
                  <a:txBody>
                    <a:bodyPr/>
                    <a:lstStyle/>
                    <a:p>
                      <a:r>
                        <a:rPr lang="en-US" dirty="0" smtClean="0"/>
                        <a:t>5</a:t>
                      </a:r>
                      <a:endParaRPr lang="en-US" dirty="0"/>
                    </a:p>
                  </a:txBody>
                  <a:tcPr/>
                </a:tc>
                <a:tc>
                  <a:txBody>
                    <a:bodyPr/>
                    <a:lstStyle/>
                    <a:p>
                      <a:r>
                        <a:rPr lang="en-US" dirty="0" smtClean="0"/>
                        <a:t>-2</a:t>
                      </a:r>
                      <a:endParaRPr lang="en-US" dirty="0"/>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49964216"/>
              </p:ext>
            </p:extLst>
          </p:nvPr>
        </p:nvGraphicFramePr>
        <p:xfrm>
          <a:off x="4251718" y="1649399"/>
          <a:ext cx="2283477" cy="510778"/>
        </p:xfrm>
        <a:graphic>
          <a:graphicData uri="http://schemas.openxmlformats.org/presentationml/2006/ole">
            <mc:AlternateContent xmlns:mc="http://schemas.openxmlformats.org/markup-compatibility/2006">
              <mc:Choice xmlns:v="urn:schemas-microsoft-com:vml" Requires="v">
                <p:oleObj spid="_x0000_s16683" name="Equation" r:id="rId4" imgW="965200" imgH="215900" progId="Equation.3">
                  <p:embed/>
                </p:oleObj>
              </mc:Choice>
              <mc:Fallback>
                <p:oleObj name="Equation" r:id="rId4" imgW="965200" imgH="215900" progId="Equation.3">
                  <p:embed/>
                  <p:pic>
                    <p:nvPicPr>
                      <p:cNvPr id="0" name=""/>
                      <p:cNvPicPr/>
                      <p:nvPr/>
                    </p:nvPicPr>
                    <p:blipFill>
                      <a:blip r:embed="rId5"/>
                      <a:stretch>
                        <a:fillRect/>
                      </a:stretch>
                    </p:blipFill>
                    <p:spPr>
                      <a:xfrm>
                        <a:off x="4251718" y="1649399"/>
                        <a:ext cx="2283477" cy="51077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43341205"/>
              </p:ext>
            </p:extLst>
          </p:nvPr>
        </p:nvGraphicFramePr>
        <p:xfrm>
          <a:off x="241300" y="3646521"/>
          <a:ext cx="3328988" cy="1930400"/>
        </p:xfrm>
        <a:graphic>
          <a:graphicData uri="http://schemas.openxmlformats.org/presentationml/2006/ole">
            <mc:AlternateContent xmlns:mc="http://schemas.openxmlformats.org/markup-compatibility/2006">
              <mc:Choice xmlns:v="urn:schemas-microsoft-com:vml" Requires="v">
                <p:oleObj spid="_x0000_s16684" name="Equation" r:id="rId6" imgW="1663700" imgH="965200" progId="Equation.3">
                  <p:embed/>
                </p:oleObj>
              </mc:Choice>
              <mc:Fallback>
                <p:oleObj name="Equation" r:id="rId6" imgW="1663700" imgH="965200" progId="Equation.3">
                  <p:embed/>
                  <p:pic>
                    <p:nvPicPr>
                      <p:cNvPr id="0" name=""/>
                      <p:cNvPicPr/>
                      <p:nvPr/>
                    </p:nvPicPr>
                    <p:blipFill>
                      <a:blip r:embed="rId7"/>
                      <a:stretch>
                        <a:fillRect/>
                      </a:stretch>
                    </p:blipFill>
                    <p:spPr>
                      <a:xfrm>
                        <a:off x="241300" y="3646521"/>
                        <a:ext cx="3328988" cy="1930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5133135"/>
              </p:ext>
            </p:extLst>
          </p:nvPr>
        </p:nvGraphicFramePr>
        <p:xfrm>
          <a:off x="4314825" y="3963988"/>
          <a:ext cx="3201988" cy="1600200"/>
        </p:xfrm>
        <a:graphic>
          <a:graphicData uri="http://schemas.openxmlformats.org/presentationml/2006/ole">
            <mc:AlternateContent xmlns:mc="http://schemas.openxmlformats.org/markup-compatibility/2006">
              <mc:Choice xmlns:v="urn:schemas-microsoft-com:vml" Requires="v">
                <p:oleObj spid="_x0000_s16685" name="Equation" r:id="rId8" imgW="1600200" imgH="800100" progId="Equation.3">
                  <p:embed/>
                </p:oleObj>
              </mc:Choice>
              <mc:Fallback>
                <p:oleObj name="Equation" r:id="rId8" imgW="1600200" imgH="800100" progId="Equation.3">
                  <p:embed/>
                  <p:pic>
                    <p:nvPicPr>
                      <p:cNvPr id="0" name=""/>
                      <p:cNvPicPr/>
                      <p:nvPr/>
                    </p:nvPicPr>
                    <p:blipFill>
                      <a:blip r:embed="rId9"/>
                      <a:stretch>
                        <a:fillRect/>
                      </a:stretch>
                    </p:blipFill>
                    <p:spPr>
                      <a:xfrm>
                        <a:off x="4314825" y="3963988"/>
                        <a:ext cx="3201988" cy="1600200"/>
                      </a:xfrm>
                      <a:prstGeom prst="rect">
                        <a:avLst/>
                      </a:prstGeom>
                    </p:spPr>
                  </p:pic>
                </p:oleObj>
              </mc:Fallback>
            </mc:AlternateContent>
          </a:graphicData>
        </a:graphic>
      </p:graphicFrame>
    </p:spTree>
    <p:extLst>
      <p:ext uri="{BB962C8B-B14F-4D97-AF65-F5344CB8AC3E}">
        <p14:creationId xmlns:p14="http://schemas.microsoft.com/office/powerpoint/2010/main" val="3644994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a:t>Quiz:</a:t>
            </a:r>
          </a:p>
          <a:p>
            <a:pPr lvl="1"/>
            <a:r>
              <a:rPr lang="en-US" dirty="0"/>
              <a:t>w</a:t>
            </a:r>
            <a:r>
              <a:rPr lang="en-US" baseline="-25000" dirty="0"/>
              <a:t>0</a:t>
            </a:r>
            <a:r>
              <a:rPr lang="en-US" dirty="0"/>
              <a:t> = ??</a:t>
            </a:r>
          </a:p>
          <a:p>
            <a:pPr lvl="1"/>
            <a:r>
              <a:rPr lang="en-US" dirty="0"/>
              <a:t>w</a:t>
            </a:r>
            <a:r>
              <a:rPr lang="en-US" baseline="-25000" dirty="0"/>
              <a:t>1</a:t>
            </a:r>
            <a:r>
              <a:rPr lang="en-US" dirty="0"/>
              <a:t> = ?</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68500932"/>
              </p:ext>
            </p:extLst>
          </p:nvPr>
        </p:nvGraphicFramePr>
        <p:xfrm>
          <a:off x="3429059" y="1662892"/>
          <a:ext cx="665909" cy="1854200"/>
        </p:xfrm>
        <a:graphic>
          <a:graphicData uri="http://schemas.openxmlformats.org/drawingml/2006/table">
            <a:tbl>
              <a:tblPr firstRow="1" bandRow="1">
                <a:tableStyleId>{5C22544A-7EE6-4342-B048-85BDC9FD1C3A}</a:tableStyleId>
              </a:tblPr>
              <a:tblGrid>
                <a:gridCol w="297180"/>
                <a:gridCol w="368729"/>
              </a:tblGrid>
              <a:tr h="370840">
                <a:tc>
                  <a:txBody>
                    <a:bodyPr/>
                    <a:lstStyle/>
                    <a:p>
                      <a:r>
                        <a:rPr lang="en-US" dirty="0" smtClean="0"/>
                        <a:t>x</a:t>
                      </a:r>
                      <a:endParaRPr lang="en-US" dirty="0"/>
                    </a:p>
                  </a:txBody>
                  <a:tcPr/>
                </a:tc>
                <a:tc>
                  <a:txBody>
                    <a:bodyPr/>
                    <a:lstStyle/>
                    <a:p>
                      <a:r>
                        <a:rPr lang="en-US" dirty="0" smtClean="0"/>
                        <a:t>y</a:t>
                      </a:r>
                      <a:endParaRPr lang="en-US" dirty="0"/>
                    </a:p>
                  </a:txBody>
                  <a:tcPr/>
                </a:tc>
              </a:tr>
              <a:tr h="370840">
                <a:tc>
                  <a:txBody>
                    <a:bodyPr/>
                    <a:lstStyle/>
                    <a:p>
                      <a:r>
                        <a:rPr lang="en-US" dirty="0" smtClean="0"/>
                        <a:t>2</a:t>
                      </a:r>
                      <a:endParaRPr lang="en-US" dirty="0"/>
                    </a:p>
                  </a:txBody>
                  <a:tcPr/>
                </a:tc>
                <a:tc>
                  <a:txBody>
                    <a:bodyPr/>
                    <a:lstStyle/>
                    <a:p>
                      <a:r>
                        <a:rPr lang="en-US" dirty="0" smtClean="0"/>
                        <a:t>2</a:t>
                      </a:r>
                      <a:endParaRPr lang="en-US" dirty="0"/>
                    </a:p>
                  </a:txBody>
                  <a:tcPr/>
                </a:tc>
              </a:tr>
              <a:tr h="370840">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r>
                        <a:rPr lang="en-US" dirty="0" smtClean="0"/>
                        <a:t>6</a:t>
                      </a:r>
                      <a:endParaRPr lang="en-US" dirty="0"/>
                    </a:p>
                  </a:txBody>
                  <a:tcPr/>
                </a:tc>
                <a:tc>
                  <a:txBody>
                    <a:bodyPr/>
                    <a:lstStyle/>
                    <a:p>
                      <a:r>
                        <a:rPr lang="en-US" dirty="0" smtClean="0"/>
                        <a:t>5</a:t>
                      </a:r>
                      <a:endParaRPr lang="en-US" dirty="0"/>
                    </a:p>
                  </a:txBody>
                  <a:tcPr/>
                </a:tc>
              </a:tr>
              <a:tr h="370840">
                <a:tc>
                  <a:txBody>
                    <a:bodyPr/>
                    <a:lstStyle/>
                    <a:p>
                      <a:r>
                        <a:rPr lang="en-US" dirty="0" smtClean="0"/>
                        <a:t>8</a:t>
                      </a:r>
                      <a:endParaRPr lang="en-US" dirty="0"/>
                    </a:p>
                  </a:txBody>
                  <a:tcPr/>
                </a:tc>
                <a:tc>
                  <a:txBody>
                    <a:bodyPr/>
                    <a:lstStyle/>
                    <a:p>
                      <a:r>
                        <a:rPr lang="en-US" dirty="0" smtClean="0"/>
                        <a:t>8</a:t>
                      </a:r>
                      <a:endParaRPr lang="en-US" dirty="0"/>
                    </a:p>
                  </a:txBody>
                  <a:tcPr/>
                </a:tc>
              </a:tr>
            </a:tbl>
          </a:graphicData>
        </a:graphic>
      </p:graphicFrame>
      <p:graphicFrame>
        <p:nvGraphicFramePr>
          <p:cNvPr id="5" name="Chart 4"/>
          <p:cNvGraphicFramePr/>
          <p:nvPr>
            <p:extLst>
              <p:ext uri="{D42A27DB-BD31-4B8C-83A1-F6EECF244321}">
                <p14:modId xmlns:p14="http://schemas.microsoft.com/office/powerpoint/2010/main" val="719131659"/>
              </p:ext>
            </p:extLst>
          </p:nvPr>
        </p:nvGraphicFramePr>
        <p:xfrm>
          <a:off x="4778476" y="1415990"/>
          <a:ext cx="4111800" cy="2677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89905348"/>
              </p:ext>
            </p:extLst>
          </p:nvPr>
        </p:nvGraphicFramePr>
        <p:xfrm>
          <a:off x="615508" y="4338275"/>
          <a:ext cx="3328988" cy="1930400"/>
        </p:xfrm>
        <a:graphic>
          <a:graphicData uri="http://schemas.openxmlformats.org/presentationml/2006/ole">
            <mc:AlternateContent xmlns:mc="http://schemas.openxmlformats.org/markup-compatibility/2006">
              <mc:Choice xmlns:v="urn:schemas-microsoft-com:vml" Requires="v">
                <p:oleObj spid="_x0000_s17505" name="Equation" r:id="rId4" imgW="1663700" imgH="965200" progId="Equation.3">
                  <p:embed/>
                </p:oleObj>
              </mc:Choice>
              <mc:Fallback>
                <p:oleObj name="Equation" r:id="rId4" imgW="1663700" imgH="965200" progId="Equation.3">
                  <p:embed/>
                  <p:pic>
                    <p:nvPicPr>
                      <p:cNvPr id="0" name=""/>
                      <p:cNvPicPr/>
                      <p:nvPr/>
                    </p:nvPicPr>
                    <p:blipFill>
                      <a:blip r:embed="rId5"/>
                      <a:stretch>
                        <a:fillRect/>
                      </a:stretch>
                    </p:blipFill>
                    <p:spPr>
                      <a:xfrm>
                        <a:off x="615508" y="4338275"/>
                        <a:ext cx="3328988" cy="1930400"/>
                      </a:xfrm>
                      <a:prstGeom prst="rect">
                        <a:avLst/>
                      </a:prstGeom>
                    </p:spPr>
                  </p:pic>
                </p:oleObj>
              </mc:Fallback>
            </mc:AlternateContent>
          </a:graphicData>
        </a:graphic>
      </p:graphicFrame>
    </p:spTree>
    <p:extLst>
      <p:ext uri="{BB962C8B-B14F-4D97-AF65-F5344CB8AC3E}">
        <p14:creationId xmlns:p14="http://schemas.microsoft.com/office/powerpoint/2010/main" val="1534454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a:t>Quiz:</a:t>
            </a:r>
          </a:p>
          <a:p>
            <a:pPr lvl="1"/>
            <a:r>
              <a:rPr lang="en-US" dirty="0"/>
              <a:t>w</a:t>
            </a:r>
            <a:r>
              <a:rPr lang="en-US" baseline="-25000" dirty="0"/>
              <a:t>0</a:t>
            </a:r>
            <a:r>
              <a:rPr lang="en-US" dirty="0"/>
              <a:t> = </a:t>
            </a:r>
            <a:r>
              <a:rPr lang="en-US" dirty="0" smtClean="0"/>
              <a:t>0.5</a:t>
            </a:r>
            <a:endParaRPr lang="en-US" dirty="0"/>
          </a:p>
          <a:p>
            <a:pPr lvl="1"/>
            <a:r>
              <a:rPr lang="en-US" dirty="0"/>
              <a:t>w</a:t>
            </a:r>
            <a:r>
              <a:rPr lang="en-US" baseline="-25000" dirty="0"/>
              <a:t>1</a:t>
            </a:r>
            <a:r>
              <a:rPr lang="en-US" dirty="0"/>
              <a:t> = </a:t>
            </a:r>
            <a:r>
              <a:rPr lang="en-US" dirty="0" smtClean="0"/>
              <a:t>0.9</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31679568"/>
              </p:ext>
            </p:extLst>
          </p:nvPr>
        </p:nvGraphicFramePr>
        <p:xfrm>
          <a:off x="3429059" y="1662892"/>
          <a:ext cx="665909" cy="1854200"/>
        </p:xfrm>
        <a:graphic>
          <a:graphicData uri="http://schemas.openxmlformats.org/drawingml/2006/table">
            <a:tbl>
              <a:tblPr firstRow="1" bandRow="1">
                <a:tableStyleId>{5C22544A-7EE6-4342-B048-85BDC9FD1C3A}</a:tableStyleId>
              </a:tblPr>
              <a:tblGrid>
                <a:gridCol w="297180"/>
                <a:gridCol w="368729"/>
              </a:tblGrid>
              <a:tr h="370840">
                <a:tc>
                  <a:txBody>
                    <a:bodyPr/>
                    <a:lstStyle/>
                    <a:p>
                      <a:r>
                        <a:rPr lang="en-US" dirty="0" smtClean="0"/>
                        <a:t>x</a:t>
                      </a:r>
                      <a:endParaRPr lang="en-US" dirty="0"/>
                    </a:p>
                  </a:txBody>
                  <a:tcPr/>
                </a:tc>
                <a:tc>
                  <a:txBody>
                    <a:bodyPr/>
                    <a:lstStyle/>
                    <a:p>
                      <a:r>
                        <a:rPr lang="en-US" dirty="0" smtClean="0"/>
                        <a:t>y</a:t>
                      </a:r>
                      <a:endParaRPr lang="en-US" dirty="0"/>
                    </a:p>
                  </a:txBody>
                  <a:tcPr/>
                </a:tc>
              </a:tr>
              <a:tr h="370840">
                <a:tc>
                  <a:txBody>
                    <a:bodyPr/>
                    <a:lstStyle/>
                    <a:p>
                      <a:r>
                        <a:rPr lang="en-US" dirty="0" smtClean="0"/>
                        <a:t>2</a:t>
                      </a:r>
                      <a:endParaRPr lang="en-US" dirty="0"/>
                    </a:p>
                  </a:txBody>
                  <a:tcPr/>
                </a:tc>
                <a:tc>
                  <a:txBody>
                    <a:bodyPr/>
                    <a:lstStyle/>
                    <a:p>
                      <a:r>
                        <a:rPr lang="en-US" dirty="0" smtClean="0"/>
                        <a:t>2</a:t>
                      </a:r>
                      <a:endParaRPr lang="en-US" dirty="0"/>
                    </a:p>
                  </a:txBody>
                  <a:tcPr/>
                </a:tc>
              </a:tr>
              <a:tr h="370840">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r>
                        <a:rPr lang="en-US" dirty="0" smtClean="0"/>
                        <a:t>6</a:t>
                      </a:r>
                      <a:endParaRPr lang="en-US" dirty="0"/>
                    </a:p>
                  </a:txBody>
                  <a:tcPr/>
                </a:tc>
                <a:tc>
                  <a:txBody>
                    <a:bodyPr/>
                    <a:lstStyle/>
                    <a:p>
                      <a:r>
                        <a:rPr lang="en-US" dirty="0" smtClean="0"/>
                        <a:t>5</a:t>
                      </a:r>
                      <a:endParaRPr lang="en-US" dirty="0"/>
                    </a:p>
                  </a:txBody>
                  <a:tcPr/>
                </a:tc>
              </a:tr>
              <a:tr h="370840">
                <a:tc>
                  <a:txBody>
                    <a:bodyPr/>
                    <a:lstStyle/>
                    <a:p>
                      <a:r>
                        <a:rPr lang="en-US" dirty="0" smtClean="0"/>
                        <a:t>8</a:t>
                      </a:r>
                      <a:endParaRPr lang="en-US" dirty="0"/>
                    </a:p>
                  </a:txBody>
                  <a:tcPr/>
                </a:tc>
                <a:tc>
                  <a:txBody>
                    <a:bodyPr/>
                    <a:lstStyle/>
                    <a:p>
                      <a:r>
                        <a:rPr lang="en-US" dirty="0" smtClean="0"/>
                        <a:t>8</a:t>
                      </a:r>
                      <a:endParaRPr lang="en-US" dirty="0"/>
                    </a:p>
                  </a:txBody>
                  <a:tcPr/>
                </a:tc>
              </a:tr>
            </a:tbl>
          </a:graphicData>
        </a:graphic>
      </p:graphicFrame>
      <p:graphicFrame>
        <p:nvGraphicFramePr>
          <p:cNvPr id="5" name="Chart 4"/>
          <p:cNvGraphicFramePr/>
          <p:nvPr>
            <p:extLst>
              <p:ext uri="{D42A27DB-BD31-4B8C-83A1-F6EECF244321}">
                <p14:modId xmlns:p14="http://schemas.microsoft.com/office/powerpoint/2010/main" val="1133632440"/>
              </p:ext>
            </p:extLst>
          </p:nvPr>
        </p:nvGraphicFramePr>
        <p:xfrm>
          <a:off x="4778476" y="1415990"/>
          <a:ext cx="4111800" cy="26779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41056210"/>
              </p:ext>
            </p:extLst>
          </p:nvPr>
        </p:nvGraphicFramePr>
        <p:xfrm>
          <a:off x="457200" y="4639767"/>
          <a:ext cx="3328988" cy="1930400"/>
        </p:xfrm>
        <a:graphic>
          <a:graphicData uri="http://schemas.openxmlformats.org/presentationml/2006/ole">
            <mc:AlternateContent xmlns:mc="http://schemas.openxmlformats.org/markup-compatibility/2006">
              <mc:Choice xmlns:v="urn:schemas-microsoft-com:vml" Requires="v">
                <p:oleObj spid="_x0000_s18712" name="Equation" r:id="rId5" imgW="1663700" imgH="965200" progId="Equation.3">
                  <p:embed/>
                </p:oleObj>
              </mc:Choice>
              <mc:Fallback>
                <p:oleObj name="Equation" r:id="rId5" imgW="1663700" imgH="965200" progId="Equation.3">
                  <p:embed/>
                  <p:pic>
                    <p:nvPicPr>
                      <p:cNvPr id="0" name=""/>
                      <p:cNvPicPr/>
                      <p:nvPr/>
                    </p:nvPicPr>
                    <p:blipFill>
                      <a:blip r:embed="rId6"/>
                      <a:stretch>
                        <a:fillRect/>
                      </a:stretch>
                    </p:blipFill>
                    <p:spPr>
                      <a:xfrm>
                        <a:off x="457200" y="4639767"/>
                        <a:ext cx="3328988" cy="1930400"/>
                      </a:xfrm>
                      <a:prstGeom prst="rect">
                        <a:avLst/>
                      </a:prstGeom>
                    </p:spPr>
                  </p:pic>
                </p:oleObj>
              </mc:Fallback>
            </mc:AlternateContent>
          </a:graphicData>
        </a:graphic>
      </p:graphicFrame>
      <p:cxnSp>
        <p:nvCxnSpPr>
          <p:cNvPr id="8" name="Straight Connector 7"/>
          <p:cNvCxnSpPr/>
          <p:nvPr/>
        </p:nvCxnSpPr>
        <p:spPr>
          <a:xfrm flipV="1">
            <a:off x="4778476" y="2245364"/>
            <a:ext cx="3284006" cy="1406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851253" y="2370107"/>
            <a:ext cx="1712285" cy="89587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2815330073"/>
              </p:ext>
            </p:extLst>
          </p:nvPr>
        </p:nvGraphicFramePr>
        <p:xfrm>
          <a:off x="4397375" y="4656138"/>
          <a:ext cx="3303588" cy="1600200"/>
        </p:xfrm>
        <a:graphic>
          <a:graphicData uri="http://schemas.openxmlformats.org/presentationml/2006/ole">
            <mc:AlternateContent xmlns:mc="http://schemas.openxmlformats.org/markup-compatibility/2006">
              <mc:Choice xmlns:v="urn:schemas-microsoft-com:vml" Requires="v">
                <p:oleObj spid="_x0000_s18713" name="Equation" r:id="rId7" imgW="1651000" imgH="800100" progId="Equation.3">
                  <p:embed/>
                </p:oleObj>
              </mc:Choice>
              <mc:Fallback>
                <p:oleObj name="Equation" r:id="rId7" imgW="1651000" imgH="800100" progId="Equation.3">
                  <p:embed/>
                  <p:pic>
                    <p:nvPicPr>
                      <p:cNvPr id="0" name=""/>
                      <p:cNvPicPr/>
                      <p:nvPr/>
                    </p:nvPicPr>
                    <p:blipFill>
                      <a:blip r:embed="rId8"/>
                      <a:stretch>
                        <a:fillRect/>
                      </a:stretch>
                    </p:blipFill>
                    <p:spPr>
                      <a:xfrm>
                        <a:off x="4397375" y="4656138"/>
                        <a:ext cx="3303588" cy="1600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6946219"/>
              </p:ext>
            </p:extLst>
          </p:nvPr>
        </p:nvGraphicFramePr>
        <p:xfrm>
          <a:off x="646113" y="3651552"/>
          <a:ext cx="3751262" cy="682625"/>
        </p:xfrm>
        <a:graphic>
          <a:graphicData uri="http://schemas.openxmlformats.org/presentationml/2006/ole">
            <mc:AlternateContent xmlns:mc="http://schemas.openxmlformats.org/markup-compatibility/2006">
              <mc:Choice xmlns:v="urn:schemas-microsoft-com:vml" Requires="v">
                <p:oleObj spid="_x0000_s18714" name="Equation" r:id="rId9" imgW="1536700" imgH="279400" progId="Equation.3">
                  <p:embed/>
                </p:oleObj>
              </mc:Choice>
              <mc:Fallback>
                <p:oleObj name="Equation" r:id="rId9" imgW="1536700" imgH="279400" progId="Equation.3">
                  <p:embed/>
                  <p:pic>
                    <p:nvPicPr>
                      <p:cNvPr id="0" name=""/>
                      <p:cNvPicPr/>
                      <p:nvPr/>
                    </p:nvPicPr>
                    <p:blipFill>
                      <a:blip r:embed="rId10"/>
                      <a:stretch>
                        <a:fillRect/>
                      </a:stretch>
                    </p:blipFill>
                    <p:spPr>
                      <a:xfrm>
                        <a:off x="646113" y="3651552"/>
                        <a:ext cx="3751262" cy="682625"/>
                      </a:xfrm>
                      <a:prstGeom prst="rect">
                        <a:avLst/>
                      </a:prstGeom>
                    </p:spPr>
                  </p:pic>
                </p:oleObj>
              </mc:Fallback>
            </mc:AlternateContent>
          </a:graphicData>
        </a:graphic>
      </p:graphicFrame>
    </p:spTree>
    <p:extLst>
      <p:ext uri="{BB962C8B-B14F-4D97-AF65-F5344CB8AC3E}">
        <p14:creationId xmlns:p14="http://schemas.microsoft.com/office/powerpoint/2010/main" val="557301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Linear Regression</a:t>
            </a:r>
            <a:endParaRPr lang="en-US" dirty="0"/>
          </a:p>
        </p:txBody>
      </p:sp>
      <p:pic>
        <p:nvPicPr>
          <p:cNvPr id="4" name="Content Placeholder 3" descr="Screen%20Shot%202011-10-30%20at%2018.31.18.png"/>
          <p:cNvPicPr>
            <a:picLocks noGrp="1" noChangeAspect="1"/>
          </p:cNvPicPr>
          <p:nvPr>
            <p:ph idx="1"/>
          </p:nvPr>
        </p:nvPicPr>
        <p:blipFill>
          <a:blip r:embed="rId3">
            <a:extLst>
              <a:ext uri="{28A0092B-C50C-407E-A947-70E740481C1C}">
                <a14:useLocalDpi xmlns:a14="http://schemas.microsoft.com/office/drawing/2010/main" val="0"/>
              </a:ext>
            </a:extLst>
          </a:blip>
          <a:srcRect l="-15314" r="-15314"/>
          <a:stretch>
            <a:fillRect/>
          </a:stretch>
        </p:blipFill>
        <p:spPr/>
      </p:pic>
      <p:cxnSp>
        <p:nvCxnSpPr>
          <p:cNvPr id="6" name="Straight Connector 5"/>
          <p:cNvCxnSpPr/>
          <p:nvPr/>
        </p:nvCxnSpPr>
        <p:spPr>
          <a:xfrm flipV="1">
            <a:off x="1768984" y="4456707"/>
            <a:ext cx="2483381" cy="10433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499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with Linear Regression</a:t>
            </a:r>
          </a:p>
        </p:txBody>
      </p:sp>
      <p:cxnSp>
        <p:nvCxnSpPr>
          <p:cNvPr id="5" name="Straight Arrow Connector 4"/>
          <p:cNvCxnSpPr/>
          <p:nvPr/>
        </p:nvCxnSpPr>
        <p:spPr>
          <a:xfrm flipV="1">
            <a:off x="1553530" y="4071140"/>
            <a:ext cx="3753420" cy="11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1553530" y="1882477"/>
            <a:ext cx="0" cy="2188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734965" y="1961859"/>
            <a:ext cx="3401891" cy="1678353"/>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06950" y="4184542"/>
            <a:ext cx="633507" cy="369332"/>
          </a:xfrm>
          <a:prstGeom prst="rect">
            <a:avLst/>
          </a:prstGeom>
          <a:noFill/>
        </p:spPr>
        <p:txBody>
          <a:bodyPr wrap="none" rtlCol="0">
            <a:spAutoFit/>
          </a:bodyPr>
          <a:lstStyle/>
          <a:p>
            <a:r>
              <a:rPr lang="en-US" dirty="0" smtClean="0"/>
              <a:t>Days</a:t>
            </a:r>
            <a:endParaRPr lang="en-US" dirty="0"/>
          </a:p>
        </p:txBody>
      </p:sp>
      <p:sp>
        <p:nvSpPr>
          <p:cNvPr id="11" name="TextBox 10"/>
          <p:cNvSpPr txBox="1"/>
          <p:nvPr/>
        </p:nvSpPr>
        <p:spPr>
          <a:xfrm>
            <a:off x="669039" y="1882477"/>
            <a:ext cx="717677" cy="369332"/>
          </a:xfrm>
          <a:prstGeom prst="rect">
            <a:avLst/>
          </a:prstGeom>
          <a:noFill/>
        </p:spPr>
        <p:txBody>
          <a:bodyPr wrap="none" rtlCol="0">
            <a:spAutoFit/>
          </a:bodyPr>
          <a:lstStyle/>
          <a:p>
            <a:r>
              <a:rPr lang="en-US" dirty="0" smtClean="0"/>
              <a:t>Temp</a:t>
            </a:r>
            <a:endParaRPr lang="en-US" dirty="0"/>
          </a:p>
        </p:txBody>
      </p:sp>
      <p:sp>
        <p:nvSpPr>
          <p:cNvPr id="13" name="TextBox 12"/>
          <p:cNvSpPr txBox="1"/>
          <p:nvPr/>
        </p:nvSpPr>
        <p:spPr>
          <a:xfrm>
            <a:off x="975209" y="4416242"/>
            <a:ext cx="2016222" cy="2308324"/>
          </a:xfrm>
          <a:prstGeom prst="rect">
            <a:avLst/>
          </a:prstGeom>
          <a:noFill/>
        </p:spPr>
        <p:txBody>
          <a:bodyPr wrap="none" rtlCol="0">
            <a:spAutoFit/>
          </a:bodyPr>
          <a:lstStyle/>
          <a:p>
            <a:r>
              <a:rPr lang="en-US" dirty="0" smtClean="0"/>
              <a:t>Logistic Regression:</a:t>
            </a:r>
          </a:p>
          <a:p>
            <a:endParaRPr lang="en-US" dirty="0"/>
          </a:p>
          <a:p>
            <a:r>
              <a:rPr lang="en-US" dirty="0" smtClean="0"/>
              <a:t>Quiz: Range of z?</a:t>
            </a:r>
          </a:p>
          <a:p>
            <a:r>
              <a:rPr lang="en-US" dirty="0" smtClean="0"/>
              <a:t>	a. </a:t>
            </a:r>
            <a:r>
              <a:rPr lang="en-US" dirty="0"/>
              <a:t>(</a:t>
            </a:r>
            <a:r>
              <a:rPr lang="en-US" dirty="0" smtClean="0"/>
              <a:t>0,1</a:t>
            </a:r>
            <a:r>
              <a:rPr lang="en-US" dirty="0"/>
              <a:t>)</a:t>
            </a:r>
            <a:endParaRPr lang="en-US" dirty="0" smtClean="0"/>
          </a:p>
          <a:p>
            <a:r>
              <a:rPr lang="en-US" dirty="0" smtClean="0"/>
              <a:t>	b. (-1, 1)</a:t>
            </a:r>
          </a:p>
          <a:p>
            <a:r>
              <a:rPr lang="en-US" dirty="0" smtClean="0"/>
              <a:t>	c. (-1,0)</a:t>
            </a:r>
          </a:p>
          <a:p>
            <a:r>
              <a:rPr lang="en-US" dirty="0" smtClean="0"/>
              <a:t>	d. (-2, 2)</a:t>
            </a:r>
          </a:p>
          <a:p>
            <a:r>
              <a:rPr lang="en-US" dirty="0"/>
              <a:t>	</a:t>
            </a:r>
            <a:r>
              <a:rPr lang="en-US" dirty="0" smtClean="0"/>
              <a:t>e. None</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1594898882"/>
              </p:ext>
            </p:extLst>
          </p:nvPr>
        </p:nvGraphicFramePr>
        <p:xfrm>
          <a:off x="3219710" y="4727487"/>
          <a:ext cx="1833562" cy="1443038"/>
        </p:xfrm>
        <a:graphic>
          <a:graphicData uri="http://schemas.openxmlformats.org/presentationml/2006/ole">
            <mc:AlternateContent xmlns:mc="http://schemas.openxmlformats.org/markup-compatibility/2006">
              <mc:Choice xmlns:v="urn:schemas-microsoft-com:vml" Requires="v">
                <p:oleObj spid="_x0000_s19539" name="Equation" r:id="rId4" imgW="774700" imgH="609600" progId="Equation.3">
                  <p:embed/>
                </p:oleObj>
              </mc:Choice>
              <mc:Fallback>
                <p:oleObj name="Equation" r:id="rId4" imgW="774700" imgH="609600" progId="Equation.3">
                  <p:embed/>
                  <p:pic>
                    <p:nvPicPr>
                      <p:cNvPr id="0" name=""/>
                      <p:cNvPicPr/>
                      <p:nvPr/>
                    </p:nvPicPr>
                    <p:blipFill>
                      <a:blip r:embed="rId5"/>
                      <a:stretch>
                        <a:fillRect/>
                      </a:stretch>
                    </p:blipFill>
                    <p:spPr>
                      <a:xfrm>
                        <a:off x="3219710" y="4727487"/>
                        <a:ext cx="1833562" cy="1443038"/>
                      </a:xfrm>
                      <a:prstGeom prst="rect">
                        <a:avLst/>
                      </a:prstGeom>
                    </p:spPr>
                  </p:pic>
                </p:oleObj>
              </mc:Fallback>
            </mc:AlternateContent>
          </a:graphicData>
        </a:graphic>
      </p:graphicFrame>
    </p:spTree>
    <p:extLst>
      <p:ext uri="{BB962C8B-B14F-4D97-AF65-F5344CB8AC3E}">
        <p14:creationId xmlns:p14="http://schemas.microsoft.com/office/powerpoint/2010/main" val="826628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Regression</a:t>
            </a:r>
            <a:endParaRPr lang="en-US" dirty="0"/>
          </a:p>
        </p:txBody>
      </p:sp>
      <p:sp>
        <p:nvSpPr>
          <p:cNvPr id="13" name="TextBox 12"/>
          <p:cNvSpPr txBox="1"/>
          <p:nvPr/>
        </p:nvSpPr>
        <p:spPr>
          <a:xfrm>
            <a:off x="737076" y="1417638"/>
            <a:ext cx="2016222" cy="1477328"/>
          </a:xfrm>
          <a:prstGeom prst="rect">
            <a:avLst/>
          </a:prstGeom>
          <a:noFill/>
        </p:spPr>
        <p:txBody>
          <a:bodyPr wrap="none" rtlCol="0">
            <a:spAutoFit/>
          </a:bodyPr>
          <a:lstStyle/>
          <a:p>
            <a:r>
              <a:rPr lang="en-US" dirty="0" smtClean="0"/>
              <a:t>Logistic Regression:</a:t>
            </a:r>
          </a:p>
          <a:p>
            <a:endParaRPr lang="en-US" dirty="0"/>
          </a:p>
          <a:p>
            <a:r>
              <a:rPr lang="en-US" dirty="0" smtClean="0"/>
              <a:t>Quiz: Range of z?</a:t>
            </a:r>
          </a:p>
          <a:p>
            <a:r>
              <a:rPr lang="en-US" dirty="0" smtClean="0"/>
              <a:t>	a. </a:t>
            </a:r>
            <a:r>
              <a:rPr lang="en-US" dirty="0"/>
              <a:t>(</a:t>
            </a:r>
            <a:r>
              <a:rPr lang="en-US" dirty="0" smtClean="0"/>
              <a:t>0,1</a:t>
            </a:r>
            <a:r>
              <a:rPr lang="en-US" dirty="0"/>
              <a:t>)</a:t>
            </a:r>
            <a:endParaRPr lang="en-US" dirty="0" smtClean="0"/>
          </a:p>
          <a:p>
            <a:r>
              <a:rPr lang="en-US" dirty="0" smtClean="0"/>
              <a:t>	</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141217164"/>
              </p:ext>
            </p:extLst>
          </p:nvPr>
        </p:nvGraphicFramePr>
        <p:xfrm>
          <a:off x="2981578" y="1540885"/>
          <a:ext cx="1833562" cy="1443038"/>
        </p:xfrm>
        <a:graphic>
          <a:graphicData uri="http://schemas.openxmlformats.org/presentationml/2006/ole">
            <mc:AlternateContent xmlns:mc="http://schemas.openxmlformats.org/markup-compatibility/2006">
              <mc:Choice xmlns:v="urn:schemas-microsoft-com:vml" Requires="v">
                <p:oleObj spid="_x0000_s20558" name="Equation" r:id="rId4" imgW="774700" imgH="609600" progId="Equation.3">
                  <p:embed/>
                </p:oleObj>
              </mc:Choice>
              <mc:Fallback>
                <p:oleObj name="Equation" r:id="rId4" imgW="774700" imgH="609600" progId="Equation.3">
                  <p:embed/>
                  <p:pic>
                    <p:nvPicPr>
                      <p:cNvPr id="0" name=""/>
                      <p:cNvPicPr/>
                      <p:nvPr/>
                    </p:nvPicPr>
                    <p:blipFill>
                      <a:blip r:embed="rId5"/>
                      <a:stretch>
                        <a:fillRect/>
                      </a:stretch>
                    </p:blipFill>
                    <p:spPr>
                      <a:xfrm>
                        <a:off x="2981578" y="1540885"/>
                        <a:ext cx="1833562" cy="1443038"/>
                      </a:xfrm>
                      <a:prstGeom prst="rect">
                        <a:avLst/>
                      </a:prstGeom>
                    </p:spPr>
                  </p:pic>
                </p:oleObj>
              </mc:Fallback>
            </mc:AlternateContent>
          </a:graphicData>
        </a:graphic>
      </p:graphicFrame>
      <p:pic>
        <p:nvPicPr>
          <p:cNvPr id="3" name="Picture 2" descr="320px-Logistic-curve.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3273" y="3172199"/>
            <a:ext cx="4064000" cy="2705100"/>
          </a:xfrm>
          <a:prstGeom prst="rect">
            <a:avLst/>
          </a:prstGeom>
        </p:spPr>
      </p:pic>
    </p:spTree>
    <p:extLst>
      <p:ext uri="{BB962C8B-B14F-4D97-AF65-F5344CB8AC3E}">
        <p14:creationId xmlns:p14="http://schemas.microsoft.com/office/powerpoint/2010/main" val="366256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Datamining</a:t>
            </a:r>
            <a:r>
              <a:rPr lang="en-US" dirty="0" smtClean="0"/>
              <a:t> result</a:t>
            </a:r>
            <a:endParaRPr lang="en-US" dirty="0"/>
          </a:p>
        </p:txBody>
      </p:sp>
      <p:sp>
        <p:nvSpPr>
          <p:cNvPr id="3" name="Content Placeholder 2"/>
          <p:cNvSpPr>
            <a:spLocks noGrp="1"/>
          </p:cNvSpPr>
          <p:nvPr>
            <p:ph idx="1"/>
          </p:nvPr>
        </p:nvSpPr>
        <p:spPr>
          <a:xfrm>
            <a:off x="457200" y="1600200"/>
            <a:ext cx="8229600" cy="602451"/>
          </a:xfrm>
        </p:spPr>
        <p:txBody>
          <a:bodyPr/>
          <a:lstStyle/>
          <a:p>
            <a:r>
              <a:rPr lang="en-US" dirty="0"/>
              <a:t>One of 18 learned rules</a:t>
            </a:r>
            <a:r>
              <a:rPr lang="en-US" dirty="0" smtClean="0"/>
              <a:t>:</a:t>
            </a:r>
          </a:p>
        </p:txBody>
      </p:sp>
      <p:sp>
        <p:nvSpPr>
          <p:cNvPr id="4" name="TextBox 3"/>
          <p:cNvSpPr txBox="1"/>
          <p:nvPr/>
        </p:nvSpPr>
        <p:spPr>
          <a:xfrm>
            <a:off x="1461017" y="2472363"/>
            <a:ext cx="6473429" cy="2031325"/>
          </a:xfrm>
          <a:prstGeom prst="rect">
            <a:avLst/>
          </a:prstGeom>
          <a:noFill/>
        </p:spPr>
        <p:txBody>
          <a:bodyPr wrap="square" rtlCol="0">
            <a:spAutoFit/>
          </a:bodyPr>
          <a:lstStyle/>
          <a:p>
            <a:r>
              <a:rPr lang="en-US" dirty="0"/>
              <a:t>If   No previous vaginal delivery, and</a:t>
            </a:r>
          </a:p>
          <a:p>
            <a:r>
              <a:rPr lang="en-US" dirty="0"/>
              <a:t>     Abnormal 2nd Trimester Ultrasound, and</a:t>
            </a:r>
          </a:p>
          <a:p>
            <a:r>
              <a:rPr lang="en-US" dirty="0"/>
              <a:t>     </a:t>
            </a:r>
            <a:r>
              <a:rPr lang="en-US" dirty="0" smtClean="0"/>
              <a:t>Mal-presentation </a:t>
            </a:r>
            <a:r>
              <a:rPr lang="en-US" dirty="0"/>
              <a:t>at admission</a:t>
            </a:r>
          </a:p>
          <a:p>
            <a:r>
              <a:rPr lang="en-US" dirty="0"/>
              <a:t>Then Probability of Emergency C-Section is 0.6</a:t>
            </a:r>
          </a:p>
          <a:p>
            <a:endParaRPr lang="en-US" dirty="0"/>
          </a:p>
          <a:p>
            <a:r>
              <a:rPr lang="en-US" dirty="0"/>
              <a:t> Over training data: 26/41 = .63, </a:t>
            </a:r>
          </a:p>
          <a:p>
            <a:r>
              <a:rPr lang="en-US" dirty="0"/>
              <a:t> Over test data: 12/20 = .60</a:t>
            </a:r>
          </a:p>
        </p:txBody>
      </p:sp>
    </p:spTree>
    <p:extLst>
      <p:ext uri="{BB962C8B-B14F-4D97-AF65-F5344CB8AC3E}">
        <p14:creationId xmlns:p14="http://schemas.microsoft.com/office/powerpoint/2010/main" val="2580180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Regularization</a:t>
            </a:r>
            <a:endParaRPr lang="en-US" dirty="0"/>
          </a:p>
        </p:txBody>
      </p:sp>
      <p:sp>
        <p:nvSpPr>
          <p:cNvPr id="3" name="Content Placeholder 2"/>
          <p:cNvSpPr>
            <a:spLocks noGrp="1"/>
          </p:cNvSpPr>
          <p:nvPr>
            <p:ph idx="1"/>
          </p:nvPr>
        </p:nvSpPr>
        <p:spPr>
          <a:xfrm>
            <a:off x="457200" y="1600201"/>
            <a:ext cx="8229600" cy="1835887"/>
          </a:xfrm>
        </p:spPr>
        <p:txBody>
          <a:bodyPr>
            <a:normAutofit fontScale="85000" lnSpcReduction="20000"/>
          </a:bodyPr>
          <a:lstStyle/>
          <a:p>
            <a:r>
              <a:rPr lang="en-US" dirty="0" err="1"/>
              <a:t>Overﬁtting</a:t>
            </a:r>
            <a:r>
              <a:rPr lang="en-US" dirty="0"/>
              <a:t> occurs when a model captures idiosyncrasies of </a:t>
            </a:r>
            <a:r>
              <a:rPr lang="en-US" dirty="0" smtClean="0"/>
              <a:t>the input </a:t>
            </a:r>
            <a:r>
              <a:rPr lang="en-US" dirty="0"/>
              <a:t>data, rather than generalizing</a:t>
            </a:r>
            <a:r>
              <a:rPr lang="en-US" dirty="0" smtClean="0"/>
              <a:t>.</a:t>
            </a:r>
            <a:endParaRPr lang="en-US" dirty="0"/>
          </a:p>
          <a:p>
            <a:pPr lvl="1"/>
            <a:r>
              <a:rPr lang="en-US" dirty="0"/>
              <a:t>Too many parameters relative to the amount of training data</a:t>
            </a:r>
          </a:p>
        </p:txBody>
      </p:sp>
      <p:graphicFrame>
        <p:nvGraphicFramePr>
          <p:cNvPr id="4" name="Object 3"/>
          <p:cNvGraphicFramePr>
            <a:graphicFrameLocks noChangeAspect="1"/>
          </p:cNvGraphicFramePr>
          <p:nvPr>
            <p:extLst>
              <p:ext uri="{D42A27DB-BD31-4B8C-83A1-F6EECF244321}">
                <p14:modId xmlns:p14="http://schemas.microsoft.com/office/powerpoint/2010/main" val="2530263813"/>
              </p:ext>
            </p:extLst>
          </p:nvPr>
        </p:nvGraphicFramePr>
        <p:xfrm>
          <a:off x="1184275" y="3578225"/>
          <a:ext cx="7172325" cy="1246188"/>
        </p:xfrm>
        <a:graphic>
          <a:graphicData uri="http://schemas.openxmlformats.org/presentationml/2006/ole">
            <mc:AlternateContent xmlns:mc="http://schemas.openxmlformats.org/markup-compatibility/2006">
              <mc:Choice xmlns:v="urn:schemas-microsoft-com:vml" Requires="v">
                <p:oleObj spid="_x0000_s21576" name="Equation" r:id="rId3" imgW="2921000" imgH="508000" progId="Equation.3">
                  <p:embed/>
                </p:oleObj>
              </mc:Choice>
              <mc:Fallback>
                <p:oleObj name="Equation" r:id="rId3" imgW="2921000" imgH="508000" progId="Equation.3">
                  <p:embed/>
                  <p:pic>
                    <p:nvPicPr>
                      <p:cNvPr id="0" name=""/>
                      <p:cNvPicPr/>
                      <p:nvPr/>
                    </p:nvPicPr>
                    <p:blipFill>
                      <a:blip r:embed="rId4"/>
                      <a:stretch>
                        <a:fillRect/>
                      </a:stretch>
                    </p:blipFill>
                    <p:spPr>
                      <a:xfrm>
                        <a:off x="1184275" y="3578225"/>
                        <a:ext cx="7172325" cy="1246188"/>
                      </a:xfrm>
                      <a:prstGeom prst="rect">
                        <a:avLst/>
                      </a:prstGeom>
                    </p:spPr>
                  </p:pic>
                </p:oleObj>
              </mc:Fallback>
            </mc:AlternateContent>
          </a:graphicData>
        </a:graphic>
      </p:graphicFrame>
      <p:sp>
        <p:nvSpPr>
          <p:cNvPr id="5" name="TextBox 4"/>
          <p:cNvSpPr txBox="1"/>
          <p:nvPr/>
        </p:nvSpPr>
        <p:spPr>
          <a:xfrm>
            <a:off x="6406895" y="4683574"/>
            <a:ext cx="2311863" cy="646331"/>
          </a:xfrm>
          <a:prstGeom prst="rect">
            <a:avLst/>
          </a:prstGeom>
          <a:noFill/>
        </p:spPr>
        <p:txBody>
          <a:bodyPr wrap="none" rtlCol="0">
            <a:spAutoFit/>
          </a:bodyPr>
          <a:lstStyle/>
          <a:p>
            <a:r>
              <a:rPr lang="en-US" dirty="0" smtClean="0"/>
              <a:t>P = 1, L1 regularization</a:t>
            </a:r>
          </a:p>
          <a:p>
            <a:r>
              <a:rPr lang="en-US" dirty="0" smtClean="0"/>
              <a:t>P = 2, L2 regularization</a:t>
            </a:r>
            <a:endParaRPr lang="en-US" dirty="0"/>
          </a:p>
        </p:txBody>
      </p:sp>
    </p:spTree>
    <p:extLst>
      <p:ext uri="{BB962C8B-B14F-4D97-AF65-F5344CB8AC3E}">
        <p14:creationId xmlns:p14="http://schemas.microsoft.com/office/powerpoint/2010/main" val="1081488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Minimize Complicated Loss Function</a:t>
            </a:r>
            <a:endParaRPr lang="en-US" dirty="0"/>
          </a:p>
        </p:txBody>
      </p:sp>
      <p:sp>
        <p:nvSpPr>
          <p:cNvPr id="3" name="Content Placeholder 2"/>
          <p:cNvSpPr>
            <a:spLocks noGrp="1"/>
          </p:cNvSpPr>
          <p:nvPr>
            <p:ph idx="1"/>
          </p:nvPr>
        </p:nvSpPr>
        <p:spPr>
          <a:xfrm>
            <a:off x="457200" y="1600201"/>
            <a:ext cx="8229600" cy="1903928"/>
          </a:xfrm>
        </p:spPr>
        <p:txBody>
          <a:bodyPr>
            <a:normAutofit fontScale="92500" lnSpcReduction="10000"/>
          </a:bodyPr>
          <a:lstStyle/>
          <a:p>
            <a:r>
              <a:rPr lang="en-US" dirty="0" smtClean="0"/>
              <a:t>Close-form solution for minimize complicated loss function doesn’t always exist.</a:t>
            </a:r>
          </a:p>
          <a:p>
            <a:r>
              <a:rPr lang="en-US" dirty="0" smtClean="0"/>
              <a:t>We need to use an iterative method</a:t>
            </a:r>
          </a:p>
          <a:p>
            <a:pPr lvl="1"/>
            <a:r>
              <a:rPr lang="en-US" dirty="0" smtClean="0"/>
              <a:t>Gradient Descent</a:t>
            </a:r>
            <a:endParaRPr lang="en-US" dirty="0"/>
          </a:p>
        </p:txBody>
      </p:sp>
      <p:pic>
        <p:nvPicPr>
          <p:cNvPr id="4" name="Picture 3" descr="descen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0" y="3638020"/>
            <a:ext cx="5956300" cy="18415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474716166"/>
              </p:ext>
            </p:extLst>
          </p:nvPr>
        </p:nvGraphicFramePr>
        <p:xfrm>
          <a:off x="570596" y="3972790"/>
          <a:ext cx="2593162" cy="1027479"/>
        </p:xfrm>
        <a:graphic>
          <a:graphicData uri="http://schemas.openxmlformats.org/presentationml/2006/ole">
            <mc:AlternateContent xmlns:mc="http://schemas.openxmlformats.org/markup-compatibility/2006">
              <mc:Choice xmlns:v="urn:schemas-microsoft-com:vml" Requires="v">
                <p:oleObj spid="_x0000_s22596" name="Equation" r:id="rId4" imgW="1346200" imgH="533400" progId="Equation.3">
                  <p:embed/>
                </p:oleObj>
              </mc:Choice>
              <mc:Fallback>
                <p:oleObj name="Equation" r:id="rId4" imgW="1346200" imgH="533400" progId="Equation.3">
                  <p:embed/>
                  <p:pic>
                    <p:nvPicPr>
                      <p:cNvPr id="0" name=""/>
                      <p:cNvPicPr/>
                      <p:nvPr/>
                    </p:nvPicPr>
                    <p:blipFill>
                      <a:blip r:embed="rId5"/>
                      <a:stretch>
                        <a:fillRect/>
                      </a:stretch>
                    </p:blipFill>
                    <p:spPr>
                      <a:xfrm>
                        <a:off x="570596" y="3972790"/>
                        <a:ext cx="2593162" cy="1027479"/>
                      </a:xfrm>
                      <a:prstGeom prst="rect">
                        <a:avLst/>
                      </a:prstGeom>
                    </p:spPr>
                  </p:pic>
                </p:oleObj>
              </mc:Fallback>
            </mc:AlternateContent>
          </a:graphicData>
        </a:graphic>
      </p:graphicFrame>
      <p:sp>
        <p:nvSpPr>
          <p:cNvPr id="6" name="TextBox 5"/>
          <p:cNvSpPr txBox="1"/>
          <p:nvPr/>
        </p:nvSpPr>
        <p:spPr>
          <a:xfrm>
            <a:off x="5046139" y="3972790"/>
            <a:ext cx="295236" cy="369332"/>
          </a:xfrm>
          <a:prstGeom prst="rect">
            <a:avLst/>
          </a:prstGeom>
          <a:noFill/>
        </p:spPr>
        <p:txBody>
          <a:bodyPr wrap="none" rtlCol="0">
            <a:spAutoFit/>
          </a:bodyPr>
          <a:lstStyle/>
          <a:p>
            <a:r>
              <a:rPr lang="en-US" dirty="0" smtClean="0"/>
              <a:t>a</a:t>
            </a:r>
            <a:endParaRPr lang="en-US" dirty="0"/>
          </a:p>
        </p:txBody>
      </p:sp>
      <p:sp>
        <p:nvSpPr>
          <p:cNvPr id="7" name="TextBox 6"/>
          <p:cNvSpPr txBox="1"/>
          <p:nvPr/>
        </p:nvSpPr>
        <p:spPr>
          <a:xfrm>
            <a:off x="5833559" y="5110188"/>
            <a:ext cx="305943" cy="369332"/>
          </a:xfrm>
          <a:prstGeom prst="rect">
            <a:avLst/>
          </a:prstGeom>
          <a:noFill/>
        </p:spPr>
        <p:txBody>
          <a:bodyPr wrap="none" rtlCol="0">
            <a:spAutoFit/>
          </a:bodyPr>
          <a:lstStyle/>
          <a:p>
            <a:r>
              <a:rPr lang="en-US" dirty="0"/>
              <a:t>b</a:t>
            </a:r>
          </a:p>
        </p:txBody>
      </p:sp>
      <p:sp>
        <p:nvSpPr>
          <p:cNvPr id="8" name="TextBox 7"/>
          <p:cNvSpPr txBox="1"/>
          <p:nvPr/>
        </p:nvSpPr>
        <p:spPr>
          <a:xfrm>
            <a:off x="6762115" y="3993019"/>
            <a:ext cx="282274" cy="369332"/>
          </a:xfrm>
          <a:prstGeom prst="rect">
            <a:avLst/>
          </a:prstGeom>
          <a:noFill/>
        </p:spPr>
        <p:txBody>
          <a:bodyPr wrap="none" rtlCol="0">
            <a:spAutoFit/>
          </a:bodyPr>
          <a:lstStyle/>
          <a:p>
            <a:r>
              <a:rPr lang="en-US" dirty="0" smtClean="0"/>
              <a:t>c</a:t>
            </a:r>
            <a:endParaRPr lang="en-US" dirty="0"/>
          </a:p>
        </p:txBody>
      </p:sp>
      <p:sp>
        <p:nvSpPr>
          <p:cNvPr id="9" name="Oval 8"/>
          <p:cNvSpPr/>
          <p:nvPr/>
        </p:nvSpPr>
        <p:spPr>
          <a:xfrm>
            <a:off x="5102837" y="450506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940374" y="4858593"/>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67177" y="4386215"/>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70596" y="5386606"/>
            <a:ext cx="7015299" cy="369332"/>
          </a:xfrm>
          <a:prstGeom prst="rect">
            <a:avLst/>
          </a:prstGeom>
          <a:noFill/>
        </p:spPr>
        <p:txBody>
          <a:bodyPr wrap="none" rtlCol="0">
            <a:spAutoFit/>
          </a:bodyPr>
          <a:lstStyle/>
          <a:p>
            <a:r>
              <a:rPr lang="en-US" dirty="0" smtClean="0"/>
              <a:t>Gradient of a, b, c; and whether they are positive, about zero or negative</a:t>
            </a:r>
            <a:endParaRPr lang="en-US" dirty="0"/>
          </a:p>
        </p:txBody>
      </p:sp>
    </p:spTree>
    <p:extLst>
      <p:ext uri="{BB962C8B-B14F-4D97-AF65-F5344CB8AC3E}">
        <p14:creationId xmlns:p14="http://schemas.microsoft.com/office/powerpoint/2010/main" val="2622503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pic>
        <p:nvPicPr>
          <p:cNvPr id="6" name="Content Placeholder 5" descr="GradientDescent.gif"/>
          <p:cNvPicPr>
            <a:picLocks noGrp="1" noChangeAspect="1"/>
          </p:cNvPicPr>
          <p:nvPr>
            <p:ph idx="1"/>
          </p:nvPr>
        </p:nvPicPr>
        <p:blipFill>
          <a:blip r:embed="rId2">
            <a:extLst>
              <a:ext uri="{28A0092B-C50C-407E-A947-70E740481C1C}">
                <a14:useLocalDpi xmlns:a14="http://schemas.microsoft.com/office/drawing/2010/main" val="0"/>
              </a:ext>
            </a:extLst>
          </a:blip>
          <a:srcRect l="-14685" r="-14685"/>
          <a:stretch>
            <a:fillRect/>
          </a:stretch>
        </p:blipFill>
        <p:spPr>
          <a:xfrm>
            <a:off x="1319012" y="1305354"/>
            <a:ext cx="6781757" cy="3729705"/>
          </a:xfrm>
        </p:spPr>
      </p:pic>
      <p:sp>
        <p:nvSpPr>
          <p:cNvPr id="7" name="Oval 6"/>
          <p:cNvSpPr/>
          <p:nvPr/>
        </p:nvSpPr>
        <p:spPr>
          <a:xfrm>
            <a:off x="5363649" y="3654551"/>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652124" y="2967775"/>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912936" y="2230660"/>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68413" y="3285219"/>
            <a:ext cx="295236" cy="369332"/>
          </a:xfrm>
          <a:prstGeom prst="rect">
            <a:avLst/>
          </a:prstGeom>
          <a:noFill/>
        </p:spPr>
        <p:txBody>
          <a:bodyPr wrap="none" rtlCol="0">
            <a:spAutoFit/>
          </a:bodyPr>
          <a:lstStyle/>
          <a:p>
            <a:r>
              <a:rPr lang="en-US" dirty="0" smtClean="0"/>
              <a:t>a</a:t>
            </a:r>
            <a:endParaRPr lang="en-US" dirty="0"/>
          </a:p>
        </p:txBody>
      </p:sp>
      <p:sp>
        <p:nvSpPr>
          <p:cNvPr id="11" name="TextBox 10"/>
          <p:cNvSpPr txBox="1"/>
          <p:nvPr/>
        </p:nvSpPr>
        <p:spPr>
          <a:xfrm>
            <a:off x="5363649" y="2509901"/>
            <a:ext cx="282274" cy="369332"/>
          </a:xfrm>
          <a:prstGeom prst="rect">
            <a:avLst/>
          </a:prstGeom>
          <a:noFill/>
        </p:spPr>
        <p:txBody>
          <a:bodyPr wrap="none" rtlCol="0">
            <a:spAutoFit/>
          </a:bodyPr>
          <a:lstStyle/>
          <a:p>
            <a:r>
              <a:rPr lang="en-US" dirty="0" smtClean="0"/>
              <a:t>c</a:t>
            </a:r>
            <a:endParaRPr lang="en-US" dirty="0"/>
          </a:p>
        </p:txBody>
      </p:sp>
      <p:sp>
        <p:nvSpPr>
          <p:cNvPr id="12" name="TextBox 11"/>
          <p:cNvSpPr txBox="1"/>
          <p:nvPr/>
        </p:nvSpPr>
        <p:spPr>
          <a:xfrm>
            <a:off x="5617700" y="1861328"/>
            <a:ext cx="282274" cy="369332"/>
          </a:xfrm>
          <a:prstGeom prst="rect">
            <a:avLst/>
          </a:prstGeom>
          <a:noFill/>
        </p:spPr>
        <p:txBody>
          <a:bodyPr wrap="none" rtlCol="0">
            <a:spAutoFit/>
          </a:bodyPr>
          <a:lstStyle/>
          <a:p>
            <a:r>
              <a:rPr lang="en-US" dirty="0" smtClean="0"/>
              <a:t>c</a:t>
            </a:r>
            <a:endParaRPr lang="en-US" dirty="0"/>
          </a:p>
        </p:txBody>
      </p:sp>
      <p:sp>
        <p:nvSpPr>
          <p:cNvPr id="13" name="TextBox 12"/>
          <p:cNvSpPr txBox="1"/>
          <p:nvPr/>
        </p:nvSpPr>
        <p:spPr>
          <a:xfrm>
            <a:off x="850473" y="4683512"/>
            <a:ext cx="2978099" cy="1477328"/>
          </a:xfrm>
          <a:prstGeom prst="rect">
            <a:avLst/>
          </a:prstGeom>
          <a:noFill/>
        </p:spPr>
        <p:txBody>
          <a:bodyPr wrap="none" rtlCol="0">
            <a:spAutoFit/>
          </a:bodyPr>
          <a:lstStyle/>
          <a:p>
            <a:r>
              <a:rPr lang="en-US" dirty="0" smtClean="0"/>
              <a:t>Which gradient is the largest?</a:t>
            </a:r>
          </a:p>
          <a:p>
            <a:r>
              <a:rPr lang="en-US" dirty="0" smtClean="0"/>
              <a:t>	a??</a:t>
            </a:r>
          </a:p>
          <a:p>
            <a:r>
              <a:rPr lang="en-US" dirty="0" smtClean="0"/>
              <a:t>	b??</a:t>
            </a:r>
          </a:p>
          <a:p>
            <a:r>
              <a:rPr lang="en-US" dirty="0"/>
              <a:t>	</a:t>
            </a:r>
            <a:r>
              <a:rPr lang="en-US" dirty="0" smtClean="0"/>
              <a:t>c??</a:t>
            </a:r>
          </a:p>
          <a:p>
            <a:r>
              <a:rPr lang="en-US" dirty="0"/>
              <a:t>	</a:t>
            </a:r>
            <a:r>
              <a:rPr lang="en-US" dirty="0" smtClean="0"/>
              <a:t>equal?</a:t>
            </a:r>
            <a:endParaRPr lang="en-US" dirty="0"/>
          </a:p>
        </p:txBody>
      </p:sp>
    </p:spTree>
    <p:extLst>
      <p:ext uri="{BB962C8B-B14F-4D97-AF65-F5344CB8AC3E}">
        <p14:creationId xmlns:p14="http://schemas.microsoft.com/office/powerpoint/2010/main" val="2228861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7200" y="1600201"/>
            <a:ext cx="8229600" cy="2176094"/>
          </a:xfrm>
        </p:spPr>
        <p:txBody>
          <a:bodyPr/>
          <a:lstStyle/>
          <a:p>
            <a:r>
              <a:rPr lang="en-US" dirty="0" smtClean="0"/>
              <a:t>Will gradient descent likely reach the global minimum?</a:t>
            </a:r>
          </a:p>
          <a:p>
            <a:endParaRPr lang="en-US" dirty="0"/>
          </a:p>
        </p:txBody>
      </p:sp>
      <p:cxnSp>
        <p:nvCxnSpPr>
          <p:cNvPr id="4" name="Straight Arrow Connector 3"/>
          <p:cNvCxnSpPr/>
          <p:nvPr/>
        </p:nvCxnSpPr>
        <p:spPr>
          <a:xfrm flipV="1">
            <a:off x="1406115" y="5318564"/>
            <a:ext cx="3753420" cy="11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1406115" y="3129901"/>
            <a:ext cx="0" cy="2188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1621568" y="2510955"/>
            <a:ext cx="4456477" cy="2530680"/>
          </a:xfrm>
          <a:custGeom>
            <a:avLst/>
            <a:gdLst>
              <a:gd name="connsiteX0" fmla="*/ 0 w 4456477"/>
              <a:gd name="connsiteY0" fmla="*/ 703094 h 2530680"/>
              <a:gd name="connsiteX1" fmla="*/ 669039 w 4456477"/>
              <a:gd name="connsiteY1" fmla="*/ 2528870 h 2530680"/>
              <a:gd name="connsiteX2" fmla="*/ 1859701 w 4456477"/>
              <a:gd name="connsiteY2" fmla="*/ 1054641 h 2530680"/>
              <a:gd name="connsiteX3" fmla="*/ 2687494 w 4456477"/>
              <a:gd name="connsiteY3" fmla="*/ 1621652 h 2530680"/>
              <a:gd name="connsiteX4" fmla="*/ 4456477 w 4456477"/>
              <a:gd name="connsiteY4" fmla="*/ 0 h 2530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477" h="2530680">
                <a:moveTo>
                  <a:pt x="0" y="703094"/>
                </a:moveTo>
                <a:cubicBezTo>
                  <a:pt x="179544" y="1586686"/>
                  <a:pt x="359089" y="2470279"/>
                  <a:pt x="669039" y="2528870"/>
                </a:cubicBezTo>
                <a:cubicBezTo>
                  <a:pt x="978989" y="2587461"/>
                  <a:pt x="1523292" y="1205844"/>
                  <a:pt x="1859701" y="1054641"/>
                </a:cubicBezTo>
                <a:cubicBezTo>
                  <a:pt x="2196110" y="903438"/>
                  <a:pt x="2254698" y="1797425"/>
                  <a:pt x="2687494" y="1621652"/>
                </a:cubicBezTo>
                <a:cubicBezTo>
                  <a:pt x="3120290" y="1445879"/>
                  <a:pt x="4456477" y="0"/>
                  <a:pt x="445647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827794" y="2982479"/>
            <a:ext cx="584002" cy="369332"/>
          </a:xfrm>
          <a:prstGeom prst="rect">
            <a:avLst/>
          </a:prstGeom>
          <a:noFill/>
        </p:spPr>
        <p:txBody>
          <a:bodyPr wrap="none" rtlCol="0">
            <a:spAutoFit/>
          </a:bodyPr>
          <a:lstStyle/>
          <a:p>
            <a:r>
              <a:rPr lang="en-US" dirty="0" smtClean="0"/>
              <a:t>Loss</a:t>
            </a:r>
            <a:endParaRPr lang="en-US" dirty="0"/>
          </a:p>
        </p:txBody>
      </p:sp>
      <p:sp>
        <p:nvSpPr>
          <p:cNvPr id="10" name="TextBox 9"/>
          <p:cNvSpPr txBox="1"/>
          <p:nvPr/>
        </p:nvSpPr>
        <p:spPr>
          <a:xfrm>
            <a:off x="5153876" y="5448284"/>
            <a:ext cx="349675" cy="369332"/>
          </a:xfrm>
          <a:prstGeom prst="rect">
            <a:avLst/>
          </a:prstGeom>
          <a:noFill/>
        </p:spPr>
        <p:txBody>
          <a:bodyPr wrap="none" rtlCol="0">
            <a:spAutoFit/>
          </a:bodyPr>
          <a:lstStyle/>
          <a:p>
            <a:r>
              <a:rPr lang="en-US" dirty="0" smtClean="0"/>
              <a:t>w</a:t>
            </a:r>
            <a:endParaRPr lang="en-US" dirty="0"/>
          </a:p>
        </p:txBody>
      </p:sp>
      <p:sp>
        <p:nvSpPr>
          <p:cNvPr id="11" name="Oval 10"/>
          <p:cNvSpPr/>
          <p:nvPr/>
        </p:nvSpPr>
        <p:spPr>
          <a:xfrm>
            <a:off x="1621568" y="3613361"/>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823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Minimum</a:t>
            </a:r>
            <a:endParaRPr lang="en-US" dirty="0"/>
          </a:p>
        </p:txBody>
      </p:sp>
      <p:pic>
        <p:nvPicPr>
          <p:cNvPr id="6" name="Content Placeholder 5" descr="imgres.jpeg"/>
          <p:cNvPicPr>
            <a:picLocks noGrp="1" noChangeAspect="1"/>
          </p:cNvPicPr>
          <p:nvPr>
            <p:ph idx="1"/>
          </p:nvPr>
        </p:nvPicPr>
        <p:blipFill>
          <a:blip r:embed="rId2">
            <a:extLst>
              <a:ext uri="{28A0092B-C50C-407E-A947-70E740481C1C}">
                <a14:useLocalDpi xmlns:a14="http://schemas.microsoft.com/office/drawing/2010/main" val="0"/>
              </a:ext>
            </a:extLst>
          </a:blip>
          <a:srcRect l="-24419" r="-24419"/>
          <a:stretch>
            <a:fillRect/>
          </a:stretch>
        </p:blipFill>
        <p:spPr/>
      </p:pic>
    </p:spTree>
    <p:extLst>
      <p:ext uri="{BB962C8B-B14F-4D97-AF65-F5344CB8AC3E}">
        <p14:creationId xmlns:p14="http://schemas.microsoft.com/office/powerpoint/2010/main" val="502127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 Implementation</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475977200"/>
              </p:ext>
            </p:extLst>
          </p:nvPr>
        </p:nvGraphicFramePr>
        <p:xfrm>
          <a:off x="1029519" y="1567479"/>
          <a:ext cx="3900263" cy="813968"/>
        </p:xfrm>
        <a:graphic>
          <a:graphicData uri="http://schemas.openxmlformats.org/presentationml/2006/ole">
            <mc:AlternateContent xmlns:mc="http://schemas.openxmlformats.org/markup-compatibility/2006">
              <mc:Choice xmlns:v="urn:schemas-microsoft-com:vml" Requires="v">
                <p:oleObj spid="_x0000_s25811" name="Equation" r:id="rId4" imgW="1460500" imgH="304800" progId="Equation.3">
                  <p:embed/>
                </p:oleObj>
              </mc:Choice>
              <mc:Fallback>
                <p:oleObj name="Equation" r:id="rId4" imgW="1460500" imgH="304800" progId="Equation.3">
                  <p:embed/>
                  <p:pic>
                    <p:nvPicPr>
                      <p:cNvPr id="0" name=""/>
                      <p:cNvPicPr/>
                      <p:nvPr/>
                    </p:nvPicPr>
                    <p:blipFill>
                      <a:blip r:embed="rId5"/>
                      <a:stretch>
                        <a:fillRect/>
                      </a:stretch>
                    </p:blipFill>
                    <p:spPr>
                      <a:xfrm>
                        <a:off x="1029519" y="1567479"/>
                        <a:ext cx="3900263" cy="81396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05850518"/>
              </p:ext>
            </p:extLst>
          </p:nvPr>
        </p:nvGraphicFramePr>
        <p:xfrm>
          <a:off x="721167" y="2991976"/>
          <a:ext cx="3506788" cy="1752600"/>
        </p:xfrm>
        <a:graphic>
          <a:graphicData uri="http://schemas.openxmlformats.org/presentationml/2006/ole">
            <mc:AlternateContent xmlns:mc="http://schemas.openxmlformats.org/markup-compatibility/2006">
              <mc:Choice xmlns:v="urn:schemas-microsoft-com:vml" Requires="v">
                <p:oleObj spid="_x0000_s25812" name="Equation" r:id="rId6" imgW="1752600" imgH="876300" progId="Equation.3">
                  <p:embed/>
                </p:oleObj>
              </mc:Choice>
              <mc:Fallback>
                <p:oleObj name="Equation" r:id="rId6" imgW="1752600" imgH="876300" progId="Equation.3">
                  <p:embed/>
                  <p:pic>
                    <p:nvPicPr>
                      <p:cNvPr id="0" name=""/>
                      <p:cNvPicPr/>
                      <p:nvPr/>
                    </p:nvPicPr>
                    <p:blipFill>
                      <a:blip r:embed="rId7"/>
                      <a:stretch>
                        <a:fillRect/>
                      </a:stretch>
                    </p:blipFill>
                    <p:spPr>
                      <a:xfrm>
                        <a:off x="721167" y="2991976"/>
                        <a:ext cx="3506788" cy="1752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38807218"/>
              </p:ext>
            </p:extLst>
          </p:nvPr>
        </p:nvGraphicFramePr>
        <p:xfrm>
          <a:off x="4726582" y="3325116"/>
          <a:ext cx="406400" cy="965200"/>
        </p:xfrm>
        <a:graphic>
          <a:graphicData uri="http://schemas.openxmlformats.org/presentationml/2006/ole">
            <mc:AlternateContent xmlns:mc="http://schemas.openxmlformats.org/markup-compatibility/2006">
              <mc:Choice xmlns:v="urn:schemas-microsoft-com:vml" Requires="v">
                <p:oleObj spid="_x0000_s25813" name="Equation" r:id="rId8" imgW="203200" imgH="482600" progId="Equation.3">
                  <p:embed/>
                </p:oleObj>
              </mc:Choice>
              <mc:Fallback>
                <p:oleObj name="Equation" r:id="rId8" imgW="203200" imgH="482600" progId="Equation.3">
                  <p:embed/>
                  <p:pic>
                    <p:nvPicPr>
                      <p:cNvPr id="0" name=""/>
                      <p:cNvPicPr/>
                      <p:nvPr/>
                    </p:nvPicPr>
                    <p:blipFill>
                      <a:blip r:embed="rId9"/>
                      <a:stretch>
                        <a:fillRect/>
                      </a:stretch>
                    </p:blipFill>
                    <p:spPr>
                      <a:xfrm>
                        <a:off x="4726582" y="3325116"/>
                        <a:ext cx="406400" cy="965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1315270"/>
              </p:ext>
            </p:extLst>
          </p:nvPr>
        </p:nvGraphicFramePr>
        <p:xfrm>
          <a:off x="5451739" y="3116719"/>
          <a:ext cx="3048000" cy="1752600"/>
        </p:xfrm>
        <a:graphic>
          <a:graphicData uri="http://schemas.openxmlformats.org/presentationml/2006/ole">
            <mc:AlternateContent xmlns:mc="http://schemas.openxmlformats.org/markup-compatibility/2006">
              <mc:Choice xmlns:v="urn:schemas-microsoft-com:vml" Requires="v">
                <p:oleObj spid="_x0000_s25814" name="Equation" r:id="rId10" imgW="1524000" imgH="876300" progId="Equation.3">
                  <p:embed/>
                </p:oleObj>
              </mc:Choice>
              <mc:Fallback>
                <p:oleObj name="Equation" r:id="rId10" imgW="1524000" imgH="876300" progId="Equation.3">
                  <p:embed/>
                  <p:pic>
                    <p:nvPicPr>
                      <p:cNvPr id="0" name=""/>
                      <p:cNvPicPr/>
                      <p:nvPr/>
                    </p:nvPicPr>
                    <p:blipFill>
                      <a:blip r:embed="rId11"/>
                      <a:stretch>
                        <a:fillRect/>
                      </a:stretch>
                    </p:blipFill>
                    <p:spPr>
                      <a:xfrm>
                        <a:off x="5451739" y="3116719"/>
                        <a:ext cx="3048000" cy="1752600"/>
                      </a:xfrm>
                      <a:prstGeom prst="rect">
                        <a:avLst/>
                      </a:prstGeom>
                    </p:spPr>
                  </p:pic>
                </p:oleObj>
              </mc:Fallback>
            </mc:AlternateContent>
          </a:graphicData>
        </a:graphic>
      </p:graphicFrame>
    </p:spTree>
    <p:extLst>
      <p:ext uri="{BB962C8B-B14F-4D97-AF65-F5344CB8AC3E}">
        <p14:creationId xmlns:p14="http://schemas.microsoft.com/office/powerpoint/2010/main" val="3282222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Algorithm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perceptron is an algorithm for supervised classification of an input into one of two possible outputs</a:t>
            </a:r>
            <a:r>
              <a:rPr lang="en-US" dirty="0" smtClean="0"/>
              <a:t>.</a:t>
            </a:r>
          </a:p>
          <a:p>
            <a:r>
              <a:rPr lang="en-US" dirty="0"/>
              <a:t>It is a type of linear classifier, i.e. a classification algorithm that makes its predictions based on a linear predictor function combining a set of weights with the feature vector describing a given input</a:t>
            </a:r>
            <a:r>
              <a:rPr lang="en-US" dirty="0" smtClean="0"/>
              <a:t>.</a:t>
            </a:r>
          </a:p>
          <a:p>
            <a:r>
              <a:rPr lang="en-US" dirty="0"/>
              <a:t>In the context of artificial neural networks, the perceptron algorithm is also termed the single-layer perceptron, to distinguish it from the case of a multilayer perceptron, which is a more complicated neural network</a:t>
            </a:r>
            <a:r>
              <a:rPr lang="en-US" dirty="0" smtClean="0"/>
              <a:t>.</a:t>
            </a:r>
          </a:p>
          <a:p>
            <a:r>
              <a:rPr lang="en-US" dirty="0" smtClean="0"/>
              <a:t>As </a:t>
            </a:r>
            <a:r>
              <a:rPr lang="en-US" dirty="0"/>
              <a:t>a linear classifier, the (single-layer) perceptron is the simplest kind of </a:t>
            </a:r>
            <a:r>
              <a:rPr lang="en-US" dirty="0" smtClean="0"/>
              <a:t>feed-forward </a:t>
            </a:r>
            <a:r>
              <a:rPr lang="en-US" dirty="0"/>
              <a:t>neural network</a:t>
            </a:r>
            <a:r>
              <a:rPr lang="en-US" dirty="0" smtClean="0"/>
              <a:t>.</a:t>
            </a:r>
            <a:endParaRPr lang="en-US" dirty="0"/>
          </a:p>
        </p:txBody>
      </p:sp>
    </p:spTree>
    <p:extLst>
      <p:ext uri="{BB962C8B-B14F-4D97-AF65-F5344CB8AC3E}">
        <p14:creationId xmlns:p14="http://schemas.microsoft.com/office/powerpoint/2010/main" val="701880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a:t>
            </a:r>
            <a:endParaRPr lang="en-US" dirty="0"/>
          </a:p>
        </p:txBody>
      </p:sp>
      <p:grpSp>
        <p:nvGrpSpPr>
          <p:cNvPr id="33" name="Group 32"/>
          <p:cNvGrpSpPr/>
          <p:nvPr/>
        </p:nvGrpSpPr>
        <p:grpSpPr>
          <a:xfrm>
            <a:off x="905284" y="1417638"/>
            <a:ext cx="4098926" cy="3310500"/>
            <a:chOff x="905284" y="1417638"/>
            <a:chExt cx="4098926" cy="3310500"/>
          </a:xfrm>
        </p:grpSpPr>
        <p:cxnSp>
          <p:nvCxnSpPr>
            <p:cNvPr id="5" name="Straight Arrow Connector 4"/>
            <p:cNvCxnSpPr/>
            <p:nvPr/>
          </p:nvCxnSpPr>
          <p:spPr>
            <a:xfrm flipV="1">
              <a:off x="905284" y="1417638"/>
              <a:ext cx="0" cy="331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905284" y="4728138"/>
              <a:ext cx="40989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414891" y="357136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618271" y="3734301"/>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585822" y="3408433"/>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785451" y="357136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927484" y="3345134"/>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995521" y="3815768"/>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41945" y="295596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645325" y="3118901"/>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612876" y="2793033"/>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812505" y="295596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954538" y="2729734"/>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022575" y="320036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156752" y="2364069"/>
              <a:ext cx="2476959" cy="2112572"/>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26" name="Picture 25" descr="c417e0191fa26561f6947ce57c1826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453" y="1844746"/>
            <a:ext cx="2971800" cy="762000"/>
          </a:xfrm>
          <a:prstGeom prst="rect">
            <a:avLst/>
          </a:prstGeom>
        </p:spPr>
      </p:pic>
      <p:sp>
        <p:nvSpPr>
          <p:cNvPr id="27" name="TextBox 26"/>
          <p:cNvSpPr txBox="1"/>
          <p:nvPr/>
        </p:nvSpPr>
        <p:spPr>
          <a:xfrm>
            <a:off x="5341453" y="3118901"/>
            <a:ext cx="2800767" cy="369332"/>
          </a:xfrm>
          <a:prstGeom prst="rect">
            <a:avLst/>
          </a:prstGeom>
          <a:noFill/>
        </p:spPr>
        <p:txBody>
          <a:bodyPr wrap="none" rtlCol="0">
            <a:spAutoFit/>
          </a:bodyPr>
          <a:lstStyle/>
          <a:p>
            <a:r>
              <a:rPr lang="en-US" dirty="0" smtClean="0"/>
              <a:t>Start with random guess for </a:t>
            </a:r>
            <a:endParaRPr lang="en-US" dirty="0"/>
          </a:p>
        </p:txBody>
      </p:sp>
      <p:graphicFrame>
        <p:nvGraphicFramePr>
          <p:cNvPr id="28" name="Object 27"/>
          <p:cNvGraphicFramePr>
            <a:graphicFrameLocks noChangeAspect="1"/>
          </p:cNvGraphicFramePr>
          <p:nvPr>
            <p:extLst>
              <p:ext uri="{D42A27DB-BD31-4B8C-83A1-F6EECF244321}">
                <p14:modId xmlns:p14="http://schemas.microsoft.com/office/powerpoint/2010/main" val="541514195"/>
              </p:ext>
            </p:extLst>
          </p:nvPr>
        </p:nvGraphicFramePr>
        <p:xfrm>
          <a:off x="5554662" y="3652838"/>
          <a:ext cx="3132138" cy="488950"/>
        </p:xfrm>
        <a:graphic>
          <a:graphicData uri="http://schemas.openxmlformats.org/presentationml/2006/ole">
            <mc:AlternateContent xmlns:mc="http://schemas.openxmlformats.org/markup-compatibility/2006">
              <mc:Choice xmlns:v="urn:schemas-microsoft-com:vml" Requires="v">
                <p:oleObj spid="_x0000_s28753" name="Equation" r:id="rId4" imgW="1625600" imgH="254000" progId="Equation.3">
                  <p:embed/>
                </p:oleObj>
              </mc:Choice>
              <mc:Fallback>
                <p:oleObj name="Equation" r:id="rId4" imgW="1625600" imgH="254000" progId="Equation.3">
                  <p:embed/>
                  <p:pic>
                    <p:nvPicPr>
                      <p:cNvPr id="0" name=""/>
                      <p:cNvPicPr/>
                      <p:nvPr/>
                    </p:nvPicPr>
                    <p:blipFill>
                      <a:blip r:embed="rId5"/>
                      <a:stretch>
                        <a:fillRect/>
                      </a:stretch>
                    </p:blipFill>
                    <p:spPr>
                      <a:xfrm>
                        <a:off x="5554662" y="3652838"/>
                        <a:ext cx="3132138" cy="48895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130279504"/>
              </p:ext>
            </p:extLst>
          </p:nvPr>
        </p:nvGraphicFramePr>
        <p:xfrm>
          <a:off x="8142220" y="3112161"/>
          <a:ext cx="795337" cy="434975"/>
        </p:xfrm>
        <a:graphic>
          <a:graphicData uri="http://schemas.openxmlformats.org/presentationml/2006/ole">
            <mc:AlternateContent xmlns:mc="http://schemas.openxmlformats.org/markup-compatibility/2006">
              <mc:Choice xmlns:v="urn:schemas-microsoft-com:vml" Requires="v">
                <p:oleObj spid="_x0000_s28754" name="Equation" r:id="rId6" imgW="393700" imgH="215900" progId="Equation.3">
                  <p:embed/>
                </p:oleObj>
              </mc:Choice>
              <mc:Fallback>
                <p:oleObj name="Equation" r:id="rId6" imgW="393700" imgH="215900" progId="Equation.3">
                  <p:embed/>
                  <p:pic>
                    <p:nvPicPr>
                      <p:cNvPr id="0" name=""/>
                      <p:cNvPicPr/>
                      <p:nvPr/>
                    </p:nvPicPr>
                    <p:blipFill>
                      <a:blip r:embed="rId7"/>
                      <a:stretch>
                        <a:fillRect/>
                      </a:stretch>
                    </p:blipFill>
                    <p:spPr>
                      <a:xfrm>
                        <a:off x="8142220" y="3112161"/>
                        <a:ext cx="795337" cy="434975"/>
                      </a:xfrm>
                      <a:prstGeom prst="rect">
                        <a:avLst/>
                      </a:prstGeom>
                    </p:spPr>
                  </p:pic>
                </p:oleObj>
              </mc:Fallback>
            </mc:AlternateContent>
          </a:graphicData>
        </a:graphic>
      </p:graphicFrame>
      <p:cxnSp>
        <p:nvCxnSpPr>
          <p:cNvPr id="31" name="Straight Connector 30"/>
          <p:cNvCxnSpPr/>
          <p:nvPr/>
        </p:nvCxnSpPr>
        <p:spPr>
          <a:xfrm>
            <a:off x="7380582" y="4141788"/>
            <a:ext cx="1056165"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556609" y="4270782"/>
            <a:ext cx="662674" cy="369332"/>
          </a:xfrm>
          <a:prstGeom prst="rect">
            <a:avLst/>
          </a:prstGeom>
          <a:noFill/>
        </p:spPr>
        <p:txBody>
          <a:bodyPr wrap="none" rtlCol="0">
            <a:spAutoFit/>
          </a:bodyPr>
          <a:lstStyle/>
          <a:p>
            <a:r>
              <a:rPr lang="en-US" dirty="0" smtClean="0"/>
              <a:t>error</a:t>
            </a:r>
            <a:endParaRPr lang="en-US" dirty="0"/>
          </a:p>
        </p:txBody>
      </p:sp>
    </p:spTree>
    <p:extLst>
      <p:ext uri="{BB962C8B-B14F-4D97-AF65-F5344CB8AC3E}">
        <p14:creationId xmlns:p14="http://schemas.microsoft.com/office/powerpoint/2010/main" val="3195510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of SVM</a:t>
            </a:r>
            <a:endParaRPr lang="en-US" dirty="0"/>
          </a:p>
        </p:txBody>
      </p:sp>
      <p:grpSp>
        <p:nvGrpSpPr>
          <p:cNvPr id="4" name="Group 3"/>
          <p:cNvGrpSpPr/>
          <p:nvPr/>
        </p:nvGrpSpPr>
        <p:grpSpPr>
          <a:xfrm>
            <a:off x="595862" y="1545118"/>
            <a:ext cx="4098926" cy="3310500"/>
            <a:chOff x="905284" y="1417638"/>
            <a:chExt cx="4098926" cy="3310500"/>
          </a:xfrm>
        </p:grpSpPr>
        <p:cxnSp>
          <p:nvCxnSpPr>
            <p:cNvPr id="5" name="Straight Arrow Connector 4"/>
            <p:cNvCxnSpPr/>
            <p:nvPr/>
          </p:nvCxnSpPr>
          <p:spPr>
            <a:xfrm flipV="1">
              <a:off x="905284" y="1417638"/>
              <a:ext cx="0" cy="331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905284" y="4728138"/>
              <a:ext cx="40989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414891" y="357136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18271" y="3734301"/>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585822" y="3408433"/>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785451" y="357136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927484" y="3345134"/>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995521" y="3815768"/>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441945" y="295596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645325" y="3118901"/>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612876" y="2793033"/>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812505" y="295596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954538" y="2729734"/>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022575" y="320036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203465" y="2307016"/>
              <a:ext cx="2476959" cy="211257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1" name="Straight Connector 20"/>
          <p:cNvCxnSpPr/>
          <p:nvPr/>
        </p:nvCxnSpPr>
        <p:spPr>
          <a:xfrm flipH="1" flipV="1">
            <a:off x="1444924" y="2087422"/>
            <a:ext cx="1194234" cy="25166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4404" y="3083447"/>
            <a:ext cx="2715852" cy="85980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694788" y="2040014"/>
            <a:ext cx="4027440" cy="369332"/>
          </a:xfrm>
          <a:prstGeom prst="rect">
            <a:avLst/>
          </a:prstGeom>
          <a:noFill/>
        </p:spPr>
        <p:txBody>
          <a:bodyPr wrap="none" rtlCol="0">
            <a:spAutoFit/>
          </a:bodyPr>
          <a:lstStyle/>
          <a:p>
            <a:r>
              <a:rPr lang="en-US" dirty="0" smtClean="0"/>
              <a:t>Q: Which linear separate will you prefer?</a:t>
            </a:r>
            <a:endParaRPr lang="en-US" dirty="0"/>
          </a:p>
        </p:txBody>
      </p:sp>
      <p:sp>
        <p:nvSpPr>
          <p:cNvPr id="26" name="TextBox 25"/>
          <p:cNvSpPr txBox="1"/>
          <p:nvPr/>
        </p:nvSpPr>
        <p:spPr>
          <a:xfrm>
            <a:off x="2417917" y="4728138"/>
            <a:ext cx="295236" cy="369332"/>
          </a:xfrm>
          <a:prstGeom prst="rect">
            <a:avLst/>
          </a:prstGeom>
          <a:noFill/>
        </p:spPr>
        <p:txBody>
          <a:bodyPr wrap="none" rtlCol="0">
            <a:spAutoFit/>
          </a:bodyPr>
          <a:lstStyle/>
          <a:p>
            <a:r>
              <a:rPr lang="en-US" dirty="0" smtClean="0"/>
              <a:t>a</a:t>
            </a:r>
            <a:endParaRPr lang="en-US" dirty="0"/>
          </a:p>
        </p:txBody>
      </p:sp>
      <p:sp>
        <p:nvSpPr>
          <p:cNvPr id="27" name="TextBox 26"/>
          <p:cNvSpPr txBox="1"/>
          <p:nvPr/>
        </p:nvSpPr>
        <p:spPr>
          <a:xfrm>
            <a:off x="3322638" y="4593049"/>
            <a:ext cx="305943" cy="369332"/>
          </a:xfrm>
          <a:prstGeom prst="rect">
            <a:avLst/>
          </a:prstGeom>
          <a:noFill/>
        </p:spPr>
        <p:txBody>
          <a:bodyPr wrap="none" rtlCol="0">
            <a:spAutoFit/>
          </a:bodyPr>
          <a:lstStyle/>
          <a:p>
            <a:r>
              <a:rPr lang="en-US" dirty="0"/>
              <a:t>b</a:t>
            </a:r>
            <a:endParaRPr lang="en-US" dirty="0"/>
          </a:p>
        </p:txBody>
      </p:sp>
      <p:sp>
        <p:nvSpPr>
          <p:cNvPr id="28" name="TextBox 27"/>
          <p:cNvSpPr txBox="1"/>
          <p:nvPr/>
        </p:nvSpPr>
        <p:spPr>
          <a:xfrm>
            <a:off x="3628009" y="3840049"/>
            <a:ext cx="282274" cy="369332"/>
          </a:xfrm>
          <a:prstGeom prst="rect">
            <a:avLst/>
          </a:prstGeom>
          <a:noFill/>
        </p:spPr>
        <p:txBody>
          <a:bodyPr wrap="none" rtlCol="0">
            <a:spAutoFit/>
          </a:bodyPr>
          <a:lstStyle/>
          <a:p>
            <a:r>
              <a:rPr lang="en-US" dirty="0" smtClean="0"/>
              <a:t>c</a:t>
            </a:r>
            <a:endParaRPr lang="en-US" dirty="0"/>
          </a:p>
        </p:txBody>
      </p:sp>
    </p:spTree>
    <p:extLst>
      <p:ext uri="{BB962C8B-B14F-4D97-AF65-F5344CB8AC3E}">
        <p14:creationId xmlns:p14="http://schemas.microsoft.com/office/powerpoint/2010/main" val="3216088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of SVM</a:t>
            </a:r>
            <a:endParaRPr lang="en-US" dirty="0"/>
          </a:p>
        </p:txBody>
      </p:sp>
      <p:cxnSp>
        <p:nvCxnSpPr>
          <p:cNvPr id="5" name="Straight Arrow Connector 4"/>
          <p:cNvCxnSpPr/>
          <p:nvPr/>
        </p:nvCxnSpPr>
        <p:spPr>
          <a:xfrm flipV="1">
            <a:off x="595862" y="1545118"/>
            <a:ext cx="0" cy="331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595862" y="4855618"/>
            <a:ext cx="40989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105469" y="369884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308849" y="3861781"/>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276400" y="3535913"/>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476029" y="369884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18062" y="3472614"/>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686099" y="3943248"/>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132523" y="308344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335903" y="3246381"/>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303454" y="2920513"/>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503083" y="308344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645116" y="2857214"/>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713153" y="332784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94043" y="2434496"/>
            <a:ext cx="2476959" cy="2112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1444924" y="2087422"/>
            <a:ext cx="1194234" cy="25166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4404" y="3083447"/>
            <a:ext cx="2715852" cy="85980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694788" y="2040014"/>
            <a:ext cx="4027440" cy="646331"/>
          </a:xfrm>
          <a:prstGeom prst="rect">
            <a:avLst/>
          </a:prstGeom>
          <a:noFill/>
        </p:spPr>
        <p:txBody>
          <a:bodyPr wrap="none" rtlCol="0">
            <a:spAutoFit/>
          </a:bodyPr>
          <a:lstStyle/>
          <a:p>
            <a:r>
              <a:rPr lang="en-US" dirty="0" smtClean="0"/>
              <a:t>Q: Which linear separate will you prefer?</a:t>
            </a:r>
          </a:p>
          <a:p>
            <a:r>
              <a:rPr lang="en-US" dirty="0" smtClean="0"/>
              <a:t>b)</a:t>
            </a:r>
            <a:endParaRPr lang="en-US" dirty="0"/>
          </a:p>
        </p:txBody>
      </p:sp>
      <p:sp>
        <p:nvSpPr>
          <p:cNvPr id="26" name="TextBox 25"/>
          <p:cNvSpPr txBox="1"/>
          <p:nvPr/>
        </p:nvSpPr>
        <p:spPr>
          <a:xfrm>
            <a:off x="2417917" y="4728138"/>
            <a:ext cx="295236" cy="369332"/>
          </a:xfrm>
          <a:prstGeom prst="rect">
            <a:avLst/>
          </a:prstGeom>
          <a:noFill/>
        </p:spPr>
        <p:txBody>
          <a:bodyPr wrap="none" rtlCol="0">
            <a:spAutoFit/>
          </a:bodyPr>
          <a:lstStyle/>
          <a:p>
            <a:r>
              <a:rPr lang="en-US" dirty="0" smtClean="0"/>
              <a:t>a</a:t>
            </a:r>
            <a:endParaRPr lang="en-US" dirty="0"/>
          </a:p>
        </p:txBody>
      </p:sp>
      <p:sp>
        <p:nvSpPr>
          <p:cNvPr id="27" name="TextBox 26"/>
          <p:cNvSpPr txBox="1"/>
          <p:nvPr/>
        </p:nvSpPr>
        <p:spPr>
          <a:xfrm>
            <a:off x="3322638" y="4593049"/>
            <a:ext cx="305943" cy="369332"/>
          </a:xfrm>
          <a:prstGeom prst="rect">
            <a:avLst/>
          </a:prstGeom>
          <a:noFill/>
        </p:spPr>
        <p:txBody>
          <a:bodyPr wrap="none" rtlCol="0">
            <a:spAutoFit/>
          </a:bodyPr>
          <a:lstStyle/>
          <a:p>
            <a:r>
              <a:rPr lang="en-US" dirty="0"/>
              <a:t>b</a:t>
            </a:r>
            <a:endParaRPr lang="en-US" dirty="0"/>
          </a:p>
        </p:txBody>
      </p:sp>
      <p:sp>
        <p:nvSpPr>
          <p:cNvPr id="28" name="TextBox 27"/>
          <p:cNvSpPr txBox="1"/>
          <p:nvPr/>
        </p:nvSpPr>
        <p:spPr>
          <a:xfrm>
            <a:off x="3628009" y="3840049"/>
            <a:ext cx="282274" cy="369332"/>
          </a:xfrm>
          <a:prstGeom prst="rect">
            <a:avLst/>
          </a:prstGeom>
          <a:noFill/>
        </p:spPr>
        <p:txBody>
          <a:bodyPr wrap="none" rtlCol="0">
            <a:spAutoFit/>
          </a:bodyPr>
          <a:lstStyle/>
          <a:p>
            <a:r>
              <a:rPr lang="en-US" dirty="0" smtClean="0"/>
              <a:t>c</a:t>
            </a:r>
            <a:endParaRPr lang="en-US" dirty="0"/>
          </a:p>
        </p:txBody>
      </p:sp>
      <p:cxnSp>
        <p:nvCxnSpPr>
          <p:cNvPr id="29" name="Straight Connector 28"/>
          <p:cNvCxnSpPr/>
          <p:nvPr/>
        </p:nvCxnSpPr>
        <p:spPr>
          <a:xfrm>
            <a:off x="993297" y="2271562"/>
            <a:ext cx="2476959" cy="211257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42808" y="2579262"/>
            <a:ext cx="2476959" cy="211257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612104" y="5286770"/>
            <a:ext cx="4572000" cy="923330"/>
          </a:xfrm>
          <a:prstGeom prst="rect">
            <a:avLst/>
          </a:prstGeom>
        </p:spPr>
        <p:txBody>
          <a:bodyPr>
            <a:spAutoFit/>
          </a:bodyPr>
          <a:lstStyle/>
          <a:p>
            <a:r>
              <a:rPr lang="en-US" dirty="0"/>
              <a:t>The margin of the linear separator  is the distance of the separator to the closest training example. </a:t>
            </a:r>
            <a:endParaRPr lang="en-US" dirty="0"/>
          </a:p>
        </p:txBody>
      </p:sp>
      <p:cxnSp>
        <p:nvCxnSpPr>
          <p:cNvPr id="22" name="Straight Arrow Connector 21"/>
          <p:cNvCxnSpPr/>
          <p:nvPr/>
        </p:nvCxnSpPr>
        <p:spPr>
          <a:xfrm flipV="1">
            <a:off x="2941630" y="4209381"/>
            <a:ext cx="12959" cy="888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150228" y="2967335"/>
            <a:ext cx="4572000" cy="923330"/>
          </a:xfrm>
          <a:prstGeom prst="rect">
            <a:avLst/>
          </a:prstGeom>
        </p:spPr>
        <p:txBody>
          <a:bodyPr>
            <a:spAutoFit/>
          </a:bodyPr>
          <a:lstStyle/>
          <a:p>
            <a:r>
              <a:rPr lang="en-US" dirty="0" smtClean="0"/>
              <a:t>Maximum </a:t>
            </a:r>
            <a:r>
              <a:rPr lang="en-US" dirty="0"/>
              <a:t>margin  learning </a:t>
            </a:r>
            <a:r>
              <a:rPr lang="en-US" dirty="0" smtClean="0"/>
              <a:t>algorithms:</a:t>
            </a:r>
          </a:p>
          <a:p>
            <a:pPr marL="342900" indent="-342900">
              <a:buAutoNum type="arabicParenR"/>
            </a:pPr>
            <a:r>
              <a:rPr lang="en-US" dirty="0" smtClean="0"/>
              <a:t>SVM</a:t>
            </a:r>
          </a:p>
          <a:p>
            <a:pPr marL="342900" indent="-342900">
              <a:buAutoNum type="arabicParenR"/>
            </a:pPr>
            <a:r>
              <a:rPr lang="en-US" dirty="0" smtClean="0"/>
              <a:t>Boosting</a:t>
            </a:r>
            <a:endParaRPr lang="en-US" dirty="0"/>
          </a:p>
        </p:txBody>
      </p:sp>
    </p:spTree>
    <p:extLst>
      <p:ext uri="{BB962C8B-B14F-4D97-AF65-F5344CB8AC3E}">
        <p14:creationId xmlns:p14="http://schemas.microsoft.com/office/powerpoint/2010/main" val="306151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 analysis</a:t>
            </a:r>
            <a:endParaRPr lang="en-US" dirty="0"/>
          </a:p>
        </p:txBody>
      </p:sp>
      <p:sp>
        <p:nvSpPr>
          <p:cNvPr id="3" name="Content Placeholder 2"/>
          <p:cNvSpPr>
            <a:spLocks noGrp="1"/>
          </p:cNvSpPr>
          <p:nvPr>
            <p:ph idx="1"/>
          </p:nvPr>
        </p:nvSpPr>
        <p:spPr>
          <a:xfrm>
            <a:off x="457200" y="3405119"/>
            <a:ext cx="8229600" cy="561901"/>
          </a:xfrm>
        </p:spPr>
        <p:txBody>
          <a:bodyPr>
            <a:normAutofit lnSpcReduction="10000"/>
          </a:bodyPr>
          <a:lstStyle/>
          <a:p>
            <a:r>
              <a:rPr lang="en-US" dirty="0"/>
              <a:t>Rules learned from synthesized data:</a:t>
            </a:r>
          </a:p>
        </p:txBody>
      </p:sp>
      <p:pic>
        <p:nvPicPr>
          <p:cNvPr id="4" name="Picture 3" descr="credit-outcomes.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76" y="1338971"/>
            <a:ext cx="7177146" cy="1965005"/>
          </a:xfrm>
          <a:prstGeom prst="rect">
            <a:avLst/>
          </a:prstGeom>
        </p:spPr>
      </p:pic>
      <p:sp>
        <p:nvSpPr>
          <p:cNvPr id="5" name="TextBox 4"/>
          <p:cNvSpPr txBox="1"/>
          <p:nvPr/>
        </p:nvSpPr>
        <p:spPr>
          <a:xfrm>
            <a:off x="1078905" y="3967020"/>
            <a:ext cx="6675723" cy="2585323"/>
          </a:xfrm>
          <a:prstGeom prst="rect">
            <a:avLst/>
          </a:prstGeom>
          <a:noFill/>
        </p:spPr>
        <p:txBody>
          <a:bodyPr wrap="square" rtlCol="0">
            <a:spAutoFit/>
          </a:bodyPr>
          <a:lstStyle/>
          <a:p>
            <a:r>
              <a:rPr lang="en-US" dirty="0"/>
              <a:t>If   Other-Delinquent-Accounts &gt; 2, and</a:t>
            </a:r>
          </a:p>
          <a:p>
            <a:r>
              <a:rPr lang="en-US" dirty="0"/>
              <a:t>     Number-Delinquent-Billing-Cycles &gt; 1</a:t>
            </a:r>
          </a:p>
          <a:p>
            <a:r>
              <a:rPr lang="en-US" dirty="0"/>
              <a:t>Then Profitable-Customer? = No</a:t>
            </a:r>
          </a:p>
          <a:p>
            <a:r>
              <a:rPr lang="en-US" dirty="0"/>
              <a:t>     [Deny Credit Card application]</a:t>
            </a:r>
          </a:p>
          <a:p>
            <a:endParaRPr lang="en-US" dirty="0"/>
          </a:p>
          <a:p>
            <a:r>
              <a:rPr lang="en-US" dirty="0"/>
              <a:t>If   Other-Delinquent-Accounts = 0, and</a:t>
            </a:r>
          </a:p>
          <a:p>
            <a:r>
              <a:rPr lang="en-US" dirty="0"/>
              <a:t>     (Income &gt; $30k)  OR  (Years-of-Credit &gt; 3)</a:t>
            </a:r>
          </a:p>
          <a:p>
            <a:r>
              <a:rPr lang="en-US" dirty="0"/>
              <a:t>Then Profitable-Customer? = Yes</a:t>
            </a:r>
          </a:p>
          <a:p>
            <a:r>
              <a:rPr lang="en-US" dirty="0"/>
              <a:t>     [Accept Credit Card application]</a:t>
            </a:r>
          </a:p>
        </p:txBody>
      </p:sp>
    </p:spTree>
    <p:extLst>
      <p:ext uri="{BB962C8B-B14F-4D97-AF65-F5344CB8AC3E}">
        <p14:creationId xmlns:p14="http://schemas.microsoft.com/office/powerpoint/2010/main" val="2694550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SVM</a:t>
            </a:r>
            <a:endParaRPr lang="en-US" dirty="0"/>
          </a:p>
        </p:txBody>
      </p:sp>
      <p:cxnSp>
        <p:nvCxnSpPr>
          <p:cNvPr id="20" name="Straight Arrow Connector 19"/>
          <p:cNvCxnSpPr/>
          <p:nvPr/>
        </p:nvCxnSpPr>
        <p:spPr>
          <a:xfrm flipV="1">
            <a:off x="595862" y="1545118"/>
            <a:ext cx="0" cy="331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95862" y="4855618"/>
            <a:ext cx="40989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1105469" y="369884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308849" y="3861781"/>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276400" y="3535913"/>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1476029" y="369884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618062" y="3472614"/>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1686099" y="3943248"/>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132523" y="308344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335903" y="3246381"/>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303454" y="2920513"/>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503083" y="308344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645116" y="2857214"/>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713153" y="332784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894043" y="2434496"/>
            <a:ext cx="2476959" cy="2112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993297" y="2271562"/>
            <a:ext cx="2476959" cy="211257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42808" y="2579262"/>
            <a:ext cx="2476959" cy="2112572"/>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694788" y="1557693"/>
            <a:ext cx="4169454" cy="3139321"/>
          </a:xfrm>
          <a:prstGeom prst="rect">
            <a:avLst/>
          </a:prstGeom>
          <a:noFill/>
        </p:spPr>
        <p:txBody>
          <a:bodyPr wrap="square" rtlCol="0">
            <a:spAutoFit/>
          </a:bodyPr>
          <a:lstStyle/>
          <a:p>
            <a:pPr marL="285750" indent="-285750">
              <a:buFont typeface="Arial"/>
              <a:buChar char="•"/>
            </a:pPr>
            <a:r>
              <a:rPr lang="en-US" dirty="0" smtClean="0"/>
              <a:t>SVM derives </a:t>
            </a:r>
            <a:r>
              <a:rPr lang="en-US" dirty="0"/>
              <a:t>a linear </a:t>
            </a:r>
            <a:r>
              <a:rPr lang="en-US" dirty="0" smtClean="0"/>
              <a:t>separator, and it </a:t>
            </a:r>
            <a:r>
              <a:rPr lang="en-US" dirty="0"/>
              <a:t>takes the one that actually maximizes the </a:t>
            </a:r>
            <a:r>
              <a:rPr lang="en-US" dirty="0" smtClean="0"/>
              <a:t>margin</a:t>
            </a:r>
          </a:p>
          <a:p>
            <a:pPr marL="285750" indent="-285750">
              <a:buFont typeface="Arial"/>
              <a:buChar char="•"/>
            </a:pPr>
            <a:r>
              <a:rPr lang="en-US" dirty="0"/>
              <a:t>By doing so it attains additional </a:t>
            </a:r>
            <a:r>
              <a:rPr lang="en-US" dirty="0" err="1"/>
              <a:t>robost</a:t>
            </a:r>
            <a:r>
              <a:rPr lang="en-US" dirty="0"/>
              <a:t>-ness over </a:t>
            </a:r>
            <a:r>
              <a:rPr lang="en-US" dirty="0" smtClean="0"/>
              <a:t>perceptron.</a:t>
            </a:r>
          </a:p>
          <a:p>
            <a:pPr marL="285750" indent="-285750">
              <a:buFont typeface="Arial"/>
              <a:buChar char="•"/>
            </a:pPr>
            <a:r>
              <a:rPr lang="en-US" dirty="0" smtClean="0"/>
              <a:t>The </a:t>
            </a:r>
            <a:r>
              <a:rPr lang="en-US" dirty="0"/>
              <a:t>problem of finding the margin maximizing linear separator can be solved by a quadratic program which is an integer method for finding the best linear separator that maximizes the margin.</a:t>
            </a:r>
          </a:p>
        </p:txBody>
      </p:sp>
    </p:spTree>
    <p:extLst>
      <p:ext uri="{BB962C8B-B14F-4D97-AF65-F5344CB8AC3E}">
        <p14:creationId xmlns:p14="http://schemas.microsoft.com/office/powerpoint/2010/main" val="4202000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SVM</a:t>
            </a:r>
            <a:endParaRPr lang="en-US" dirty="0"/>
          </a:p>
        </p:txBody>
      </p:sp>
      <p:cxnSp>
        <p:nvCxnSpPr>
          <p:cNvPr id="5" name="Straight Arrow Connector 4"/>
          <p:cNvCxnSpPr/>
          <p:nvPr/>
        </p:nvCxnSpPr>
        <p:spPr>
          <a:xfrm flipV="1">
            <a:off x="2724491" y="1470206"/>
            <a:ext cx="0" cy="331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800762" y="2851815"/>
            <a:ext cx="40989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901626" y="2851815"/>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069978" y="2378912"/>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206053" y="2770348"/>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671307" y="2134511"/>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316211" y="2215978"/>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37701" y="2460379"/>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2285106" y="2544115"/>
            <a:ext cx="648668" cy="552101"/>
            <a:chOff x="2285106" y="2544115"/>
            <a:chExt cx="648668" cy="552101"/>
          </a:xfrm>
        </p:grpSpPr>
        <p:sp>
          <p:nvSpPr>
            <p:cNvPr id="13" name="Oval 12"/>
            <p:cNvSpPr/>
            <p:nvPr/>
          </p:nvSpPr>
          <p:spPr>
            <a:xfrm>
              <a:off x="2285106" y="277034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488486" y="2933282"/>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456037" y="2607414"/>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655666" y="277034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797699" y="2544115"/>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791741" y="2901689"/>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Oval 19"/>
          <p:cNvSpPr/>
          <p:nvPr/>
        </p:nvSpPr>
        <p:spPr>
          <a:xfrm>
            <a:off x="2105738" y="3288496"/>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069978" y="3217988"/>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546930" y="3399629"/>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250328" y="1295059"/>
            <a:ext cx="3436472" cy="646331"/>
          </a:xfrm>
          <a:prstGeom prst="rect">
            <a:avLst/>
          </a:prstGeom>
        </p:spPr>
        <p:txBody>
          <a:bodyPr wrap="square">
            <a:spAutoFit/>
          </a:bodyPr>
          <a:lstStyle/>
          <a:p>
            <a:r>
              <a:rPr lang="en-US" dirty="0"/>
              <a:t>U</a:t>
            </a:r>
            <a:r>
              <a:rPr lang="en-US" dirty="0" smtClean="0"/>
              <a:t>se </a:t>
            </a:r>
            <a:r>
              <a:rPr lang="en-US" dirty="0"/>
              <a:t>linear techniques to solve nonlinear separation </a:t>
            </a:r>
            <a:r>
              <a:rPr lang="en-US" dirty="0" smtClean="0"/>
              <a:t>problems.</a:t>
            </a:r>
          </a:p>
        </p:txBody>
      </p:sp>
      <p:sp>
        <p:nvSpPr>
          <p:cNvPr id="25" name="TextBox 24"/>
          <p:cNvSpPr txBox="1"/>
          <p:nvPr/>
        </p:nvSpPr>
        <p:spPr>
          <a:xfrm>
            <a:off x="2470489" y="1100725"/>
            <a:ext cx="401635" cy="369332"/>
          </a:xfrm>
          <a:prstGeom prst="rect">
            <a:avLst/>
          </a:prstGeom>
          <a:noFill/>
        </p:spPr>
        <p:txBody>
          <a:bodyPr wrap="none" rtlCol="0">
            <a:spAutoFit/>
          </a:bodyPr>
          <a:lstStyle/>
          <a:p>
            <a:r>
              <a:rPr lang="en-US" dirty="0" smtClean="0"/>
              <a:t>x2</a:t>
            </a:r>
            <a:endParaRPr lang="en-US" dirty="0"/>
          </a:p>
        </p:txBody>
      </p:sp>
      <p:sp>
        <p:nvSpPr>
          <p:cNvPr id="26" name="TextBox 25"/>
          <p:cNvSpPr txBox="1"/>
          <p:nvPr/>
        </p:nvSpPr>
        <p:spPr>
          <a:xfrm>
            <a:off x="4498053" y="3007232"/>
            <a:ext cx="401635" cy="369332"/>
          </a:xfrm>
          <a:prstGeom prst="rect">
            <a:avLst/>
          </a:prstGeom>
          <a:noFill/>
        </p:spPr>
        <p:txBody>
          <a:bodyPr wrap="none" rtlCol="0">
            <a:spAutoFit/>
          </a:bodyPr>
          <a:lstStyle/>
          <a:p>
            <a:r>
              <a:rPr lang="en-US" dirty="0" smtClean="0"/>
              <a:t>x1</a:t>
            </a:r>
            <a:endParaRPr lang="en-US" dirty="0"/>
          </a:p>
        </p:txBody>
      </p:sp>
      <p:sp>
        <p:nvSpPr>
          <p:cNvPr id="28" name="Rectangle 27"/>
          <p:cNvSpPr/>
          <p:nvPr/>
        </p:nvSpPr>
        <p:spPr>
          <a:xfrm>
            <a:off x="5250328" y="2134511"/>
            <a:ext cx="1509473" cy="646331"/>
          </a:xfrm>
          <a:prstGeom prst="rect">
            <a:avLst/>
          </a:prstGeom>
        </p:spPr>
        <p:txBody>
          <a:bodyPr wrap="none">
            <a:spAutoFit/>
          </a:bodyPr>
          <a:lstStyle/>
          <a:p>
            <a:r>
              <a:rPr lang="en-US" dirty="0"/>
              <a:t>“Kernel trick</a:t>
            </a:r>
            <a:r>
              <a:rPr lang="en-US" dirty="0" smtClean="0"/>
              <a:t>”:</a:t>
            </a:r>
          </a:p>
          <a:p>
            <a:endParaRPr lang="en-US" dirty="0"/>
          </a:p>
        </p:txBody>
      </p:sp>
      <p:graphicFrame>
        <p:nvGraphicFramePr>
          <p:cNvPr id="29" name="Object 28"/>
          <p:cNvGraphicFramePr>
            <a:graphicFrameLocks noChangeAspect="1"/>
          </p:cNvGraphicFramePr>
          <p:nvPr>
            <p:extLst>
              <p:ext uri="{D42A27DB-BD31-4B8C-83A1-F6EECF244321}">
                <p14:modId xmlns:p14="http://schemas.microsoft.com/office/powerpoint/2010/main" val="1881322937"/>
              </p:ext>
            </p:extLst>
          </p:nvPr>
        </p:nvGraphicFramePr>
        <p:xfrm>
          <a:off x="5754425" y="2653882"/>
          <a:ext cx="1829654" cy="442334"/>
        </p:xfrm>
        <a:graphic>
          <a:graphicData uri="http://schemas.openxmlformats.org/presentationml/2006/ole">
            <mc:AlternateContent xmlns:mc="http://schemas.openxmlformats.org/markup-compatibility/2006">
              <mc:Choice xmlns:v="urn:schemas-microsoft-com:vml" Requires="v">
                <p:oleObj spid="_x0000_s32788" name="Equation" r:id="rId4" imgW="1155700" imgH="279400" progId="Equation.3">
                  <p:embed/>
                </p:oleObj>
              </mc:Choice>
              <mc:Fallback>
                <p:oleObj name="Equation" r:id="rId4" imgW="1155700" imgH="279400" progId="Equation.3">
                  <p:embed/>
                  <p:pic>
                    <p:nvPicPr>
                      <p:cNvPr id="0" name=""/>
                      <p:cNvPicPr/>
                      <p:nvPr/>
                    </p:nvPicPr>
                    <p:blipFill>
                      <a:blip r:embed="rId5"/>
                      <a:stretch>
                        <a:fillRect/>
                      </a:stretch>
                    </p:blipFill>
                    <p:spPr>
                      <a:xfrm>
                        <a:off x="5754425" y="2653882"/>
                        <a:ext cx="1829654" cy="442334"/>
                      </a:xfrm>
                      <a:prstGeom prst="rect">
                        <a:avLst/>
                      </a:prstGeom>
                    </p:spPr>
                  </p:pic>
                </p:oleObj>
              </mc:Fallback>
            </mc:AlternateContent>
          </a:graphicData>
        </a:graphic>
      </p:graphicFrame>
      <p:cxnSp>
        <p:nvCxnSpPr>
          <p:cNvPr id="31" name="Straight Connector 30"/>
          <p:cNvCxnSpPr/>
          <p:nvPr/>
        </p:nvCxnSpPr>
        <p:spPr>
          <a:xfrm flipH="1">
            <a:off x="4362967" y="4137120"/>
            <a:ext cx="12574" cy="11191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362967" y="4664093"/>
            <a:ext cx="40989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018603" y="4804686"/>
            <a:ext cx="401635" cy="369332"/>
          </a:xfrm>
          <a:prstGeom prst="rect">
            <a:avLst/>
          </a:prstGeom>
          <a:noFill/>
        </p:spPr>
        <p:txBody>
          <a:bodyPr wrap="none" rtlCol="0">
            <a:spAutoFit/>
          </a:bodyPr>
          <a:lstStyle/>
          <a:p>
            <a:r>
              <a:rPr lang="en-US" dirty="0" smtClean="0"/>
              <a:t>x3</a:t>
            </a:r>
            <a:endParaRPr lang="en-US" dirty="0"/>
          </a:p>
        </p:txBody>
      </p:sp>
      <p:grpSp>
        <p:nvGrpSpPr>
          <p:cNvPr id="42" name="Group 41"/>
          <p:cNvGrpSpPr/>
          <p:nvPr/>
        </p:nvGrpSpPr>
        <p:grpSpPr>
          <a:xfrm>
            <a:off x="4038633" y="4388042"/>
            <a:ext cx="648668" cy="552101"/>
            <a:chOff x="2285106" y="2544115"/>
            <a:chExt cx="648668" cy="552101"/>
          </a:xfrm>
        </p:grpSpPr>
        <p:sp>
          <p:nvSpPr>
            <p:cNvPr id="43" name="Oval 42"/>
            <p:cNvSpPr/>
            <p:nvPr/>
          </p:nvSpPr>
          <p:spPr>
            <a:xfrm>
              <a:off x="2285106" y="277034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2488486" y="2933282"/>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456037" y="2607414"/>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655666" y="277034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97699" y="2544115"/>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791741" y="2901689"/>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250328" y="4356449"/>
            <a:ext cx="648668" cy="552101"/>
            <a:chOff x="2285106" y="2544115"/>
            <a:chExt cx="648668" cy="552101"/>
          </a:xfrm>
          <a:solidFill>
            <a:schemeClr val="accent1"/>
          </a:solidFill>
        </p:grpSpPr>
        <p:sp>
          <p:nvSpPr>
            <p:cNvPr id="50" name="Oval 49"/>
            <p:cNvSpPr/>
            <p:nvPr/>
          </p:nvSpPr>
          <p:spPr>
            <a:xfrm>
              <a:off x="2285106" y="2770348"/>
              <a:ext cx="136075" cy="16293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488486" y="2933282"/>
              <a:ext cx="136075" cy="16293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456037" y="2607414"/>
              <a:ext cx="136075" cy="16293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655666" y="2770348"/>
              <a:ext cx="136075" cy="16293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797699" y="2544115"/>
              <a:ext cx="136075" cy="16293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791741" y="2901689"/>
              <a:ext cx="136075" cy="162934"/>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flipH="1">
            <a:off x="4901208" y="4054857"/>
            <a:ext cx="12574" cy="111916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017783" y="5507628"/>
            <a:ext cx="6174198" cy="369332"/>
          </a:xfrm>
          <a:prstGeom prst="rect">
            <a:avLst/>
          </a:prstGeom>
        </p:spPr>
        <p:txBody>
          <a:bodyPr wrap="square">
            <a:spAutoFit/>
          </a:bodyPr>
          <a:lstStyle/>
          <a:p>
            <a:r>
              <a:rPr lang="en-US" dirty="0" smtClean="0"/>
              <a:t>“An </a:t>
            </a:r>
            <a:r>
              <a:rPr lang="en-US" dirty="0"/>
              <a:t>Introduction to Kernel-Based </a:t>
            </a:r>
            <a:r>
              <a:rPr lang="en-US" dirty="0" smtClean="0"/>
              <a:t>Learning Algorithms”</a:t>
            </a:r>
            <a:endParaRPr lang="en-US" dirty="0"/>
          </a:p>
        </p:txBody>
      </p:sp>
    </p:spTree>
    <p:extLst>
      <p:ext uri="{BB962C8B-B14F-4D97-AF65-F5344CB8AC3E}">
        <p14:creationId xmlns:p14="http://schemas.microsoft.com/office/powerpoint/2010/main" val="3520576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Nearest Neighbors</a:t>
            </a:r>
            <a:endParaRPr lang="en-US" dirty="0"/>
          </a:p>
        </p:txBody>
      </p:sp>
      <p:sp>
        <p:nvSpPr>
          <p:cNvPr id="3" name="Content Placeholder 2"/>
          <p:cNvSpPr>
            <a:spLocks noGrp="1"/>
          </p:cNvSpPr>
          <p:nvPr>
            <p:ph idx="1"/>
          </p:nvPr>
        </p:nvSpPr>
        <p:spPr>
          <a:xfrm>
            <a:off x="457200" y="1561973"/>
            <a:ext cx="8229600" cy="1002790"/>
          </a:xfrm>
        </p:spPr>
        <p:txBody>
          <a:bodyPr>
            <a:normAutofit fontScale="70000" lnSpcReduction="20000"/>
          </a:bodyPr>
          <a:lstStyle/>
          <a:p>
            <a:r>
              <a:rPr lang="en-US" dirty="0" smtClean="0"/>
              <a:t>Parametric: # of parameters independent of training set size.</a:t>
            </a:r>
          </a:p>
          <a:p>
            <a:r>
              <a:rPr lang="en-US" dirty="0" smtClean="0"/>
              <a:t>Non-parametric: # of parametric can grow</a:t>
            </a:r>
            <a:endParaRPr lang="en-US" dirty="0"/>
          </a:p>
        </p:txBody>
      </p:sp>
      <p:sp>
        <p:nvSpPr>
          <p:cNvPr id="4" name="Title 1"/>
          <p:cNvSpPr txBox="1">
            <a:spLocks/>
          </p:cNvSpPr>
          <p:nvPr/>
        </p:nvSpPr>
        <p:spPr>
          <a:xfrm>
            <a:off x="609600" y="24264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1-nearest Neighbors</a:t>
            </a:r>
            <a:endParaRPr lang="en-US" dirty="0"/>
          </a:p>
        </p:txBody>
      </p:sp>
      <p:cxnSp>
        <p:nvCxnSpPr>
          <p:cNvPr id="6" name="Straight Arrow Connector 5"/>
          <p:cNvCxnSpPr/>
          <p:nvPr/>
        </p:nvCxnSpPr>
        <p:spPr>
          <a:xfrm flipV="1">
            <a:off x="1403892" y="3200368"/>
            <a:ext cx="0" cy="331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403892" y="6510868"/>
            <a:ext cx="40989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913499" y="535409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116879" y="5517031"/>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084430" y="5191163"/>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284059" y="5354097"/>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426092" y="5127864"/>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494129" y="5598498"/>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940553" y="473869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143933" y="4901631"/>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165811" y="454828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311113" y="4738697"/>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453146" y="4512464"/>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521183" y="498309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254179" y="4309790"/>
            <a:ext cx="136075" cy="16293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564245" y="5354097"/>
            <a:ext cx="136075" cy="16293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087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kNN</a:t>
            </a:r>
            <a:endParaRPr lang="en-US" dirty="0"/>
          </a:p>
        </p:txBody>
      </p:sp>
      <p:sp>
        <p:nvSpPr>
          <p:cNvPr id="3" name="Content Placeholder 2"/>
          <p:cNvSpPr>
            <a:spLocks noGrp="1"/>
          </p:cNvSpPr>
          <p:nvPr>
            <p:ph idx="1"/>
          </p:nvPr>
        </p:nvSpPr>
        <p:spPr/>
        <p:txBody>
          <a:bodyPr/>
          <a:lstStyle/>
          <a:p>
            <a:r>
              <a:rPr lang="en-US" dirty="0" smtClean="0"/>
              <a:t>Learning: memorize all data</a:t>
            </a:r>
          </a:p>
          <a:p>
            <a:r>
              <a:rPr lang="en-US" dirty="0" smtClean="0"/>
              <a:t>Label New Example:</a:t>
            </a:r>
          </a:p>
          <a:p>
            <a:pPr lvl="1"/>
            <a:r>
              <a:rPr lang="en-US" dirty="0" smtClean="0"/>
              <a:t>Find k Nearest Neighbors</a:t>
            </a:r>
          </a:p>
          <a:p>
            <a:pPr lvl="1"/>
            <a:r>
              <a:rPr lang="en-US" dirty="0" smtClean="0"/>
              <a:t>Choose the </a:t>
            </a:r>
            <a:r>
              <a:rPr lang="en-US" dirty="0"/>
              <a:t>majority class label as your final class label for the new example</a:t>
            </a:r>
            <a:endParaRPr lang="en-US" dirty="0"/>
          </a:p>
        </p:txBody>
      </p:sp>
    </p:spTree>
    <p:extLst>
      <p:ext uri="{BB962C8B-B14F-4D97-AF65-F5344CB8AC3E}">
        <p14:creationId xmlns:p14="http://schemas.microsoft.com/office/powerpoint/2010/main" val="3605745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kNN</a:t>
            </a:r>
            <a:r>
              <a:rPr lang="en-US" dirty="0" smtClean="0"/>
              <a:t> - Quiz</a:t>
            </a:r>
            <a:endParaRPr lang="en-US" dirty="0"/>
          </a:p>
        </p:txBody>
      </p:sp>
      <p:cxnSp>
        <p:nvCxnSpPr>
          <p:cNvPr id="4" name="Straight Arrow Connector 3"/>
          <p:cNvCxnSpPr/>
          <p:nvPr/>
        </p:nvCxnSpPr>
        <p:spPr>
          <a:xfrm flipV="1">
            <a:off x="983912" y="1880663"/>
            <a:ext cx="0" cy="331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983912" y="5191163"/>
            <a:ext cx="40989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1425481" y="3663393"/>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48954" y="4115859"/>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82417" y="4001095"/>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823095" y="2744093"/>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520112" y="2825560"/>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20112" y="4115859"/>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289406" y="325605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221368" y="2811084"/>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891132" y="3952925"/>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168539" y="3663393"/>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121925" y="290861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236577" y="3253618"/>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280340" y="2990085"/>
            <a:ext cx="136075" cy="16293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1" name="Table 20"/>
          <p:cNvGraphicFramePr>
            <a:graphicFrameLocks noGrp="1"/>
          </p:cNvGraphicFramePr>
          <p:nvPr>
            <p:extLst>
              <p:ext uri="{D42A27DB-BD31-4B8C-83A1-F6EECF244321}">
                <p14:modId xmlns:p14="http://schemas.microsoft.com/office/powerpoint/2010/main" val="1566071060"/>
              </p:ext>
            </p:extLst>
          </p:nvPr>
        </p:nvGraphicFramePr>
        <p:xfrm>
          <a:off x="5660646" y="1793016"/>
          <a:ext cx="1833095" cy="2228022"/>
        </p:xfrm>
        <a:graphic>
          <a:graphicData uri="http://schemas.openxmlformats.org/drawingml/2006/table">
            <a:tbl>
              <a:tblPr firstRow="1" bandRow="1">
                <a:tableStyleId>{5C22544A-7EE6-4342-B048-85BDC9FD1C3A}</a:tableStyleId>
              </a:tblPr>
              <a:tblGrid>
                <a:gridCol w="1027549"/>
                <a:gridCol w="402773"/>
                <a:gridCol w="402773"/>
              </a:tblGrid>
              <a:tr h="370840">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K=</a:t>
                      </a:r>
                      <a:r>
                        <a:rPr lang="en-US" baseline="0" dirty="0" smtClean="0"/>
                        <a:t>1</a:t>
                      </a:r>
                      <a:endParaRPr lang="en-US" dirty="0"/>
                    </a:p>
                  </a:txBody>
                  <a:tcPr/>
                </a:tc>
                <a:tc>
                  <a:txBody>
                    <a:bodyPr/>
                    <a:lstStyle/>
                    <a:p>
                      <a:endParaRPr lang="en-US"/>
                    </a:p>
                  </a:txBody>
                  <a:tcPr/>
                </a:tc>
                <a:tc>
                  <a:txBody>
                    <a:bodyPr/>
                    <a:lstStyle/>
                    <a:p>
                      <a:endParaRPr lang="en-US"/>
                    </a:p>
                  </a:txBody>
                  <a:tcPr/>
                </a:tc>
              </a:tr>
              <a:tr h="373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a:t>
                      </a:r>
                      <a:r>
                        <a:rPr lang="en-US" baseline="0" dirty="0" smtClean="0"/>
                        <a:t>3</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K=5</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K=7</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K=9</a:t>
                      </a:r>
                      <a:endParaRPr lang="en-US" dirty="0"/>
                    </a:p>
                  </a:txBody>
                  <a:tcPr/>
                </a:tc>
                <a:tc>
                  <a:txBody>
                    <a:bodyPr/>
                    <a:lstStyle/>
                    <a:p>
                      <a:endParaRPr lang="en-US"/>
                    </a:p>
                  </a:txBody>
                  <a:tcPr/>
                </a:tc>
                <a:tc>
                  <a:txBody>
                    <a:bodyPr/>
                    <a:lstStyle/>
                    <a:p>
                      <a:endParaRPr lang="en-US" dirty="0"/>
                    </a:p>
                  </a:txBody>
                  <a:tcPr/>
                </a:tc>
              </a:tr>
            </a:tbl>
          </a:graphicData>
        </a:graphic>
      </p:graphicFrame>
      <p:sp>
        <p:nvSpPr>
          <p:cNvPr id="23" name="Oval 22"/>
          <p:cNvSpPr/>
          <p:nvPr/>
        </p:nvSpPr>
        <p:spPr>
          <a:xfrm>
            <a:off x="6797806" y="1423995"/>
            <a:ext cx="136075" cy="1629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234944" y="1423995"/>
            <a:ext cx="136075" cy="1629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322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of KNN</a:t>
            </a:r>
            <a:endParaRPr lang="en-US" dirty="0"/>
          </a:p>
        </p:txBody>
      </p:sp>
      <p:sp>
        <p:nvSpPr>
          <p:cNvPr id="3" name="Content Placeholder 2"/>
          <p:cNvSpPr>
            <a:spLocks noGrp="1"/>
          </p:cNvSpPr>
          <p:nvPr>
            <p:ph idx="1"/>
          </p:nvPr>
        </p:nvSpPr>
        <p:spPr/>
        <p:txBody>
          <a:bodyPr/>
          <a:lstStyle/>
          <a:p>
            <a:r>
              <a:rPr lang="en-US" dirty="0" smtClean="0"/>
              <a:t>Very large data sets:</a:t>
            </a:r>
          </a:p>
          <a:p>
            <a:pPr lvl="1"/>
            <a:r>
              <a:rPr lang="en-US" dirty="0" smtClean="0"/>
              <a:t>KDD trees</a:t>
            </a:r>
          </a:p>
          <a:p>
            <a:r>
              <a:rPr lang="en-US" dirty="0" smtClean="0"/>
              <a:t>Very large </a:t>
            </a:r>
            <a:r>
              <a:rPr lang="en-US" smtClean="0"/>
              <a:t>feature spaces</a:t>
            </a:r>
            <a:endParaRPr lang="en-US"/>
          </a:p>
        </p:txBody>
      </p:sp>
    </p:spTree>
    <p:extLst>
      <p:ext uri="{BB962C8B-B14F-4D97-AF65-F5344CB8AC3E}">
        <p14:creationId xmlns:p14="http://schemas.microsoft.com/office/powerpoint/2010/main" val="102068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cond.</a:t>
            </a:r>
            <a:endParaRPr lang="en-US" dirty="0"/>
          </a:p>
        </p:txBody>
      </p:sp>
      <p:sp>
        <p:nvSpPr>
          <p:cNvPr id="3" name="Content Placeholder 2"/>
          <p:cNvSpPr>
            <a:spLocks noGrp="1"/>
          </p:cNvSpPr>
          <p:nvPr>
            <p:ph idx="1"/>
          </p:nvPr>
        </p:nvSpPr>
        <p:spPr/>
        <p:txBody>
          <a:bodyPr/>
          <a:lstStyle/>
          <a:p>
            <a:r>
              <a:rPr lang="en-US" dirty="0" smtClean="0"/>
              <a:t>Companies that are famous for using machine learning:</a:t>
            </a:r>
          </a:p>
          <a:p>
            <a:pPr lvl="1"/>
            <a:r>
              <a:rPr lang="en-US" dirty="0" smtClean="0"/>
              <a:t>Google: web mining (PageRank, search engine,</a:t>
            </a:r>
            <a:r>
              <a:rPr lang="en-US" dirty="0"/>
              <a:t> </a:t>
            </a:r>
            <a:r>
              <a:rPr lang="en-US" dirty="0" smtClean="0"/>
              <a:t>etc.)</a:t>
            </a:r>
          </a:p>
          <a:p>
            <a:pPr lvl="1"/>
            <a:r>
              <a:rPr lang="en-US" dirty="0" smtClean="0"/>
              <a:t>Netflix: DVD Recommendations</a:t>
            </a:r>
          </a:p>
          <a:p>
            <a:pPr lvl="2"/>
            <a:r>
              <a:rPr lang="en-US" dirty="0" smtClean="0"/>
              <a:t>The Netflix prize ($1 million) and the recommendation problem</a:t>
            </a:r>
          </a:p>
          <a:p>
            <a:pPr lvl="1"/>
            <a:r>
              <a:rPr lang="en-US" dirty="0" smtClean="0"/>
              <a:t>Amazon: Product placement</a:t>
            </a:r>
            <a:endParaRPr lang="en-US" dirty="0"/>
          </a:p>
        </p:txBody>
      </p:sp>
    </p:spTree>
    <p:extLst>
      <p:ext uri="{BB962C8B-B14F-4D97-AF65-F5344CB8AC3E}">
        <p14:creationId xmlns:p14="http://schemas.microsoft.com/office/powerpoint/2010/main" val="34605215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driving car</a:t>
            </a:r>
            <a:endParaRPr lang="en-US" dirty="0"/>
          </a:p>
        </p:txBody>
      </p:sp>
      <p:sp>
        <p:nvSpPr>
          <p:cNvPr id="3" name="Content Placeholder 2"/>
          <p:cNvSpPr>
            <a:spLocks noGrp="1"/>
          </p:cNvSpPr>
          <p:nvPr>
            <p:ph idx="1"/>
          </p:nvPr>
        </p:nvSpPr>
        <p:spPr>
          <a:xfrm>
            <a:off x="457200" y="1600200"/>
            <a:ext cx="8229600" cy="4479567"/>
          </a:xfrm>
        </p:spPr>
        <p:txBody>
          <a:bodyPr>
            <a:normAutofit/>
          </a:bodyPr>
          <a:lstStyle/>
          <a:p>
            <a:r>
              <a:rPr lang="en-US" dirty="0" smtClean="0"/>
              <a:t>Stanley (</a:t>
            </a:r>
            <a:r>
              <a:rPr lang="en-US" dirty="0" err="1" smtClean="0"/>
              <a:t>Standford</a:t>
            </a:r>
            <a:r>
              <a:rPr lang="en-US" dirty="0" smtClean="0"/>
              <a:t>) DARPA Grand Challenge (2005 winner)</a:t>
            </a:r>
          </a:p>
          <a:p>
            <a:r>
              <a:rPr lang="en-US" dirty="0">
                <a:hlinkClick r:id="rId2"/>
              </a:rPr>
              <a:t>https://www.youtube.com/watch?feature=player_embedded&amp;v=Q1xFdQfq5Fk&amp;noredirect=1#</a:t>
            </a:r>
            <a:r>
              <a:rPr lang="en-US" dirty="0"/>
              <a:t>!</a:t>
            </a:r>
          </a:p>
          <a:p>
            <a:endParaRPr lang="en-US" dirty="0"/>
          </a:p>
          <a:p>
            <a:endParaRPr lang="en-US" dirty="0" smtClean="0"/>
          </a:p>
        </p:txBody>
      </p:sp>
    </p:spTree>
    <p:extLst>
      <p:ext uri="{BB962C8B-B14F-4D97-AF65-F5344CB8AC3E}">
        <p14:creationId xmlns:p14="http://schemas.microsoft.com/office/powerpoint/2010/main" val="41744457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What is being learned?</a:t>
            </a:r>
          </a:p>
          <a:p>
            <a:pPr lvl="1"/>
            <a:r>
              <a:rPr lang="en-US" dirty="0" smtClean="0"/>
              <a:t>Parameters (e.g., probabilities in the Bayes network)</a:t>
            </a:r>
          </a:p>
          <a:p>
            <a:pPr lvl="1"/>
            <a:r>
              <a:rPr lang="en-US" dirty="0" smtClean="0"/>
              <a:t>Structure (e.g., the links in the Bayes network)</a:t>
            </a:r>
          </a:p>
          <a:p>
            <a:pPr lvl="1"/>
            <a:r>
              <a:rPr lang="en-US" dirty="0" smtClean="0"/>
              <a:t>Hidden concepts/groups (e.g., group of Netflix users)</a:t>
            </a:r>
          </a:p>
          <a:p>
            <a:r>
              <a:rPr lang="en-US" dirty="0" smtClean="0"/>
              <a:t>What from?</a:t>
            </a:r>
          </a:p>
          <a:p>
            <a:pPr lvl="1"/>
            <a:r>
              <a:rPr lang="en-US" dirty="0" smtClean="0"/>
              <a:t>Supervised (e.g., labels)</a:t>
            </a:r>
          </a:p>
          <a:p>
            <a:pPr lvl="1"/>
            <a:r>
              <a:rPr lang="en-US" dirty="0" smtClean="0"/>
              <a:t>Unsupervised (e.g., replacement principles to learn hidden concepts)</a:t>
            </a:r>
          </a:p>
          <a:p>
            <a:pPr lvl="1"/>
            <a:r>
              <a:rPr lang="en-US" dirty="0" smtClean="0"/>
              <a:t>Reinforcement learning (e.g., try different actions and receive feedbacks from the environment)</a:t>
            </a:r>
          </a:p>
          <a:p>
            <a:r>
              <a:rPr lang="en-US" dirty="0" smtClean="0"/>
              <a:t>What for?</a:t>
            </a:r>
          </a:p>
          <a:p>
            <a:pPr lvl="1"/>
            <a:r>
              <a:rPr lang="en-US" dirty="0" smtClean="0"/>
              <a:t>Prediction (e.g., stock market)</a:t>
            </a:r>
          </a:p>
          <a:p>
            <a:pPr lvl="1"/>
            <a:r>
              <a:rPr lang="en-US" dirty="0" smtClean="0"/>
              <a:t>Diagnosis (e.g., to explain something)</a:t>
            </a:r>
          </a:p>
          <a:p>
            <a:pPr lvl="1"/>
            <a:r>
              <a:rPr lang="en-US" dirty="0" smtClean="0"/>
              <a:t>Summarization (e.g., summarize a paper)</a:t>
            </a:r>
          </a:p>
          <a:p>
            <a:r>
              <a:rPr lang="en-US" dirty="0" smtClean="0"/>
              <a:t>How?</a:t>
            </a:r>
          </a:p>
          <a:p>
            <a:pPr lvl="1"/>
            <a:r>
              <a:rPr lang="en-US" dirty="0" smtClean="0"/>
              <a:t>Passive/Active</a:t>
            </a:r>
          </a:p>
          <a:p>
            <a:pPr lvl="1"/>
            <a:r>
              <a:rPr lang="en-US" dirty="0" smtClean="0"/>
              <a:t>Online/offline</a:t>
            </a:r>
          </a:p>
          <a:p>
            <a:r>
              <a:rPr lang="en-US" dirty="0" smtClean="0"/>
              <a:t>Outputs?</a:t>
            </a:r>
          </a:p>
          <a:p>
            <a:pPr lvl="1"/>
            <a:r>
              <a:rPr lang="en-US" dirty="0" smtClean="0"/>
              <a:t>Classification </a:t>
            </a:r>
            <a:r>
              <a:rPr lang="en-US" dirty="0" err="1" smtClean="0"/>
              <a:t>v.s</a:t>
            </a:r>
            <a:r>
              <a:rPr lang="en-US" dirty="0" smtClean="0"/>
              <a:t>., regression (continuous)</a:t>
            </a:r>
          </a:p>
          <a:p>
            <a:r>
              <a:rPr lang="en-US" dirty="0" smtClean="0"/>
              <a:t>Details?</a:t>
            </a:r>
          </a:p>
          <a:p>
            <a:pPr lvl="1"/>
            <a:r>
              <a:rPr lang="en-US" dirty="0" smtClean="0"/>
              <a:t>Generative (general idea of the data) and discriminative (distinguish the data). </a:t>
            </a:r>
            <a:endParaRPr lang="en-US" dirty="0"/>
          </a:p>
        </p:txBody>
      </p:sp>
    </p:spTree>
    <p:extLst>
      <p:ext uri="{BB962C8B-B14F-4D97-AF65-F5344CB8AC3E}">
        <p14:creationId xmlns:p14="http://schemas.microsoft.com/office/powerpoint/2010/main" val="2648406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4515</TotalTime>
  <Words>3464</Words>
  <Application>Microsoft Macintosh PowerPoint</Application>
  <PresentationFormat>On-screen Show (4:3)</PresentationFormat>
  <Paragraphs>646</Paragraphs>
  <Slides>65</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Office Theme</vt:lpstr>
      <vt:lpstr>Equation</vt:lpstr>
      <vt:lpstr>Microsoft Equation</vt:lpstr>
      <vt:lpstr>CPSC 7373: Artificial Intelligence Lecture 6: Machine Learning</vt:lpstr>
      <vt:lpstr>Machine Learning</vt:lpstr>
      <vt:lpstr>Machine Learning</vt:lpstr>
      <vt:lpstr>Patient diagnosis</vt:lpstr>
      <vt:lpstr>Datamining result</vt:lpstr>
      <vt:lpstr>Credit risk analysis</vt:lpstr>
      <vt:lpstr>Examples – cond.</vt:lpstr>
      <vt:lpstr>Self driving car</vt:lpstr>
      <vt:lpstr>Taxonomy</vt:lpstr>
      <vt:lpstr>Supervised learning</vt:lpstr>
      <vt:lpstr>Quiz</vt:lpstr>
      <vt:lpstr>Occam’s razor</vt:lpstr>
      <vt:lpstr>Spam Detection</vt:lpstr>
      <vt:lpstr>Spam Detection</vt:lpstr>
      <vt:lpstr>Spam Detection</vt:lpstr>
      <vt:lpstr>Maximum Likelihood</vt:lpstr>
      <vt:lpstr>Quiz</vt:lpstr>
      <vt:lpstr>Quiz</vt:lpstr>
      <vt:lpstr>Relationship to Bayes Networks</vt:lpstr>
      <vt:lpstr>SPAM Classification - 1</vt:lpstr>
      <vt:lpstr>SPAM Classification - 1</vt:lpstr>
      <vt:lpstr>SPAM Classification - 2</vt:lpstr>
      <vt:lpstr>SPAM Classification - 2</vt:lpstr>
      <vt:lpstr>SPAM Classification - 3</vt:lpstr>
      <vt:lpstr>SPAM Classification - 3</vt:lpstr>
      <vt:lpstr>Laplace Smoothing</vt:lpstr>
      <vt:lpstr>Laplace Smoothing - 2</vt:lpstr>
      <vt:lpstr>Laplace Smoothing - 3</vt:lpstr>
      <vt:lpstr>Laplace Smoothing - 4</vt:lpstr>
      <vt:lpstr>Laplace Smoothing - 4</vt:lpstr>
      <vt:lpstr>Laplace Smoothing - 4</vt:lpstr>
      <vt:lpstr>Laplace Smoothing - 4</vt:lpstr>
      <vt:lpstr>Summary Naïve Bayes</vt:lpstr>
      <vt:lpstr>Advanced SPAM Filters</vt:lpstr>
      <vt:lpstr>Overfitting Prevention</vt:lpstr>
      <vt:lpstr>Classification vs Regression</vt:lpstr>
      <vt:lpstr>Regression Example</vt:lpstr>
      <vt:lpstr>Regression Example</vt:lpstr>
      <vt:lpstr>Linear Regression</vt:lpstr>
      <vt:lpstr>Linear Regression</vt:lpstr>
      <vt:lpstr>Loss function</vt:lpstr>
      <vt:lpstr>Minimize Quadratic Loss</vt:lpstr>
      <vt:lpstr>Minimize Quadratic Loss</vt:lpstr>
      <vt:lpstr>Minimize Quadratic Loss</vt:lpstr>
      <vt:lpstr>Quiz</vt:lpstr>
      <vt:lpstr>Quiz</vt:lpstr>
      <vt:lpstr>Problem with Linear Regression</vt:lpstr>
      <vt:lpstr>Problem with Linear Regression</vt:lpstr>
      <vt:lpstr>Logistic Regression</vt:lpstr>
      <vt:lpstr>Regularization</vt:lpstr>
      <vt:lpstr>Minimize Complicated Loss Function</vt:lpstr>
      <vt:lpstr>Quiz</vt:lpstr>
      <vt:lpstr>Quiz</vt:lpstr>
      <vt:lpstr>Global Minimum</vt:lpstr>
      <vt:lpstr>Gradient Descent Implementation</vt:lpstr>
      <vt:lpstr>Perceptron Algorithm</vt:lpstr>
      <vt:lpstr>Perceptron</vt:lpstr>
      <vt:lpstr>Basis of SVM</vt:lpstr>
      <vt:lpstr>Basis of SVM</vt:lpstr>
      <vt:lpstr>SVM</vt:lpstr>
      <vt:lpstr>SVM</vt:lpstr>
      <vt:lpstr>k Nearest Neighbors</vt:lpstr>
      <vt:lpstr>kNN</vt:lpstr>
      <vt:lpstr>kNN - Quiz</vt:lpstr>
      <vt:lpstr>Problems of KNN</vt:lpstr>
    </vt:vector>
  </TitlesOfParts>
  <Company>UAMS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7373: Artificial Intelligence</dc:title>
  <dc:creator>Jiang Bian</dc:creator>
  <cp:lastModifiedBy>Jiang Bian</cp:lastModifiedBy>
  <cp:revision>913</cp:revision>
  <dcterms:created xsi:type="dcterms:W3CDTF">2012-08-26T18:56:12Z</dcterms:created>
  <dcterms:modified xsi:type="dcterms:W3CDTF">2012-10-17T04:33:32Z</dcterms:modified>
</cp:coreProperties>
</file>