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sldIdLst>
    <p:sldId id="256" r:id="rId2"/>
    <p:sldId id="257" r:id="rId3"/>
    <p:sldId id="329" r:id="rId4"/>
    <p:sldId id="330" r:id="rId5"/>
    <p:sldId id="331" r:id="rId6"/>
    <p:sldId id="258" r:id="rId7"/>
    <p:sldId id="260" r:id="rId8"/>
    <p:sldId id="259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32" r:id="rId21"/>
    <p:sldId id="273" r:id="rId22"/>
    <p:sldId id="333" r:id="rId23"/>
    <p:sldId id="274" r:id="rId24"/>
    <p:sldId id="276" r:id="rId25"/>
    <p:sldId id="275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9" r:id="rId47"/>
    <p:sldId id="298" r:id="rId48"/>
    <p:sldId id="300" r:id="rId49"/>
    <p:sldId id="301" r:id="rId50"/>
    <p:sldId id="303" r:id="rId51"/>
    <p:sldId id="304" r:id="rId52"/>
    <p:sldId id="307" r:id="rId53"/>
    <p:sldId id="308" r:id="rId54"/>
    <p:sldId id="309" r:id="rId55"/>
    <p:sldId id="310" r:id="rId56"/>
    <p:sldId id="311" r:id="rId57"/>
    <p:sldId id="312" r:id="rId58"/>
    <p:sldId id="314" r:id="rId59"/>
    <p:sldId id="313" r:id="rId60"/>
    <p:sldId id="305" r:id="rId61"/>
    <p:sldId id="306" r:id="rId62"/>
    <p:sldId id="316" r:id="rId63"/>
    <p:sldId id="315" r:id="rId64"/>
    <p:sldId id="317" r:id="rId65"/>
    <p:sldId id="318" r:id="rId66"/>
    <p:sldId id="319" r:id="rId67"/>
    <p:sldId id="320" r:id="rId68"/>
    <p:sldId id="321" r:id="rId69"/>
    <p:sldId id="322" r:id="rId70"/>
    <p:sldId id="324" r:id="rId71"/>
    <p:sldId id="325" r:id="rId72"/>
    <p:sldId id="326" r:id="rId73"/>
    <p:sldId id="327" r:id="rId74"/>
    <p:sldId id="328" r:id="rId75"/>
    <p:sldId id="334" r:id="rId76"/>
    <p:sldId id="339" r:id="rId77"/>
    <p:sldId id="335" r:id="rId78"/>
    <p:sldId id="336" r:id="rId79"/>
    <p:sldId id="337" r:id="rId80"/>
    <p:sldId id="338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9" autoAdjust="0"/>
    <p:restoredTop sz="84513" autoAdjust="0"/>
  </p:normalViewPr>
  <p:slideViewPr>
    <p:cSldViewPr snapToGrid="0" snapToObjects="1">
      <p:cViewPr varScale="1">
        <p:scale>
          <a:sx n="111" d="100"/>
          <a:sy n="111" d="100"/>
        </p:scale>
        <p:origin x="-120" y="-3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B72A3-4917-A247-A3C0-F76E7E362C98}" type="datetimeFigureOut">
              <a:rPr lang="en-US" smtClean="0"/>
              <a:t>9/8/14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0BBA4-5232-D24B-A1DD-1C1FBB7F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1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 cities here are the states</a:t>
            </a:r>
          </a:p>
          <a:p>
            <a:r>
              <a:rPr lang="en-US" dirty="0" smtClean="0"/>
              <a:t>We navigate</a:t>
            </a:r>
            <a:r>
              <a:rPr lang="en-US" baseline="0" dirty="0" smtClean="0"/>
              <a:t> the state space through actions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Frontier – the farthest states that are explored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Unexplored, and explored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Breadth-first doesn’t know whether it’s is the optimal path.</a:t>
            </a:r>
          </a:p>
          <a:p>
            <a:r>
              <a:rPr lang="en-US" baseline="0" dirty="0" smtClean="0"/>
              <a:t>We can do that, if we keep tracking of the number of the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time</a:t>
            </a:r>
            <a:r>
              <a:rPr lang="en-US" baseline="0" dirty="0" smtClean="0"/>
              <a:t> complexity, b, d, and m control how many steps you need to explore; for space complexity, these variables control how much storage space you need to track the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13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\code{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func</a:t>
            </a:r>
            <a:r>
              <a:rPr lang="en-US" dirty="0" smtClean="0"/>
              <a:t>{General-Search}{{\</a:t>
            </a:r>
            <a:r>
              <a:rPr lang="en-US" dirty="0" err="1" smtClean="0"/>
              <a:t>ts</a:t>
            </a:r>
            <a:r>
              <a:rPr lang="en-US" dirty="0" smtClean="0"/>
              <a:t>}\</a:t>
            </a:r>
            <a:r>
              <a:rPr lang="en-US" dirty="0" err="1" smtClean="0"/>
              <a:t>var</a:t>
            </a:r>
            <a:r>
              <a:rPr lang="en-US" dirty="0" smtClean="0"/>
              <a:t>{problem{\ac}strategy}}{a solution, or failure}</a:t>
            </a:r>
          </a:p>
          <a:p>
            <a:r>
              <a:rPr lang="en-US" dirty="0" smtClean="0"/>
              <a:t>    initialize the search tree using the initial state of \</a:t>
            </a:r>
            <a:r>
              <a:rPr lang="en-US" dirty="0" err="1" smtClean="0"/>
              <a:t>var</a:t>
            </a:r>
            <a:r>
              <a:rPr lang="en-US" dirty="0" smtClean="0"/>
              <a:t>{problem}</a:t>
            </a:r>
          </a:p>
          <a:p>
            <a:r>
              <a:rPr lang="en-US" dirty="0" smtClean="0"/>
              <a:t>    \key{loop} \key{do}</a:t>
            </a:r>
          </a:p>
          <a:p>
            <a:r>
              <a:rPr lang="en-US" dirty="0" smtClean="0"/>
              <a:t>          \key{if} there are no candidates for expansion \key{then} \key{return} failure</a:t>
            </a:r>
          </a:p>
          <a:p>
            <a:r>
              <a:rPr lang="en-US" dirty="0" smtClean="0"/>
              <a:t>          choose a leaf node for expansion according to \</a:t>
            </a:r>
            <a:r>
              <a:rPr lang="en-US" dirty="0" err="1" smtClean="0"/>
              <a:t>var</a:t>
            </a:r>
            <a:r>
              <a:rPr lang="en-US" dirty="0" smtClean="0"/>
              <a:t>{strategy}</a:t>
            </a:r>
          </a:p>
          <a:p>
            <a:r>
              <a:rPr lang="en-US" dirty="0" smtClean="0"/>
              <a:t>          \key{if} the node contains a goal state \key{then} \key{return} the corresponding solution</a:t>
            </a:r>
          </a:p>
          <a:p>
            <a:r>
              <a:rPr lang="en-US" dirty="0" smtClean="0"/>
              <a:t>          \key{else} expand the node and add the resulting nodes to the search tree</a:t>
            </a:r>
          </a:p>
          <a:p>
            <a:r>
              <a:rPr lang="en-US" dirty="0" smtClean="0"/>
              <a:t>    \key{end}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REMOVE-CHOICE is the kernel of the tree</a:t>
            </a:r>
            <a:r>
              <a:rPr lang="en-US" baseline="0" dirty="0" smtClean="0"/>
              <a:t> search algorithms (breadth-first, uniform cost/cheapest, depth first)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00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Consider an infinite path whose costs sum as follows: 1 + 1/2 + 1/4 + 1/8 + 1/16 + 1/32 + ...  The infinite sum of this series is 2.  If the shortest path to the goal node has cost greater than 2, cheapest first search will be incomplete.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case of an infinite tree, cheapest first is complete only if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(1) each action has a non-zero cost separate from the path cost and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(2) no node has an infinite number of successors.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26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24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03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13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</a:t>
            </a:r>
            <a:r>
              <a:rPr lang="en-US" baseline="0" dirty="0" smtClean="0"/>
              <a:t> some point we meet the goal state and we find a path to the goal.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01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time</a:t>
            </a:r>
            <a:r>
              <a:rPr lang="en-US" baseline="0" dirty="0" smtClean="0"/>
              <a:t> complexity, b, d, and m control how many steps you need to explore; for space complexity, these variables control how much storage space you need to track the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13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r>
              <a:rPr lang="en-US" baseline="0" dirty="0" smtClean="0"/>
              <a:t> 4 criteria of each searching </a:t>
            </a:r>
            <a:r>
              <a:rPr lang="en-US" baseline="0" dirty="0" err="1" smtClean="0"/>
              <a:t>stragegy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8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13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It’s obvious that going back to Arad is redundant, but tree search doesn’t know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tree, Arad</a:t>
            </a:r>
            <a:r>
              <a:rPr lang="en-US" baseline="0" dirty="0" smtClean="0"/>
              <a:t> is just another 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93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00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0BBA4-5232-D24B-A1DD-1C1FBB7F210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5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6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7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9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9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6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9/8/14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6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9/8/14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2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9/8/14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3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9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6228-ED8D-2844-B7C3-E0EA77E0B992}" type="datetimeFigureOut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C6228-ED8D-2844-B7C3-E0EA77E0B992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2765B-623B-1742-8A3A-5AEBDF8E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25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bham.ac.uk/~mdr/teaching/modules04/java2/TilesSolvability.html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uristicswiki.wikispaces.com/Manhattan+Distance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CPSC 7373: Artificial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Jiang Bian, Fall 2014</a:t>
            </a:r>
          </a:p>
          <a:p>
            <a:r>
              <a:rPr lang="en-US" dirty="0"/>
              <a:t>University of Arkansas for Medical </a:t>
            </a:r>
            <a:r>
              <a:rPr lang="en-US" dirty="0" smtClean="0"/>
              <a:t>Sciences</a:t>
            </a:r>
          </a:p>
          <a:p>
            <a:r>
              <a:rPr lang="en-US" dirty="0" smtClean="0"/>
              <a:t>University of Arkansas at Little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7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vacuum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Single-state</a:t>
            </a:r>
            <a:r>
              <a:rPr lang="en-US" dirty="0"/>
              <a:t>, start in #5. </a:t>
            </a:r>
            <a:r>
              <a:rPr lang="en-US" u="sng" dirty="0">
                <a:solidFill>
                  <a:srgbClr val="CC0099"/>
                </a:solidFill>
              </a:rPr>
              <a:t>Solution?</a:t>
            </a:r>
            <a:endParaRPr lang="en-US" dirty="0"/>
          </a:p>
        </p:txBody>
      </p:sp>
      <p:pic>
        <p:nvPicPr>
          <p:cNvPr id="5" name="Content Placeholder 4" descr="vacuum2-space.p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39" b="-140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335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vacuum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Single-state</a:t>
            </a:r>
            <a:r>
              <a:rPr lang="en-US" dirty="0"/>
              <a:t>, start in #5. </a:t>
            </a:r>
            <a:r>
              <a:rPr lang="en-US" u="sng" dirty="0">
                <a:solidFill>
                  <a:srgbClr val="CC0099"/>
                </a:solidFill>
              </a:rPr>
              <a:t>Solution</a:t>
            </a:r>
            <a:r>
              <a:rPr lang="en-US" u="sng" dirty="0" smtClean="0">
                <a:solidFill>
                  <a:srgbClr val="CC0099"/>
                </a:solidFill>
              </a:rPr>
              <a:t>?</a:t>
            </a:r>
            <a:r>
              <a:rPr lang="en-US" i="1" dirty="0" smtClean="0"/>
              <a:t> [Right, Suck]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Sensorless</a:t>
            </a:r>
            <a:r>
              <a:rPr lang="en-US" i="1" dirty="0" smtClean="0"/>
              <a:t>, start in {1,2,3,4,5,6,7,8} e.g., Right goes to {2,4,6,8}. </a:t>
            </a:r>
            <a:r>
              <a:rPr lang="en-US" u="sng" dirty="0" smtClean="0">
                <a:solidFill>
                  <a:srgbClr val="CC0099"/>
                </a:solidFill>
              </a:rPr>
              <a:t>Solution</a:t>
            </a:r>
            <a:r>
              <a:rPr lang="en-US" u="sng" dirty="0">
                <a:solidFill>
                  <a:srgbClr val="CC0099"/>
                </a:solidFill>
              </a:rPr>
              <a:t>?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5" name="Content Placeholder 4" descr="vacuum2-space.p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39" b="-140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892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vacuum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Sensorless</a:t>
            </a:r>
            <a:r>
              <a:rPr lang="en-US" i="1" dirty="0"/>
              <a:t>, start in {1,2,3,4,5,6,7,8} e.g., Right goes to {2,4,6,8}. </a:t>
            </a:r>
            <a:r>
              <a:rPr lang="en-US" u="sng" dirty="0">
                <a:solidFill>
                  <a:srgbClr val="CC0099"/>
                </a:solidFill>
              </a:rPr>
              <a:t>Solution</a:t>
            </a:r>
            <a:r>
              <a:rPr lang="en-US" u="sng" dirty="0" smtClean="0">
                <a:solidFill>
                  <a:srgbClr val="CC0099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CC0099"/>
                </a:solidFill>
              </a:rPr>
              <a:t>	</a:t>
            </a:r>
            <a:r>
              <a:rPr lang="en-US" i="1" dirty="0" smtClean="0">
                <a:solidFill>
                  <a:srgbClr val="000000"/>
                </a:solidFill>
              </a:rPr>
              <a:t>[Right, Suck, Left, Suck]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Contingency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Nondeterministic: Suck may dirty a clean carpet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Partially observable: location, dirt at current location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Percept: [L, Clean], i.e., start in #5 or #7</a:t>
            </a:r>
          </a:p>
          <a:p>
            <a:pPr marL="457200" lvl="1" indent="0">
              <a:buNone/>
            </a:pPr>
            <a:r>
              <a:rPr lang="en-US" sz="2800" u="sng" dirty="0">
                <a:solidFill>
                  <a:srgbClr val="CC0099"/>
                </a:solidFill>
              </a:rPr>
              <a:t>Solution?</a:t>
            </a: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5" name="Content Placeholder 4" descr="vacuum2-space.p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39" b="-140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892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vacuum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Contingency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Nondeterministic: Suck may dirty a clean carpet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Partially observable: location, dirt at current location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Percept: [L, Clean], i.e., start in #5 or #7</a:t>
            </a:r>
          </a:p>
          <a:p>
            <a:pPr marL="457200" lvl="1" indent="0">
              <a:buNone/>
            </a:pPr>
            <a:r>
              <a:rPr lang="en-US" sz="2800" u="sng" dirty="0">
                <a:solidFill>
                  <a:srgbClr val="CC0099"/>
                </a:solidFill>
              </a:rPr>
              <a:t>Solution?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[Right, </a:t>
            </a:r>
            <a:r>
              <a:rPr lang="en-US" b="1" i="1" dirty="0" smtClean="0">
                <a:solidFill>
                  <a:srgbClr val="000000"/>
                </a:solidFill>
              </a:rPr>
              <a:t>if</a:t>
            </a:r>
            <a:r>
              <a:rPr lang="en-US" i="1" dirty="0" smtClean="0">
                <a:solidFill>
                  <a:srgbClr val="000000"/>
                </a:solidFill>
              </a:rPr>
              <a:t> dirt </a:t>
            </a:r>
            <a:r>
              <a:rPr lang="en-US" b="1" i="1" dirty="0" smtClean="0">
                <a:solidFill>
                  <a:srgbClr val="000000"/>
                </a:solidFill>
              </a:rPr>
              <a:t>then</a:t>
            </a:r>
            <a:r>
              <a:rPr lang="en-US" i="1" dirty="0" smtClean="0">
                <a:solidFill>
                  <a:srgbClr val="000000"/>
                </a:solidFill>
              </a:rPr>
              <a:t> suck]</a:t>
            </a:r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5" name="Content Placeholder 4" descr="vacuum2-space.p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39" b="-140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531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Single-state 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 is defined by four items: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Initial state</a:t>
            </a:r>
            <a:r>
              <a:rPr lang="en-US" dirty="0" smtClean="0"/>
              <a:t>: e.g., “at Arad”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Actions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Successor function</a:t>
            </a:r>
            <a:r>
              <a:rPr lang="en-US" dirty="0" smtClean="0"/>
              <a:t> S(x) = </a:t>
            </a:r>
            <a:r>
              <a:rPr lang="en-US" dirty="0"/>
              <a:t>set of </a:t>
            </a:r>
            <a:r>
              <a:rPr lang="en-US" dirty="0" smtClean="0"/>
              <a:t>action-state pairs</a:t>
            </a:r>
          </a:p>
          <a:p>
            <a:pPr lvl="2"/>
            <a:r>
              <a:rPr lang="en-US" dirty="0"/>
              <a:t>e.g., </a:t>
            </a:r>
            <a:r>
              <a:rPr lang="en-US" i="1" dirty="0"/>
              <a:t>S(Arad) = </a:t>
            </a:r>
            <a:r>
              <a:rPr lang="en-US" dirty="0"/>
              <a:t>{</a:t>
            </a:r>
            <a:r>
              <a:rPr lang="en-US" i="1" dirty="0"/>
              <a:t>&lt;Arad </a:t>
            </a:r>
            <a:r>
              <a:rPr lang="en-US" i="1" dirty="0">
                <a:sym typeface="Wingdings" charset="0"/>
              </a:rPr>
              <a:t> </a:t>
            </a:r>
            <a:r>
              <a:rPr lang="en-US" i="1" dirty="0" err="1"/>
              <a:t>Zerind</a:t>
            </a:r>
            <a:r>
              <a:rPr lang="en-US" i="1" dirty="0"/>
              <a:t>, </a:t>
            </a:r>
            <a:r>
              <a:rPr lang="en-US" i="1" dirty="0" err="1"/>
              <a:t>Zerind</a:t>
            </a:r>
            <a:r>
              <a:rPr lang="en-US" i="1" dirty="0"/>
              <a:t>&gt;, … </a:t>
            </a:r>
            <a:r>
              <a:rPr lang="en-US" dirty="0" smtClean="0"/>
              <a:t>}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Goal </a:t>
            </a:r>
            <a:r>
              <a:rPr lang="en-US" dirty="0">
                <a:solidFill>
                  <a:srgbClr val="FF0000"/>
                </a:solidFill>
              </a:rPr>
              <a:t>test</a:t>
            </a:r>
            <a:r>
              <a:rPr lang="en-US" dirty="0"/>
              <a:t>, can be</a:t>
            </a:r>
          </a:p>
          <a:p>
            <a:pPr marL="1200150" lvl="2" indent="-342900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explicit, </a:t>
            </a:r>
            <a:r>
              <a:rPr lang="en-US" dirty="0">
                <a:solidFill>
                  <a:srgbClr val="000000"/>
                </a:solidFill>
              </a:rPr>
              <a:t>e.g., x = "at Bucharest"</a:t>
            </a:r>
          </a:p>
          <a:p>
            <a:pPr marL="1200150" lvl="2" indent="-342900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implicit, </a:t>
            </a:r>
            <a:r>
              <a:rPr lang="en-US" dirty="0">
                <a:solidFill>
                  <a:srgbClr val="000000"/>
                </a:solidFill>
              </a:rPr>
              <a:t>e.g., Checkmate(x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Path cost </a:t>
            </a:r>
            <a:r>
              <a:rPr lang="en-US" dirty="0" smtClean="0">
                <a:solidFill>
                  <a:srgbClr val="000000"/>
                </a:solidFill>
              </a:rPr>
              <a:t>(additive)</a:t>
            </a:r>
          </a:p>
          <a:p>
            <a:pPr marL="1200150" lvl="2" indent="-342900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e.g., sum of distances, number of actions executed, etc.</a:t>
            </a:r>
          </a:p>
          <a:p>
            <a:pPr marL="1200150" lvl="2" indent="-342900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c(</a:t>
            </a:r>
            <a:r>
              <a:rPr lang="en-US" dirty="0" err="1">
                <a:solidFill>
                  <a:srgbClr val="000000"/>
                </a:solidFill>
              </a:rPr>
              <a:t>x,a,y</a:t>
            </a:r>
            <a:r>
              <a:rPr lang="en-US" dirty="0">
                <a:solidFill>
                  <a:srgbClr val="000000"/>
                </a:solidFill>
              </a:rPr>
              <a:t>) is the </a:t>
            </a:r>
            <a:r>
              <a:rPr lang="en-US" dirty="0">
                <a:solidFill>
                  <a:srgbClr val="FF6600"/>
                </a:solidFill>
              </a:rPr>
              <a:t>step cost</a:t>
            </a:r>
            <a:r>
              <a:rPr lang="en-US" dirty="0">
                <a:solidFill>
                  <a:srgbClr val="000000"/>
                </a:solidFill>
              </a:rPr>
              <a:t>, assumed to be ≥ </a:t>
            </a:r>
            <a:r>
              <a:rPr lang="en-US" dirty="0" smtClean="0">
                <a:solidFill>
                  <a:srgbClr val="000000"/>
                </a:solidFill>
              </a:rPr>
              <a:t>0</a:t>
            </a:r>
          </a:p>
          <a:p>
            <a:pPr marL="400050">
              <a:lnSpc>
                <a:spcPct val="80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solution</a:t>
            </a:r>
            <a:r>
              <a:rPr lang="en-US" dirty="0"/>
              <a:t> is a sequence of actions leading from the initial state to a goal state</a:t>
            </a:r>
          </a:p>
          <a:p>
            <a:pPr marL="400050">
              <a:lnSpc>
                <a:spcPct val="8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91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state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Real world is absurdly complex 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sym typeface="Wingdings" charset="0"/>
              </a:rPr>
              <a:t></a:t>
            </a:r>
            <a:r>
              <a:rPr lang="en-US" sz="2000" dirty="0"/>
              <a:t> state space must be </a:t>
            </a:r>
            <a:r>
              <a:rPr lang="en-US" sz="2000" dirty="0">
                <a:solidFill>
                  <a:srgbClr val="FF0000"/>
                </a:solidFill>
              </a:rPr>
              <a:t>abstracted</a:t>
            </a:r>
            <a:r>
              <a:rPr lang="en-US" sz="2000" dirty="0"/>
              <a:t> for problem </a:t>
            </a:r>
            <a:r>
              <a:rPr lang="en-US" sz="2000" dirty="0" smtClean="0"/>
              <a:t>solving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(Abstract) state = set of real </a:t>
            </a:r>
            <a:r>
              <a:rPr lang="en-US" sz="2400" dirty="0" smtClean="0"/>
              <a:t>states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(Abstract) action = complex combination of real actions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e.g., "Arad </a:t>
            </a:r>
            <a:r>
              <a:rPr lang="en-US" sz="2000" dirty="0">
                <a:sym typeface="Wingdings" charset="0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Zerind</a:t>
            </a:r>
            <a:r>
              <a:rPr lang="en-US" sz="2000" dirty="0"/>
              <a:t>" represents a complex set of possible routes, detours, rest stops, etc.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guaranteed </a:t>
            </a:r>
            <a:r>
              <a:rPr lang="en-US" sz="2400" dirty="0" err="1"/>
              <a:t>realizability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any</a:t>
            </a:r>
            <a:r>
              <a:rPr lang="en-US" sz="2400" dirty="0"/>
              <a:t> real state "in Arad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 must get to </a:t>
            </a:r>
            <a:r>
              <a:rPr lang="en-US" sz="2400" dirty="0">
                <a:solidFill>
                  <a:srgbClr val="FF0000"/>
                </a:solidFill>
              </a:rPr>
              <a:t>some</a:t>
            </a:r>
            <a:r>
              <a:rPr lang="en-US" sz="2400" dirty="0"/>
              <a:t> real state "in </a:t>
            </a:r>
            <a:r>
              <a:rPr lang="en-US" sz="2400" dirty="0" err="1" smtClean="0"/>
              <a:t>Zerind</a:t>
            </a:r>
            <a:r>
              <a:rPr lang="en-US" sz="2400" dirty="0" smtClean="0"/>
              <a:t>”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(Abstract) solution =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set of real paths that are solutions in the real </a:t>
            </a:r>
            <a:r>
              <a:rPr lang="en-US" sz="2000" dirty="0" smtClean="0"/>
              <a:t>world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Each abstract action should be "easier" than the original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68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Jan 2004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3243 - Blind Search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48DC-91B4-E74B-B233-AE7158E811CB}" type="slidenum">
              <a:rPr lang="en-US"/>
              <a:pPr/>
              <a:t>16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Vacuum world state space graph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en-US" sz="3600" dirty="0"/>
          </a:p>
          <a:p>
            <a:pPr>
              <a:lnSpc>
                <a:spcPct val="80000"/>
              </a:lnSpc>
            </a:pPr>
            <a:endParaRPr lang="en-US" sz="3600" dirty="0"/>
          </a:p>
          <a:p>
            <a:pPr lvl="1">
              <a:lnSpc>
                <a:spcPct val="80000"/>
              </a:lnSpc>
            </a:pPr>
            <a:endParaRPr lang="en-US" sz="3200" dirty="0"/>
          </a:p>
          <a:p>
            <a:pPr lvl="1"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</a:pPr>
            <a:endParaRPr lang="en-US" sz="3600" dirty="0"/>
          </a:p>
          <a:p>
            <a:pPr>
              <a:lnSpc>
                <a:spcPct val="80000"/>
              </a:lnSpc>
            </a:pPr>
            <a:endParaRPr lang="en-US" sz="2800" u="sng" dirty="0" smtClean="0">
              <a:solidFill>
                <a:srgbClr val="CC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u="sng" dirty="0" smtClean="0">
                <a:solidFill>
                  <a:srgbClr val="CC0099"/>
                </a:solidFill>
              </a:rPr>
              <a:t>states</a:t>
            </a:r>
            <a:r>
              <a:rPr lang="en-US" sz="2800" u="sng" dirty="0">
                <a:solidFill>
                  <a:srgbClr val="CC0099"/>
                </a:solidFill>
              </a:rPr>
              <a:t>?</a:t>
            </a:r>
          </a:p>
          <a:p>
            <a:pPr>
              <a:lnSpc>
                <a:spcPct val="80000"/>
              </a:lnSpc>
            </a:pPr>
            <a:r>
              <a:rPr lang="en-US" sz="2800" u="sng" dirty="0">
                <a:solidFill>
                  <a:srgbClr val="CC0099"/>
                </a:solidFill>
              </a:rPr>
              <a:t>actions?</a:t>
            </a:r>
          </a:p>
          <a:p>
            <a:pPr>
              <a:lnSpc>
                <a:spcPct val="80000"/>
              </a:lnSpc>
            </a:pPr>
            <a:r>
              <a:rPr lang="en-US" sz="2800" u="sng" dirty="0">
                <a:solidFill>
                  <a:srgbClr val="CC0099"/>
                </a:solidFill>
              </a:rPr>
              <a:t>goal test?</a:t>
            </a:r>
          </a:p>
          <a:p>
            <a:pPr>
              <a:lnSpc>
                <a:spcPct val="80000"/>
              </a:lnSpc>
            </a:pPr>
            <a:r>
              <a:rPr lang="en-US" sz="2800" u="sng" dirty="0">
                <a:solidFill>
                  <a:srgbClr val="CC0099"/>
                </a:solidFill>
              </a:rPr>
              <a:t>path cost?
</a:t>
            </a:r>
          </a:p>
        </p:txBody>
      </p:sp>
      <p:pic>
        <p:nvPicPr>
          <p:cNvPr id="15364" name="Picture 4" descr="vacuum2-pat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418" y="1417638"/>
            <a:ext cx="57054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54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Jan 2004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3243 - Blind Search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AE7E-6BBE-BE4C-963B-550FF822329A}" type="slidenum">
              <a:rPr lang="en-US"/>
              <a:pPr/>
              <a:t>17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Vacuum world state space graph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400" u="sng" dirty="0">
                <a:solidFill>
                  <a:srgbClr val="CC0099"/>
                </a:solidFill>
              </a:rPr>
              <a:t>states?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dirty="0"/>
              <a:t>integer dirt and robot location</a:t>
            </a:r>
            <a:r>
              <a:rPr lang="en-US" dirty="0"/>
              <a:t> </a:t>
            </a:r>
            <a:endParaRPr lang="en-US" sz="2400" u="sng" dirty="0">
              <a:solidFill>
                <a:srgbClr val="CC00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u="sng" dirty="0">
                <a:solidFill>
                  <a:srgbClr val="CC0099"/>
                </a:solidFill>
              </a:rPr>
              <a:t>actions?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i="1" dirty="0"/>
              <a:t>Left</a:t>
            </a:r>
            <a:r>
              <a:rPr lang="en-US" sz="2400" dirty="0"/>
              <a:t>, </a:t>
            </a:r>
            <a:r>
              <a:rPr lang="en-US" sz="2400" i="1" dirty="0"/>
              <a:t>Right</a:t>
            </a:r>
            <a:r>
              <a:rPr lang="en-US" sz="2400" dirty="0"/>
              <a:t>, </a:t>
            </a:r>
            <a:r>
              <a:rPr lang="en-US" sz="2400" i="1" dirty="0"/>
              <a:t>Suck</a:t>
            </a:r>
            <a:endParaRPr lang="en-US" sz="1800" u="sng" dirty="0">
              <a:solidFill>
                <a:srgbClr val="CC00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u="sng" dirty="0">
                <a:solidFill>
                  <a:srgbClr val="CC0099"/>
                </a:solidFill>
              </a:rPr>
              <a:t>goal test?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dirty="0"/>
              <a:t>no dirt at all locations</a:t>
            </a:r>
            <a:endParaRPr lang="en-US" sz="1800" u="sng" dirty="0">
              <a:solidFill>
                <a:srgbClr val="CC00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u="sng" dirty="0">
                <a:solidFill>
                  <a:srgbClr val="CC0099"/>
                </a:solidFill>
              </a:rPr>
              <a:t>path cost?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dirty="0"/>
              <a:t>1 per action</a:t>
            </a:r>
          </a:p>
        </p:txBody>
      </p:sp>
      <p:pic>
        <p:nvPicPr>
          <p:cNvPr id="70660" name="Picture 4" descr="vacuum2-pat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7054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61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Jan 2004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3243 - Blind Search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B961-36DF-3742-B2DA-1F9B4503F1CB}" type="slidenum">
              <a:rPr lang="en-US"/>
              <a:pPr/>
              <a:t>18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The 8-puzzle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800"/>
          </a:p>
          <a:p>
            <a:endParaRPr lang="en-US" sz="2800"/>
          </a:p>
          <a:p>
            <a:pPr lvl="1"/>
            <a:endParaRPr lang="en-US" sz="2400"/>
          </a:p>
          <a:p>
            <a:pPr lvl="1"/>
            <a:endParaRPr lang="en-US" sz="2400"/>
          </a:p>
          <a:p>
            <a:endParaRPr lang="en-US" sz="2800">
              <a:solidFill>
                <a:srgbClr val="CC0099"/>
              </a:solidFill>
            </a:endParaRPr>
          </a:p>
          <a:p>
            <a:r>
              <a:rPr lang="en-US" sz="2800" u="sng">
                <a:solidFill>
                  <a:srgbClr val="CC0099"/>
                </a:solidFill>
              </a:rPr>
              <a:t>states?</a:t>
            </a:r>
          </a:p>
          <a:p>
            <a:r>
              <a:rPr lang="en-US" sz="2800" u="sng">
                <a:solidFill>
                  <a:srgbClr val="CC0099"/>
                </a:solidFill>
              </a:rPr>
              <a:t>actions?</a:t>
            </a:r>
          </a:p>
          <a:p>
            <a:r>
              <a:rPr lang="en-US" sz="2800" u="sng">
                <a:solidFill>
                  <a:srgbClr val="CC0099"/>
                </a:solidFill>
              </a:rPr>
              <a:t>goal test?</a:t>
            </a:r>
          </a:p>
          <a:p>
            <a:r>
              <a:rPr lang="en-US" sz="2800" u="sng">
                <a:solidFill>
                  <a:srgbClr val="CC0099"/>
                </a:solidFill>
              </a:rPr>
              <a:t>path cost?</a:t>
            </a:r>
          </a:p>
        </p:txBody>
      </p:sp>
      <p:pic>
        <p:nvPicPr>
          <p:cNvPr id="72708" name="Picture 4" descr="8puzz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42576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03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Jan 2004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3243 - Blind Search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4A86-3F26-3D4C-B30E-34B9069E7577}" type="slidenum">
              <a:rPr lang="en-US"/>
              <a:pPr/>
              <a:t>19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The 8-puzzle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CC0099"/>
              </a:solidFill>
            </a:endParaRPr>
          </a:p>
          <a:p>
            <a:pPr>
              <a:lnSpc>
                <a:spcPct val="80000"/>
              </a:lnSpc>
            </a:pPr>
            <a:endParaRPr lang="en-US" sz="2800" u="sng" dirty="0" smtClean="0">
              <a:solidFill>
                <a:srgbClr val="CC0099"/>
              </a:solidFill>
            </a:endParaRPr>
          </a:p>
          <a:p>
            <a:pPr>
              <a:lnSpc>
                <a:spcPct val="80000"/>
              </a:lnSpc>
            </a:pPr>
            <a:endParaRPr lang="en-US" sz="2800" u="sng" dirty="0">
              <a:solidFill>
                <a:srgbClr val="CC0099"/>
              </a:solidFill>
            </a:endParaRPr>
          </a:p>
          <a:p>
            <a:pPr>
              <a:lnSpc>
                <a:spcPct val="80000"/>
              </a:lnSpc>
            </a:pPr>
            <a:endParaRPr lang="en-US" sz="2800" u="sng" dirty="0" smtClean="0">
              <a:solidFill>
                <a:srgbClr val="CC0099"/>
              </a:solidFill>
            </a:endParaRPr>
          </a:p>
          <a:p>
            <a:pPr>
              <a:lnSpc>
                <a:spcPct val="80000"/>
              </a:lnSpc>
            </a:pPr>
            <a:endParaRPr lang="en-US" sz="2800" u="sng" dirty="0">
              <a:solidFill>
                <a:srgbClr val="CC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u="sng" dirty="0" smtClean="0">
                <a:solidFill>
                  <a:srgbClr val="CC0099"/>
                </a:solidFill>
              </a:rPr>
              <a:t>states</a:t>
            </a:r>
            <a:r>
              <a:rPr lang="en-US" sz="2800" u="sng" dirty="0">
                <a:solidFill>
                  <a:srgbClr val="CC0099"/>
                </a:solidFill>
              </a:rPr>
              <a:t>?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/>
              <a:t>locations of tiles </a:t>
            </a:r>
            <a:endParaRPr lang="en-US" sz="2800" u="sng" dirty="0">
              <a:solidFill>
                <a:srgbClr val="CC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u="sng" dirty="0">
                <a:solidFill>
                  <a:srgbClr val="CC0099"/>
                </a:solidFill>
              </a:rPr>
              <a:t>actions?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/>
              <a:t>move blank left, right, up, down </a:t>
            </a:r>
            <a:endParaRPr lang="en-US" sz="2800" u="sng" dirty="0">
              <a:solidFill>
                <a:srgbClr val="CC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u="sng" dirty="0">
                <a:solidFill>
                  <a:srgbClr val="CC0099"/>
                </a:solidFill>
              </a:rPr>
              <a:t>goal test?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/>
              <a:t>= goal state (given)</a:t>
            </a:r>
            <a:endParaRPr lang="en-US" sz="2800" u="sng" dirty="0">
              <a:solidFill>
                <a:srgbClr val="CC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u="sng" dirty="0">
                <a:solidFill>
                  <a:srgbClr val="CC0099"/>
                </a:solidFill>
              </a:rPr>
              <a:t>path cost? </a:t>
            </a:r>
            <a:r>
              <a:rPr lang="en-US" sz="2800" dirty="0"/>
              <a:t>1 per move
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dirty="0"/>
              <a:t>[Note: optimal solution of </a:t>
            </a:r>
            <a:r>
              <a:rPr lang="en-US" sz="2400" i="1" dirty="0"/>
              <a:t>n</a:t>
            </a:r>
            <a:r>
              <a:rPr lang="en-US" sz="2400" dirty="0"/>
              <a:t>-Puzzle family is NP-hard]
</a:t>
            </a:r>
          </a:p>
          <a:p>
            <a:pPr>
              <a:lnSpc>
                <a:spcPct val="80000"/>
              </a:lnSpc>
            </a:pPr>
            <a:endParaRPr lang="en-US" sz="2800" u="sng" dirty="0">
              <a:solidFill>
                <a:srgbClr val="CC0099"/>
              </a:solidFill>
            </a:endParaRPr>
          </a:p>
        </p:txBody>
      </p:sp>
      <p:pic>
        <p:nvPicPr>
          <p:cNvPr id="17414" name="Picture 6" descr="8puzz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2576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33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Lecture 3: Problem solving by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</a:p>
          <a:p>
            <a:pPr lvl="1">
              <a:defRPr/>
            </a:pPr>
            <a:r>
              <a:rPr lang="en-US" dirty="0" smtClean="0"/>
              <a:t>Problem-solving agents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Problem types</a:t>
            </a:r>
          </a:p>
          <a:p>
            <a:pPr lvl="1">
              <a:defRPr/>
            </a:pPr>
            <a:r>
              <a:rPr lang="en-US" dirty="0" smtClean="0"/>
              <a:t>Problem formulation</a:t>
            </a:r>
          </a:p>
          <a:p>
            <a:pPr lvl="1">
              <a:defRPr/>
            </a:pPr>
            <a:r>
              <a:rPr lang="en-US" dirty="0" smtClean="0"/>
              <a:t>Example problems</a:t>
            </a:r>
          </a:p>
          <a:p>
            <a:pPr lvl="1">
              <a:defRPr/>
            </a:pPr>
            <a:r>
              <a:rPr lang="en-US" dirty="0" smtClean="0"/>
              <a:t>Basic search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9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solution (to a formulated problem) is an action sequence:</a:t>
            </a:r>
          </a:p>
          <a:p>
            <a:pPr lvl="1"/>
            <a:r>
              <a:rPr lang="en-US" dirty="0" smtClean="0"/>
              <a:t>Search algorithms: considering various possible action sequences.</a:t>
            </a:r>
          </a:p>
          <a:p>
            <a:r>
              <a:rPr lang="en-US" dirty="0" smtClean="0"/>
              <a:t>Search tree:</a:t>
            </a:r>
          </a:p>
          <a:p>
            <a:pPr lvl="1"/>
            <a:r>
              <a:rPr lang="en-US" dirty="0" smtClean="0"/>
              <a:t>Root: initial state;</a:t>
            </a:r>
          </a:p>
          <a:p>
            <a:pPr lvl="1"/>
            <a:r>
              <a:rPr lang="en-US" dirty="0" smtClean="0"/>
              <a:t>Branches: actions</a:t>
            </a:r>
          </a:p>
          <a:p>
            <a:pPr lvl="1"/>
            <a:r>
              <a:rPr lang="en-US" dirty="0" smtClean="0"/>
              <a:t>Nodes: states in the state space of the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1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Route-finding in Romania</a:t>
            </a:r>
            <a:endParaRPr lang="en-US" dirty="0"/>
          </a:p>
        </p:txBody>
      </p:sp>
      <p:pic>
        <p:nvPicPr>
          <p:cNvPr id="5" name="Content Placeholder 4" descr="romania2.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96" b="-60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343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 Jan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3243 - Blind 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EBBD-0D15-FB49-9186-7B556F86D98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Tree search example</a:t>
            </a:r>
          </a:p>
        </p:txBody>
      </p:sp>
      <p:pic>
        <p:nvPicPr>
          <p:cNvPr id="22533" name="Picture 4" descr="search-map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15" y="1417638"/>
            <a:ext cx="7060860" cy="199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570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Function TREE-SEARCH(problem):</a:t>
            </a:r>
          </a:p>
          <a:p>
            <a:pPr lvl="1"/>
            <a:r>
              <a:rPr lang="en-US" sz="2400" dirty="0" smtClean="0"/>
              <a:t>Frontier = {[initial]}</a:t>
            </a:r>
          </a:p>
          <a:p>
            <a:pPr lvl="1"/>
            <a:r>
              <a:rPr lang="en-US" sz="2400" dirty="0" smtClean="0"/>
              <a:t>Loop:</a:t>
            </a:r>
          </a:p>
          <a:p>
            <a:pPr lvl="2"/>
            <a:r>
              <a:rPr lang="en-US" dirty="0" smtClean="0"/>
              <a:t>If frontier is empty: return FAIL</a:t>
            </a:r>
          </a:p>
          <a:p>
            <a:pPr lvl="2"/>
            <a:r>
              <a:rPr lang="en-US" dirty="0" smtClean="0"/>
              <a:t>Path = </a:t>
            </a:r>
            <a:r>
              <a:rPr lang="en-US" b="1" dirty="0" smtClean="0"/>
              <a:t>REMOVE-CHOICE</a:t>
            </a:r>
            <a:r>
              <a:rPr lang="en-US" dirty="0" smtClean="0"/>
              <a:t>(frontier)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 = </a:t>
            </a:r>
            <a:r>
              <a:rPr lang="en-US" dirty="0" err="1" smtClean="0"/>
              <a:t>path.end</a:t>
            </a:r>
            <a:endParaRPr lang="en-US" dirty="0" smtClean="0"/>
          </a:p>
          <a:p>
            <a:pPr lvl="2"/>
            <a:r>
              <a:rPr lang="en-US" dirty="0" smtClean="0"/>
              <a:t>If </a:t>
            </a:r>
            <a:r>
              <a:rPr lang="en-US" b="1" dirty="0" smtClean="0"/>
              <a:t>GOAL-TEST</a:t>
            </a:r>
            <a:r>
              <a:rPr lang="en-US" dirty="0" smtClean="0"/>
              <a:t>(s): return path</a:t>
            </a:r>
          </a:p>
          <a:p>
            <a:pPr lvl="2"/>
            <a:r>
              <a:rPr lang="en-US" dirty="0" smtClean="0"/>
              <a:t>For a in Actions(s):</a:t>
            </a:r>
          </a:p>
          <a:p>
            <a:pPr lvl="3"/>
            <a:r>
              <a:rPr lang="en-US" sz="2400" dirty="0" smtClean="0"/>
              <a:t>Add [</a:t>
            </a:r>
            <a:r>
              <a:rPr lang="en-US" sz="2400" dirty="0" err="1" smtClean="0"/>
              <a:t>path+a</a:t>
            </a:r>
            <a:r>
              <a:rPr lang="en-US" sz="2400" dirty="0" smtClean="0"/>
              <a:t>-&gt;Result(</a:t>
            </a:r>
            <a:r>
              <a:rPr lang="en-US" sz="2400" dirty="0" err="1" smtClean="0"/>
              <a:t>s,a</a:t>
            </a:r>
            <a:r>
              <a:rPr lang="en-US" sz="2400" dirty="0" smtClean="0"/>
              <a:t>)] to frontier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0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 Jan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3243 - Blind 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81B6D-E504-E943-ABDC-72ED93F00E8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Uninformed/blind search strategies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Uninformed</a:t>
            </a:r>
            <a:r>
              <a:rPr lang="en-US" dirty="0" smtClean="0">
                <a:cs typeface="+mn-cs"/>
              </a:rPr>
              <a:t> search strategies use only the information available in the problem definition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Breadth-first search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Uniform-cost/cheapest search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Depth-first search</a:t>
            </a:r>
          </a:p>
          <a:p>
            <a:pPr lvl="2">
              <a:defRPr/>
            </a:pPr>
            <a:r>
              <a:rPr lang="en-US" dirty="0" smtClean="0">
                <a:cs typeface="+mn-cs"/>
              </a:rPr>
              <a:t>Depth-limited search</a:t>
            </a:r>
          </a:p>
          <a:p>
            <a:pPr lvl="2">
              <a:defRPr/>
            </a:pPr>
            <a:r>
              <a:rPr lang="en-US" dirty="0" smtClean="0">
                <a:cs typeface="+mn-cs"/>
              </a:rPr>
              <a:t>Iterative deepening search</a:t>
            </a:r>
          </a:p>
        </p:txBody>
      </p:sp>
    </p:spTree>
    <p:extLst>
      <p:ext uri="{BB962C8B-B14F-4D97-AF65-F5344CB8AC3E}">
        <p14:creationId xmlns:p14="http://schemas.microsoft.com/office/powerpoint/2010/main" val="652850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 Jan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3243 - Blind 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BF071-C560-1645-9DE2-AAE7D454001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Search strategies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A search strategy is defined by picking the 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order of node expansion</a:t>
            </a: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Strategies are evaluated along the following dimensions: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completeness</a:t>
            </a:r>
            <a:r>
              <a:rPr lang="en-US" sz="2000" dirty="0" smtClean="0"/>
              <a:t>: does it always find a solution if one exists?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time complexity</a:t>
            </a:r>
            <a:r>
              <a:rPr lang="en-US" sz="2000" dirty="0" smtClean="0"/>
              <a:t>: number of nodes generated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space complexity</a:t>
            </a:r>
            <a:r>
              <a:rPr lang="en-US" sz="2000" dirty="0" smtClean="0"/>
              <a:t>: maximum number of nodes in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optimality</a:t>
            </a:r>
            <a:r>
              <a:rPr lang="en-US" sz="2000" dirty="0" smtClean="0"/>
              <a:t>: does it always find a least-cost solution?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Time and space complexity are measured in terms of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i="1" dirty="0" smtClean="0"/>
              <a:t>b:</a:t>
            </a:r>
            <a:r>
              <a:rPr lang="en-US" sz="2000" dirty="0" smtClean="0"/>
              <a:t> maximum branching factor of the search tree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i="1" dirty="0" smtClean="0"/>
              <a:t>d: </a:t>
            </a:r>
            <a:r>
              <a:rPr lang="en-US" sz="2000" dirty="0" smtClean="0"/>
              <a:t>depth of the least-cost 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i="1" dirty="0" smtClean="0"/>
              <a:t>m</a:t>
            </a:r>
            <a:r>
              <a:rPr lang="en-US" sz="2000" dirty="0" smtClean="0"/>
              <a:t>: maximum depth of the state space (may be </a:t>
            </a:r>
            <a:r>
              <a:rPr lang="en-US" sz="2000" dirty="0" smtClean="0">
                <a:cs typeface="Arial" charset="0"/>
              </a:rPr>
              <a:t>∞</a:t>
            </a:r>
            <a:r>
              <a:rPr lang="en-US" sz="2000" dirty="0" smtClean="0"/>
              <a:t>)
</a:t>
            </a:r>
          </a:p>
        </p:txBody>
      </p:sp>
    </p:spTree>
    <p:extLst>
      <p:ext uri="{BB962C8B-B14F-4D97-AF65-F5344CB8AC3E}">
        <p14:creationId xmlns:p14="http://schemas.microsoft.com/office/powerpoint/2010/main" val="382646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5405854"/>
            <a:ext cx="8229600" cy="94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If we decide to explore </a:t>
            </a:r>
            <a:r>
              <a:rPr lang="en-US" sz="2000" dirty="0" smtClean="0">
                <a:solidFill>
                  <a:srgbClr val="FF0000"/>
                </a:solidFill>
              </a:rPr>
              <a:t>Sibiu</a:t>
            </a:r>
            <a:r>
              <a:rPr lang="en-US" sz="2000" dirty="0" smtClean="0"/>
              <a:t> first, what are our options according to the tree search algorithm?</a:t>
            </a:r>
          </a:p>
        </p:txBody>
      </p:sp>
      <p:pic>
        <p:nvPicPr>
          <p:cNvPr id="10" name="Content Placeholder 9" descr="breadth-first-tree-search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0" r="-3970"/>
          <a:stretch>
            <a:fillRect/>
          </a:stretch>
        </p:blipFill>
        <p:spPr>
          <a:xfrm>
            <a:off x="1173882" y="1600201"/>
            <a:ext cx="6822794" cy="3752274"/>
          </a:xfrm>
        </p:spPr>
      </p:pic>
    </p:spTree>
    <p:extLst>
      <p:ext uri="{BB962C8B-B14F-4D97-AF65-F5344CB8AC3E}">
        <p14:creationId xmlns:p14="http://schemas.microsoft.com/office/powerpoint/2010/main" val="227257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pic>
        <p:nvPicPr>
          <p:cNvPr id="9" name="Content Placeholder 8" descr="breadth-first-tree-search-q1-ans.eps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0" r="-3970"/>
          <a:stretch>
            <a:fillRect/>
          </a:stretch>
        </p:blipFill>
        <p:spPr>
          <a:xfrm>
            <a:off x="1274471" y="1417638"/>
            <a:ext cx="6816914" cy="3749040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5455636"/>
            <a:ext cx="8229600" cy="1034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If we decide to explore Sibiu first, what are our options according to the tree search algorithm?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Oradea, </a:t>
            </a:r>
            <a:r>
              <a:rPr lang="en-US" sz="1600" dirty="0" err="1" smtClean="0">
                <a:solidFill>
                  <a:srgbClr val="FF0000"/>
                </a:solidFill>
              </a:rPr>
              <a:t>Fagaras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Rimnicu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Vilcea</a:t>
            </a:r>
            <a:r>
              <a:rPr lang="en-US" sz="1600" dirty="0" smtClean="0">
                <a:solidFill>
                  <a:srgbClr val="FF0000"/>
                </a:solidFill>
              </a:rPr>
              <a:t>, and Arad</a:t>
            </a:r>
          </a:p>
        </p:txBody>
      </p:sp>
    </p:spTree>
    <p:extLst>
      <p:ext uri="{BB962C8B-B14F-4D97-AF65-F5344CB8AC3E}">
        <p14:creationId xmlns:p14="http://schemas.microsoft.com/office/powerpoint/2010/main" val="2261225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 Jan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3243 - Blind 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EBBD-0D15-FB49-9186-7B556F86D98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Tree search example</a:t>
            </a:r>
          </a:p>
        </p:txBody>
      </p:sp>
      <p:pic>
        <p:nvPicPr>
          <p:cNvPr id="22533" name="Picture 4" descr="search-map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15" y="1417638"/>
            <a:ext cx="7060860" cy="199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00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 Jan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3243 - Blind 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E6019-9E4B-9F4E-8AA4-D6ECAD47BFF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75780" name="Picture 4" descr="search-map2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97" r="-7497"/>
          <a:stretch>
            <a:fillRect/>
          </a:stretch>
        </p:blipFill>
        <p:spPr>
          <a:xfrm>
            <a:off x="457200" y="1795554"/>
            <a:ext cx="8102484" cy="199938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Tree search example</a:t>
            </a:r>
          </a:p>
        </p:txBody>
      </p:sp>
    </p:spTree>
    <p:extLst>
      <p:ext uri="{BB962C8B-B14F-4D97-AF65-F5344CB8AC3E}">
        <p14:creationId xmlns:p14="http://schemas.microsoft.com/office/powerpoint/2010/main" val="134704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Problem-solving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Problem-solving agent is one kind of </a:t>
            </a:r>
            <a:r>
              <a:rPr lang="en-US" dirty="0" smtClean="0">
                <a:solidFill>
                  <a:srgbClr val="FF0000"/>
                </a:solidFill>
              </a:rPr>
              <a:t>goal-based</a:t>
            </a:r>
            <a:r>
              <a:rPr lang="en-US" dirty="0" smtClean="0"/>
              <a:t> agent.</a:t>
            </a:r>
          </a:p>
          <a:p>
            <a:pPr lvl="1"/>
            <a:r>
              <a:rPr lang="en-US" dirty="0" smtClean="0"/>
              <a:t>Reflex agents: direct mapping from states to actions.</a:t>
            </a:r>
          </a:p>
          <a:p>
            <a:pPr lvl="2"/>
            <a:r>
              <a:rPr lang="en-US" dirty="0" smtClean="0"/>
              <a:t>Size: too large to store</a:t>
            </a:r>
          </a:p>
          <a:p>
            <a:pPr lvl="2"/>
            <a:r>
              <a:rPr lang="en-US" dirty="0" smtClean="0"/>
              <a:t>Speed: too long to learn</a:t>
            </a:r>
          </a:p>
          <a:p>
            <a:pPr lvl="1"/>
            <a:r>
              <a:rPr lang="en-US" dirty="0" smtClean="0"/>
              <a:t>Goal-based agents: </a:t>
            </a:r>
          </a:p>
          <a:p>
            <a:pPr lvl="2"/>
            <a:r>
              <a:rPr lang="en-US" dirty="0" smtClean="0"/>
              <a:t>consider future actions; and</a:t>
            </a:r>
          </a:p>
          <a:p>
            <a:pPr lvl="2"/>
            <a:r>
              <a:rPr lang="en-US" dirty="0" smtClean="0"/>
              <a:t>The desirability of the outcomes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04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 Jan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3243 - Blind 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8927C-1F89-F047-B367-58BBECC1DE1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76804" name="Picture 4" descr="search-map3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97" r="-7497"/>
          <a:stretch>
            <a:fillRect/>
          </a:stretch>
        </p:blipFill>
        <p:spPr>
          <a:xfrm>
            <a:off x="709858" y="1671638"/>
            <a:ext cx="7976942" cy="196840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Tree search example</a:t>
            </a:r>
          </a:p>
        </p:txBody>
      </p:sp>
    </p:spTree>
    <p:extLst>
      <p:ext uri="{BB962C8B-B14F-4D97-AF65-F5344CB8AC3E}">
        <p14:creationId xmlns:p14="http://schemas.microsoft.com/office/powerpoint/2010/main" val="119188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5707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Function GRAPH-SEARCH(problem):</a:t>
            </a:r>
          </a:p>
          <a:p>
            <a:pPr lvl="1"/>
            <a:r>
              <a:rPr lang="en-US" sz="2400" i="1" dirty="0"/>
              <a:t>f</a:t>
            </a:r>
            <a:r>
              <a:rPr lang="en-US" sz="2400" i="1" dirty="0" smtClean="0"/>
              <a:t>rontier</a:t>
            </a:r>
            <a:r>
              <a:rPr lang="en-US" sz="2400" dirty="0" smtClean="0"/>
              <a:t> = {[initial]}; </a:t>
            </a:r>
            <a:r>
              <a:rPr lang="en-US" sz="2400" i="1" dirty="0" smtClean="0">
                <a:solidFill>
                  <a:srgbClr val="FF0000"/>
                </a:solidFill>
              </a:rPr>
              <a:t>explored</a:t>
            </a:r>
            <a:r>
              <a:rPr lang="en-US" sz="2400" dirty="0" smtClean="0">
                <a:solidFill>
                  <a:srgbClr val="FF0000"/>
                </a:solidFill>
              </a:rPr>
              <a:t> = {}</a:t>
            </a:r>
          </a:p>
          <a:p>
            <a:pPr lvl="1"/>
            <a:r>
              <a:rPr lang="en-US" sz="2400" dirty="0" smtClean="0"/>
              <a:t>Loop:</a:t>
            </a:r>
          </a:p>
          <a:p>
            <a:pPr lvl="2"/>
            <a:r>
              <a:rPr lang="en-US" dirty="0" smtClean="0"/>
              <a:t>If frontier is empty: return FAIL</a:t>
            </a:r>
          </a:p>
          <a:p>
            <a:pPr lvl="2"/>
            <a:r>
              <a:rPr lang="en-US" dirty="0" smtClean="0"/>
              <a:t>Path = </a:t>
            </a:r>
            <a:r>
              <a:rPr lang="en-US" b="1" dirty="0" smtClean="0"/>
              <a:t>REMOVE-CHOICE</a:t>
            </a:r>
            <a:r>
              <a:rPr lang="en-US" dirty="0" smtClean="0"/>
              <a:t>(frontier)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 = </a:t>
            </a:r>
            <a:r>
              <a:rPr lang="en-US" dirty="0" err="1" smtClean="0"/>
              <a:t>path.end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FF0000"/>
                </a:solidFill>
              </a:rPr>
              <a:t>add s to explored</a:t>
            </a:r>
          </a:p>
          <a:p>
            <a:pPr lvl="2"/>
            <a:r>
              <a:rPr lang="en-US" dirty="0" smtClean="0"/>
              <a:t>If </a:t>
            </a:r>
            <a:r>
              <a:rPr lang="en-US" b="1" dirty="0" smtClean="0"/>
              <a:t>GOAL-TEST</a:t>
            </a:r>
            <a:r>
              <a:rPr lang="en-US" dirty="0" smtClean="0"/>
              <a:t>(s): return path</a:t>
            </a:r>
          </a:p>
          <a:p>
            <a:pPr lvl="2"/>
            <a:r>
              <a:rPr lang="en-US" dirty="0" smtClean="0"/>
              <a:t>For a in Actions(s):</a:t>
            </a:r>
          </a:p>
          <a:p>
            <a:pPr lvl="3"/>
            <a:r>
              <a:rPr lang="en-US" sz="2400" dirty="0" smtClean="0"/>
              <a:t>Add [</a:t>
            </a:r>
            <a:r>
              <a:rPr lang="en-US" sz="2400" dirty="0" err="1" smtClean="0"/>
              <a:t>path+a</a:t>
            </a:r>
            <a:r>
              <a:rPr lang="en-US" sz="2400" dirty="0" smtClean="0"/>
              <a:t>-&gt;Result(</a:t>
            </a:r>
            <a:r>
              <a:rPr lang="en-US" sz="2400" dirty="0" err="1" smtClean="0"/>
              <a:t>s,a</a:t>
            </a:r>
            <a:r>
              <a:rPr lang="en-US" sz="2400" dirty="0" smtClean="0"/>
              <a:t>)] to frontier</a:t>
            </a:r>
          </a:p>
          <a:p>
            <a:pPr marL="1371600" lvl="3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Unless Result(</a:t>
            </a:r>
            <a:r>
              <a:rPr lang="en-US" sz="2400" dirty="0" err="1" smtClean="0">
                <a:solidFill>
                  <a:srgbClr val="FF0000"/>
                </a:solidFill>
              </a:rPr>
              <a:t>s,a</a:t>
            </a:r>
            <a:r>
              <a:rPr lang="en-US" sz="2400" dirty="0" smtClean="0">
                <a:solidFill>
                  <a:srgbClr val="FF0000"/>
                </a:solidFill>
              </a:rPr>
              <a:t>) in frontier or explored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8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5455636"/>
            <a:ext cx="8229600" cy="1034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If we decide to explore Sibiu first, what are our options according to the </a:t>
            </a:r>
            <a:r>
              <a:rPr lang="en-US" sz="2000" dirty="0" smtClean="0">
                <a:solidFill>
                  <a:srgbClr val="FF0000"/>
                </a:solidFill>
              </a:rPr>
              <a:t>graph</a:t>
            </a:r>
            <a:r>
              <a:rPr lang="en-US" sz="2000" dirty="0" smtClean="0"/>
              <a:t> search algorithm?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Oradea, </a:t>
            </a:r>
            <a:r>
              <a:rPr lang="en-US" sz="1600" dirty="0" err="1" smtClean="0">
                <a:solidFill>
                  <a:srgbClr val="FF0000"/>
                </a:solidFill>
              </a:rPr>
              <a:t>Fagaras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Rimnicu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Vilcea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100" dirty="0"/>
              <a:t>After we </a:t>
            </a:r>
            <a:r>
              <a:rPr lang="en-US" sz="2100" dirty="0" smtClean="0"/>
              <a:t>added the </a:t>
            </a:r>
            <a:r>
              <a:rPr lang="en-US" sz="2100" dirty="0"/>
              <a:t>three states/</a:t>
            </a:r>
            <a:r>
              <a:rPr lang="en-US" sz="2100" dirty="0" smtClean="0"/>
              <a:t>cities to the frontier list, </a:t>
            </a:r>
            <a:r>
              <a:rPr lang="en-US" sz="2100" dirty="0"/>
              <a:t>what are our next choices according to the breadth-first search strategy?</a:t>
            </a:r>
          </a:p>
        </p:txBody>
      </p:sp>
      <p:pic>
        <p:nvPicPr>
          <p:cNvPr id="4" name="Content Placeholder 3" descr="breadth-first-tree-search-q2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0" r="-3970"/>
          <a:stretch>
            <a:fillRect/>
          </a:stretch>
        </p:blipFill>
        <p:spPr>
          <a:xfrm>
            <a:off x="1060723" y="1417638"/>
            <a:ext cx="7010375" cy="3855436"/>
          </a:xfrm>
        </p:spPr>
      </p:pic>
    </p:spTree>
    <p:extLst>
      <p:ext uri="{BB962C8B-B14F-4D97-AF65-F5344CB8AC3E}">
        <p14:creationId xmlns:p14="http://schemas.microsoft.com/office/powerpoint/2010/main" val="116394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5254272"/>
            <a:ext cx="8229600" cy="1235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100" dirty="0" smtClean="0"/>
              <a:t>After </a:t>
            </a:r>
            <a:r>
              <a:rPr lang="en-US" sz="2100" dirty="0"/>
              <a:t>we explored the three states/cities, what are our next choices according to the breadth-first search strategy</a:t>
            </a:r>
            <a:r>
              <a:rPr lang="en-US" sz="2100" dirty="0" smtClean="0"/>
              <a:t>?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700" dirty="0" err="1" smtClean="0">
                <a:solidFill>
                  <a:srgbClr val="FF0000"/>
                </a:solidFill>
              </a:rPr>
              <a:t>Zerind</a:t>
            </a:r>
            <a:r>
              <a:rPr lang="en-US" sz="1700" dirty="0" smtClean="0">
                <a:solidFill>
                  <a:srgbClr val="FF0000"/>
                </a:solidFill>
              </a:rPr>
              <a:t>, and </a:t>
            </a:r>
            <a:r>
              <a:rPr lang="en-US" sz="1700" dirty="0" err="1" smtClean="0">
                <a:solidFill>
                  <a:srgbClr val="FF0000"/>
                </a:solidFill>
              </a:rPr>
              <a:t>Timsioara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100" dirty="0" smtClean="0">
                <a:solidFill>
                  <a:srgbClr val="FF0000"/>
                </a:solidFill>
              </a:rPr>
              <a:t>Breadth-first is always looking at the paths with minimum number of steps</a:t>
            </a:r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breadth-first-tree-search-q2-ans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0" r="-3970"/>
          <a:stretch>
            <a:fillRect/>
          </a:stretch>
        </p:blipFill>
        <p:spPr>
          <a:xfrm>
            <a:off x="1224177" y="1260681"/>
            <a:ext cx="6709634" cy="3690040"/>
          </a:xfrm>
        </p:spPr>
      </p:pic>
    </p:spTree>
    <p:extLst>
      <p:ext uri="{BB962C8B-B14F-4D97-AF65-F5344CB8AC3E}">
        <p14:creationId xmlns:p14="http://schemas.microsoft.com/office/powerpoint/2010/main" val="138305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5254272"/>
            <a:ext cx="8229600" cy="12358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100" dirty="0" smtClean="0"/>
              <a:t>Let’s say we use a random algorithm to pick </a:t>
            </a:r>
            <a:r>
              <a:rPr lang="en-US" sz="2100" dirty="0" err="1" smtClean="0">
                <a:solidFill>
                  <a:srgbClr val="FF0000"/>
                </a:solidFill>
              </a:rPr>
              <a:t>Zerind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/>
              <a:t>as the next state to explore. After remove </a:t>
            </a:r>
            <a:r>
              <a:rPr lang="en-US" sz="2100" dirty="0" err="1" smtClean="0"/>
              <a:t>Zerind</a:t>
            </a:r>
            <a:r>
              <a:rPr lang="en-US" sz="2100" dirty="0" smtClean="0"/>
              <a:t> from the frontier, what paths are we going to add to the frontier list according </a:t>
            </a:r>
            <a:r>
              <a:rPr lang="en-US" sz="2100" dirty="0"/>
              <a:t>to the graph search algorithm?</a:t>
            </a:r>
          </a:p>
          <a:p>
            <a:pPr>
              <a:lnSpc>
                <a:spcPct val="90000"/>
              </a:lnSpc>
              <a:defRPr/>
            </a:pPr>
            <a:endParaRPr lang="en-US" sz="2100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100" dirty="0" smtClean="0"/>
          </a:p>
          <a:p>
            <a:pPr>
              <a:lnSpc>
                <a:spcPct val="90000"/>
              </a:lnSpc>
              <a:defRPr/>
            </a:pPr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breadth-first-tree-search-q3-ans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0" r="-3970"/>
          <a:stretch>
            <a:fillRect/>
          </a:stretch>
        </p:blipFill>
        <p:spPr>
          <a:xfrm>
            <a:off x="1224177" y="1417638"/>
            <a:ext cx="6697061" cy="3683125"/>
          </a:xfrm>
        </p:spPr>
      </p:pic>
    </p:spTree>
    <p:extLst>
      <p:ext uri="{BB962C8B-B14F-4D97-AF65-F5344CB8AC3E}">
        <p14:creationId xmlns:p14="http://schemas.microsoft.com/office/powerpoint/2010/main" val="424920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5254272"/>
            <a:ext cx="8229600" cy="1235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100" dirty="0" smtClean="0"/>
              <a:t>After remove </a:t>
            </a:r>
            <a:r>
              <a:rPr lang="en-US" sz="2100" dirty="0" err="1" smtClean="0"/>
              <a:t>Zerind</a:t>
            </a:r>
            <a:r>
              <a:rPr lang="en-US" sz="2100" dirty="0" smtClean="0"/>
              <a:t> from the frontier, what paths are we going to add to the list according to the graph search algorithm?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700" dirty="0" smtClean="0">
                <a:solidFill>
                  <a:srgbClr val="FF0000"/>
                </a:solidFill>
              </a:rPr>
              <a:t>None, because Arad is in the explored list, and Oradea is in the frontier list</a:t>
            </a:r>
          </a:p>
          <a:p>
            <a:pPr>
              <a:lnSpc>
                <a:spcPct val="90000"/>
              </a:lnSpc>
              <a:defRPr/>
            </a:pPr>
            <a:endParaRPr lang="en-US" sz="2100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100" dirty="0" smtClean="0"/>
          </a:p>
          <a:p>
            <a:pPr>
              <a:lnSpc>
                <a:spcPct val="90000"/>
              </a:lnSpc>
              <a:defRPr/>
            </a:pPr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9" name="Content Placeholder 7" descr="breadth-first-tree-search-q3-an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0" r="-3970"/>
          <a:stretch>
            <a:fillRect/>
          </a:stretch>
        </p:blipFill>
        <p:spPr>
          <a:xfrm>
            <a:off x="1224177" y="1417638"/>
            <a:ext cx="6697061" cy="36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2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5947896"/>
            <a:ext cx="8229600" cy="5422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100" dirty="0" smtClean="0"/>
              <a:t>Consider </a:t>
            </a:r>
            <a:r>
              <a:rPr lang="en-US" sz="2100" dirty="0" err="1" smtClean="0"/>
              <a:t>Fagaras</a:t>
            </a:r>
            <a:r>
              <a:rPr lang="en-US" sz="2100" dirty="0" smtClean="0"/>
              <a:t>, which path are we going to explore/add to the frontier? And are we ready to terminate? </a:t>
            </a:r>
            <a:endParaRPr lang="en-US" sz="17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sz="2100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100" dirty="0" smtClean="0"/>
          </a:p>
          <a:p>
            <a:pPr>
              <a:lnSpc>
                <a:spcPct val="90000"/>
              </a:lnSpc>
              <a:defRPr/>
            </a:pPr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breadth-first-tree-search-move-on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" r="-88"/>
          <a:stretch>
            <a:fillRect/>
          </a:stretch>
        </p:blipFill>
        <p:spPr>
          <a:xfrm>
            <a:off x="758962" y="1600201"/>
            <a:ext cx="7652638" cy="4208656"/>
          </a:xfrm>
        </p:spPr>
      </p:pic>
    </p:spTree>
    <p:extLst>
      <p:ext uri="{BB962C8B-B14F-4D97-AF65-F5344CB8AC3E}">
        <p14:creationId xmlns:p14="http://schemas.microsoft.com/office/powerpoint/2010/main" val="111567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5647039"/>
            <a:ext cx="8229600" cy="1030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900" dirty="0" smtClean="0"/>
              <a:t>Consider </a:t>
            </a:r>
            <a:r>
              <a:rPr lang="en-US" sz="2900" dirty="0" err="1" smtClean="0"/>
              <a:t>Fagaras</a:t>
            </a:r>
            <a:r>
              <a:rPr lang="en-US" sz="2900" dirty="0" smtClean="0"/>
              <a:t>, which path are we going to explore/add to the frontier? And are we ready to terminate?</a:t>
            </a:r>
            <a:endParaRPr lang="en-US" sz="2900" dirty="0"/>
          </a:p>
          <a:p>
            <a:pPr lvl="1">
              <a:lnSpc>
                <a:spcPct val="90000"/>
              </a:lnSpc>
              <a:defRPr/>
            </a:pPr>
            <a:r>
              <a:rPr lang="en-US" sz="2300" dirty="0" smtClean="0">
                <a:solidFill>
                  <a:srgbClr val="FF0000"/>
                </a:solidFill>
              </a:rPr>
              <a:t>Bucharest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300" dirty="0" smtClean="0">
                <a:solidFill>
                  <a:srgbClr val="FF0000"/>
                </a:solidFill>
              </a:rPr>
              <a:t>No (Goal-Test is when we remove the path from the frontier, not when we are adding)</a:t>
            </a:r>
          </a:p>
          <a:p>
            <a:pPr>
              <a:lnSpc>
                <a:spcPct val="90000"/>
              </a:lnSpc>
              <a:defRPr/>
            </a:pPr>
            <a:endParaRPr lang="en-US" sz="2100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100" dirty="0" smtClean="0"/>
          </a:p>
          <a:p>
            <a:pPr>
              <a:lnSpc>
                <a:spcPct val="90000"/>
              </a:lnSpc>
              <a:defRPr/>
            </a:pPr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breadth-first-tree-search-reach-goal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" r="-88"/>
          <a:stretch>
            <a:fillRect/>
          </a:stretch>
        </p:blipFill>
        <p:spPr>
          <a:xfrm>
            <a:off x="721241" y="1417638"/>
            <a:ext cx="7690359" cy="4229401"/>
          </a:xfrm>
        </p:spPr>
      </p:pic>
    </p:spTree>
    <p:extLst>
      <p:ext uri="{BB962C8B-B14F-4D97-AF65-F5344CB8AC3E}">
        <p14:creationId xmlns:p14="http://schemas.microsoft.com/office/powerpoint/2010/main" val="265946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 Jan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3243 - Blind 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A4CC5-1281-F047-A63F-8A8667AE2379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Properties of breadth-first search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Complete??</a:t>
            </a: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u="sng" dirty="0" smtClean="0">
              <a:solidFill>
                <a:srgbClr val="CC0099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Time??</a:t>
            </a:r>
            <a:r>
              <a:rPr lang="en-US" sz="2800" dirty="0" smtClean="0">
                <a:cs typeface="+mn-cs"/>
              </a:rPr>
              <a:t> 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Space??</a:t>
            </a:r>
            <a:r>
              <a:rPr lang="en-US" sz="2800" dirty="0" smtClean="0">
                <a:cs typeface="+mn-cs"/>
              </a:rPr>
              <a:t> 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Optimal??</a:t>
            </a:r>
            <a:r>
              <a:rPr lang="en-US" sz="2800" dirty="0" smtClean="0">
                <a:cs typeface="+mn-cs"/>
              </a:rPr>
              <a:t> 
</a:t>
            </a:r>
          </a:p>
        </p:txBody>
      </p:sp>
    </p:spTree>
    <p:extLst>
      <p:ext uri="{BB962C8B-B14F-4D97-AF65-F5344CB8AC3E}">
        <p14:creationId xmlns:p14="http://schemas.microsoft.com/office/powerpoint/2010/main" val="349567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 Jan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3243 - Blind 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BF071-C560-1645-9DE2-AAE7D4540014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Search strategies measurements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Strategies are evaluated along the following dimensions: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completeness</a:t>
            </a:r>
            <a:r>
              <a:rPr lang="en-US" sz="2000" dirty="0" smtClean="0"/>
              <a:t>: does it always find a solution if one exists?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time complexity</a:t>
            </a:r>
            <a:r>
              <a:rPr lang="en-US" sz="2000" dirty="0" smtClean="0"/>
              <a:t>: number of nodes generated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space complexity</a:t>
            </a:r>
            <a:r>
              <a:rPr lang="en-US" sz="2000" dirty="0" smtClean="0"/>
              <a:t>: maximum number of nodes in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optimality</a:t>
            </a:r>
            <a:r>
              <a:rPr lang="en-US" sz="2000" dirty="0" smtClean="0"/>
              <a:t>: does it always find a least-cost solution?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Time and space complexity are measured in terms of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i="1" dirty="0" smtClean="0"/>
              <a:t>b:</a:t>
            </a:r>
            <a:r>
              <a:rPr lang="en-US" sz="2000" dirty="0" smtClean="0"/>
              <a:t> maximum branching factor of the search tree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i="1" dirty="0" smtClean="0"/>
              <a:t>d: </a:t>
            </a:r>
            <a:r>
              <a:rPr lang="en-US" sz="2000" dirty="0" smtClean="0"/>
              <a:t>depth of the least-cost 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i="1" dirty="0" smtClean="0"/>
              <a:t>m</a:t>
            </a:r>
            <a:r>
              <a:rPr lang="en-US" sz="2000" dirty="0" smtClean="0"/>
              <a:t>: maximum depth of the state space (may be </a:t>
            </a:r>
            <a:r>
              <a:rPr lang="en-US" sz="2000" dirty="0" smtClean="0">
                <a:cs typeface="Arial" charset="0"/>
              </a:rPr>
              <a:t>∞</a:t>
            </a:r>
            <a:r>
              <a:rPr lang="en-US" sz="2000" dirty="0" smtClean="0"/>
              <a:t>)
</a:t>
            </a:r>
          </a:p>
        </p:txBody>
      </p:sp>
    </p:spTree>
    <p:extLst>
      <p:ext uri="{BB962C8B-B14F-4D97-AF65-F5344CB8AC3E}">
        <p14:creationId xmlns:p14="http://schemas.microsoft.com/office/powerpoint/2010/main" val="394634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Problem-solving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Problems and solutions.</a:t>
            </a:r>
          </a:p>
          <a:p>
            <a:pPr lvl="1"/>
            <a:r>
              <a:rPr lang="en-US" dirty="0" smtClean="0"/>
              <a:t>Goal formulation: based on the current situation and the agent’s performance measure;</a:t>
            </a:r>
          </a:p>
          <a:p>
            <a:pPr lvl="1"/>
            <a:r>
              <a:rPr lang="en-US" dirty="0" smtClean="0"/>
              <a:t>Problem formulation: is the process of deciding what actions and states to consider, given a goal;</a:t>
            </a:r>
          </a:p>
          <a:p>
            <a:r>
              <a:rPr lang="en-US" dirty="0" smtClean="0"/>
              <a:t>In an observable and deterministic world, the solution in any problem is a </a:t>
            </a:r>
            <a:r>
              <a:rPr lang="en-US" dirty="0" smtClean="0">
                <a:solidFill>
                  <a:srgbClr val="FF0000"/>
                </a:solidFill>
              </a:rPr>
              <a:t>fixed sequence of actions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Search solution: the process of looking for a sequence of actions that reaches the goal is called search.</a:t>
            </a:r>
          </a:p>
          <a:p>
            <a:r>
              <a:rPr lang="en-US" dirty="0" smtClean="0"/>
              <a:t>“Formulate, search, execute” design of agents.</a:t>
            </a:r>
          </a:p>
        </p:txBody>
      </p:sp>
    </p:spTree>
    <p:extLst>
      <p:ext uri="{BB962C8B-B14F-4D97-AF65-F5344CB8AC3E}">
        <p14:creationId xmlns:p14="http://schemas.microsoft.com/office/powerpoint/2010/main" val="1570951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 Jan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3243 - Blind 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A4CC5-1281-F047-A63F-8A8667AE2379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Properties of breadth-first search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sz="2800" dirty="0" smtClean="0">
                <a:solidFill>
                  <a:srgbClr val="CC0099"/>
                </a:solidFill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Yes (if </a:t>
            </a:r>
            <a:r>
              <a:rPr lang="en-US" sz="2800" i="1" dirty="0" smtClean="0">
                <a:cs typeface="+mn-cs"/>
              </a:rPr>
              <a:t>b</a:t>
            </a:r>
            <a:r>
              <a:rPr lang="en-US" sz="2800" dirty="0" smtClean="0">
                <a:cs typeface="+mn-cs"/>
              </a:rPr>
              <a:t> is finite)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u="sng" dirty="0" smtClean="0">
              <a:solidFill>
                <a:srgbClr val="CC0099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Time?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1+b+b</a:t>
            </a:r>
            <a:r>
              <a:rPr lang="en-US" sz="2800" i="1" baseline="30000" dirty="0" smtClean="0">
                <a:cs typeface="+mn-cs"/>
              </a:rPr>
              <a:t>2</a:t>
            </a:r>
            <a:r>
              <a:rPr lang="en-US" sz="2800" i="1" dirty="0" smtClean="0">
                <a:cs typeface="+mn-cs"/>
              </a:rPr>
              <a:t>+b</a:t>
            </a:r>
            <a:r>
              <a:rPr lang="en-US" sz="2800" i="1" baseline="30000" dirty="0" smtClean="0">
                <a:cs typeface="+mn-cs"/>
              </a:rPr>
              <a:t>3</a:t>
            </a:r>
            <a:r>
              <a:rPr lang="en-US" sz="2800" dirty="0" smtClean="0">
                <a:cs typeface="+mn-cs"/>
              </a:rPr>
              <a:t>+… +</a:t>
            </a:r>
            <a:r>
              <a:rPr lang="en-US" sz="2800" i="1" dirty="0" err="1" smtClean="0">
                <a:cs typeface="+mn-cs"/>
              </a:rPr>
              <a:t>b</a:t>
            </a:r>
            <a:r>
              <a:rPr lang="en-US" sz="2800" i="1" baseline="30000" dirty="0" err="1" smtClean="0">
                <a:cs typeface="+mn-cs"/>
              </a:rPr>
              <a:t>d</a:t>
            </a:r>
            <a:r>
              <a:rPr lang="en-US" sz="2800" dirty="0" smtClean="0">
                <a:cs typeface="+mn-cs"/>
              </a:rPr>
              <a:t> + </a:t>
            </a:r>
            <a:r>
              <a:rPr lang="en-US" sz="2800" i="1" dirty="0" smtClean="0">
                <a:cs typeface="+mn-cs"/>
              </a:rPr>
              <a:t>b(b</a:t>
            </a:r>
            <a:r>
              <a:rPr lang="en-US" sz="2800" i="1" baseline="30000" dirty="0" smtClean="0">
                <a:cs typeface="+mn-cs"/>
              </a:rPr>
              <a:t>d</a:t>
            </a:r>
            <a:r>
              <a:rPr lang="en-US" sz="2800" i="1" dirty="0" smtClean="0">
                <a:cs typeface="+mn-cs"/>
              </a:rPr>
              <a:t>-1</a:t>
            </a:r>
            <a:r>
              <a:rPr lang="en-US" sz="2800" dirty="0" smtClean="0">
                <a:cs typeface="+mn-cs"/>
              </a:rPr>
              <a:t>) = O(b</a:t>
            </a:r>
            <a:r>
              <a:rPr lang="en-US" sz="2800" baseline="30000" dirty="0" smtClean="0">
                <a:cs typeface="+mn-cs"/>
              </a:rPr>
              <a:t>d+1</a:t>
            </a:r>
            <a:r>
              <a:rPr lang="en-US" sz="2800" dirty="0" smtClean="0">
                <a:cs typeface="+mn-cs"/>
              </a:rPr>
              <a:t>)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Space?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O(b</a:t>
            </a:r>
            <a:r>
              <a:rPr lang="en-US" sz="2800" i="1" baseline="30000" dirty="0" smtClean="0">
                <a:cs typeface="+mn-cs"/>
              </a:rPr>
              <a:t>d+1</a:t>
            </a:r>
            <a:r>
              <a:rPr lang="en-US" sz="2800" i="1" dirty="0" smtClean="0">
                <a:cs typeface="+mn-cs"/>
              </a:rPr>
              <a:t>)</a:t>
            </a:r>
            <a:r>
              <a:rPr lang="en-US" sz="2800" dirty="0" smtClean="0">
                <a:cs typeface="+mn-cs"/>
              </a:rPr>
              <a:t> (keeps every node in memory)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Optimal?</a:t>
            </a:r>
            <a:r>
              <a:rPr lang="en-US" sz="2800" dirty="0" smtClean="0">
                <a:cs typeface="+mn-cs"/>
              </a:rPr>
              <a:t> Yes (if cost = 1 per step)
</a:t>
            </a:r>
            <a:endParaRPr lang="en-US" sz="2800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  <a:cs typeface="+mn-cs"/>
              </a:rPr>
              <a:t>Space</a:t>
            </a:r>
            <a:r>
              <a:rPr lang="en-US" sz="2800" dirty="0" smtClean="0">
                <a:cs typeface="+mn-cs"/>
              </a:rPr>
              <a:t> is the bigger problem (more than time)
</a:t>
            </a:r>
          </a:p>
        </p:txBody>
      </p:sp>
    </p:spTree>
    <p:extLst>
      <p:ext uri="{BB962C8B-B14F-4D97-AF65-F5344CB8AC3E}">
        <p14:creationId xmlns:p14="http://schemas.microsoft.com/office/powerpoint/2010/main" val="244600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Uniform/cheapest cost search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5647039"/>
            <a:ext cx="8229600" cy="1030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900" dirty="0" smtClean="0"/>
              <a:t>Let’s start from the initial state (Arad), and we have three options. </a:t>
            </a:r>
          </a:p>
          <a:p>
            <a:pPr>
              <a:lnSpc>
                <a:spcPct val="90000"/>
              </a:lnSpc>
              <a:defRPr/>
            </a:pPr>
            <a:r>
              <a:rPr lang="en-US" sz="2900" dirty="0" smtClean="0"/>
              <a:t>Which one are we going to explore next according to the cheapest first rule?</a:t>
            </a:r>
            <a:endParaRPr lang="en-US" sz="2100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100" dirty="0" smtClean="0"/>
          </a:p>
          <a:p>
            <a:pPr>
              <a:lnSpc>
                <a:spcPct val="90000"/>
              </a:lnSpc>
              <a:defRPr/>
            </a:pPr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uniform-cost-search-1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18" b="-2718"/>
          <a:stretch>
            <a:fillRect/>
          </a:stretch>
        </p:blipFill>
        <p:spPr>
          <a:xfrm>
            <a:off x="457200" y="126067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68954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Uniform/cheapest cost search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5647039"/>
            <a:ext cx="8229600" cy="1030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900" dirty="0" smtClean="0"/>
              <a:t>Which one are we going to explore next according to the cheapest first rule?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700" dirty="0" err="1" smtClean="0">
                <a:solidFill>
                  <a:srgbClr val="FF0000"/>
                </a:solidFill>
              </a:rPr>
              <a:t>Zerind</a:t>
            </a:r>
            <a:r>
              <a:rPr lang="en-US" sz="1700" dirty="0" smtClean="0">
                <a:solidFill>
                  <a:srgbClr val="FF0000"/>
                </a:solidFill>
              </a:rPr>
              <a:t> (75)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What’s next?</a:t>
            </a:r>
          </a:p>
          <a:p>
            <a:pPr>
              <a:lnSpc>
                <a:spcPct val="90000"/>
              </a:lnSpc>
              <a:defRPr/>
            </a:pPr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uniform-cost-search-2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18" b="-2718"/>
          <a:stretch>
            <a:fillRect/>
          </a:stretch>
        </p:blipFill>
        <p:spPr>
          <a:xfrm>
            <a:off x="457200" y="1260681"/>
            <a:ext cx="8229600" cy="4386358"/>
          </a:xfrm>
        </p:spPr>
      </p:pic>
    </p:spTree>
    <p:extLst>
      <p:ext uri="{BB962C8B-B14F-4D97-AF65-F5344CB8AC3E}">
        <p14:creationId xmlns:p14="http://schemas.microsoft.com/office/powerpoint/2010/main" val="157468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Uniform/cheapest cost search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5647039"/>
            <a:ext cx="8229600" cy="778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900" dirty="0" smtClean="0"/>
              <a:t>What’s next?</a:t>
            </a:r>
            <a:endParaRPr lang="en-US" sz="2100" dirty="0" smtClean="0"/>
          </a:p>
          <a:p>
            <a:pPr>
              <a:lnSpc>
                <a:spcPct val="90000"/>
              </a:lnSpc>
              <a:defRPr/>
            </a:pPr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uniform-cost-search-3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18" b="-2718"/>
          <a:stretch>
            <a:fillRect/>
          </a:stretch>
        </p:blipFill>
        <p:spPr>
          <a:xfrm>
            <a:off x="457200" y="126067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42180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Uniform/cheapest cost search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5647039"/>
            <a:ext cx="8229600" cy="778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900" dirty="0" smtClean="0"/>
              <a:t>What’s next?</a:t>
            </a:r>
            <a:endParaRPr lang="en-US" sz="2100" dirty="0" smtClean="0"/>
          </a:p>
          <a:p>
            <a:pPr>
              <a:lnSpc>
                <a:spcPct val="90000"/>
              </a:lnSpc>
              <a:defRPr/>
            </a:pPr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uniform-cost-search-4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18" b="-2718"/>
          <a:stretch>
            <a:fillRect/>
          </a:stretch>
        </p:blipFill>
        <p:spPr>
          <a:xfrm>
            <a:off x="457200" y="122167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05389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Uniform/cheapest cost search</a:t>
            </a:r>
            <a:endParaRPr lang="en-US" dirty="0"/>
          </a:p>
        </p:txBody>
      </p:sp>
      <p:pic>
        <p:nvPicPr>
          <p:cNvPr id="5" name="Content Placeholder 4" descr="uniform-cost-search-final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18" b="-27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389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 Jan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3243 - Blind 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79419-8703-C045-B8BF-6EE55962B332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Properties of uniform </a:t>
            </a:r>
            <a:r>
              <a:rPr lang="en-US" dirty="0"/>
              <a:t>cost search</a:t>
            </a:r>
            <a:endParaRPr lang="en-US" dirty="0" smtClean="0">
              <a:cs typeface="+mj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Expand least-cost unexpanded node
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Equivalent to breadth-first if step costs all equal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sz="2400" dirty="0" smtClean="0">
                <a:cs typeface="+mn-cs"/>
              </a:rPr>
              <a:t> Yes, 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if step cost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≥ </a:t>
            </a:r>
            <a:r>
              <a:rPr lang="el-GR" sz="2400" dirty="0" smtClean="0">
                <a:solidFill>
                  <a:srgbClr val="FF0000"/>
                </a:solidFill>
                <a:cs typeface="Arial" charset="0"/>
              </a:rPr>
              <a:t>ε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(each action has non-zero cost)</a:t>
            </a:r>
            <a:r>
              <a:rPr lang="en-US" sz="2400" dirty="0" smtClean="0">
                <a:cs typeface="+mn-cs"/>
              </a:rPr>
              <a:t>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rgbClr val="CC0099"/>
                </a:solidFill>
                <a:cs typeface="+mn-cs"/>
              </a:rPr>
              <a:t>Time?</a:t>
            </a:r>
            <a:r>
              <a:rPr lang="en-US" sz="2400" dirty="0" smtClean="0">
                <a:cs typeface="+mn-cs"/>
              </a:rPr>
              <a:t> # of nodes with </a:t>
            </a:r>
            <a:r>
              <a:rPr lang="en-US" sz="2400" i="1" dirty="0" smtClean="0">
                <a:cs typeface="+mn-cs"/>
              </a:rPr>
              <a:t>g </a:t>
            </a:r>
            <a:r>
              <a:rPr lang="en-US" sz="2400" dirty="0" smtClean="0">
                <a:cs typeface="Arial" charset="0"/>
              </a:rPr>
              <a:t>≤</a:t>
            </a:r>
            <a:r>
              <a:rPr lang="en-US" sz="2400" dirty="0" smtClean="0">
                <a:cs typeface="+mn-cs"/>
              </a:rPr>
              <a:t> cost of optimal solution, </a:t>
            </a:r>
            <a:r>
              <a:rPr lang="en-US" sz="2400" i="1" dirty="0" smtClean="0">
                <a:cs typeface="+mn-cs"/>
              </a:rPr>
              <a:t>O(</a:t>
            </a:r>
            <a:r>
              <a:rPr lang="en-US" sz="2400" i="1" dirty="0" err="1" smtClean="0">
                <a:cs typeface="+mn-cs"/>
              </a:rPr>
              <a:t>b</a:t>
            </a:r>
            <a:r>
              <a:rPr lang="en-US" sz="2400" i="1" baseline="30000" dirty="0" err="1" smtClean="0">
                <a:cs typeface="+mn-cs"/>
              </a:rPr>
              <a:t>ceiling</a:t>
            </a:r>
            <a:r>
              <a:rPr lang="en-US" sz="2400" i="1" baseline="30000" dirty="0" smtClean="0">
                <a:cs typeface="+mn-cs"/>
              </a:rPr>
              <a:t>(C*/ </a:t>
            </a:r>
            <a:r>
              <a:rPr lang="el-GR" sz="2400" i="1" baseline="30000" dirty="0" smtClean="0">
                <a:cs typeface="Arial" charset="0"/>
              </a:rPr>
              <a:t>ε</a:t>
            </a:r>
            <a:r>
              <a:rPr lang="en-US" sz="2400" i="1" baseline="30000" dirty="0" smtClean="0">
                <a:cs typeface="Arial" charset="0"/>
              </a:rPr>
              <a:t>)</a:t>
            </a:r>
            <a:r>
              <a:rPr lang="en-US" sz="2400" i="1" dirty="0" smtClean="0">
                <a:cs typeface="+mn-cs"/>
              </a:rPr>
              <a:t>)</a:t>
            </a:r>
            <a:r>
              <a:rPr lang="en-US" sz="2400" dirty="0" smtClean="0">
                <a:cs typeface="+mn-cs"/>
              </a:rPr>
              <a:t> where </a:t>
            </a:r>
            <a:r>
              <a:rPr lang="en-US" sz="2400" i="1" dirty="0" smtClean="0">
                <a:cs typeface="+mn-cs"/>
              </a:rPr>
              <a:t>C</a:t>
            </a:r>
            <a:r>
              <a:rPr lang="en-US" sz="2400" baseline="30000" dirty="0" smtClean="0">
                <a:cs typeface="+mn-cs"/>
              </a:rPr>
              <a:t>*</a:t>
            </a:r>
            <a:r>
              <a:rPr lang="en-US" sz="2400" dirty="0" smtClean="0">
                <a:cs typeface="+mn-cs"/>
              </a:rPr>
              <a:t> is the cost of the optimal solution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rgbClr val="CC0099"/>
                </a:solidFill>
                <a:cs typeface="+mn-cs"/>
              </a:rPr>
              <a:t>Space?</a:t>
            </a:r>
            <a:r>
              <a:rPr lang="en-US" sz="2400" dirty="0" smtClean="0">
                <a:cs typeface="+mn-cs"/>
              </a:rPr>
              <a:t> # of nodes with </a:t>
            </a:r>
            <a:r>
              <a:rPr lang="en-US" sz="2400" i="1" dirty="0" smtClean="0">
                <a:cs typeface="+mn-cs"/>
              </a:rPr>
              <a:t>g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smtClean="0">
                <a:cs typeface="Arial" charset="0"/>
              </a:rPr>
              <a:t>≤ </a:t>
            </a:r>
            <a:r>
              <a:rPr lang="en-US" sz="2400" dirty="0" smtClean="0">
                <a:cs typeface="+mn-cs"/>
              </a:rPr>
              <a:t>cost of optimal solution, </a:t>
            </a:r>
            <a:r>
              <a:rPr lang="en-US" sz="2400" i="1" dirty="0" smtClean="0">
                <a:cs typeface="+mn-cs"/>
              </a:rPr>
              <a:t>O(</a:t>
            </a:r>
            <a:r>
              <a:rPr lang="en-US" sz="2400" i="1" dirty="0" err="1" smtClean="0">
                <a:cs typeface="+mn-cs"/>
              </a:rPr>
              <a:t>b</a:t>
            </a:r>
            <a:r>
              <a:rPr lang="en-US" sz="2400" i="1" baseline="30000" dirty="0" err="1" smtClean="0">
                <a:cs typeface="+mn-cs"/>
              </a:rPr>
              <a:t>ceiling</a:t>
            </a:r>
            <a:r>
              <a:rPr lang="en-US" sz="2400" i="1" baseline="30000" dirty="0" smtClean="0">
                <a:cs typeface="+mn-cs"/>
              </a:rPr>
              <a:t>(C*/ </a:t>
            </a:r>
            <a:r>
              <a:rPr lang="el-GR" sz="2400" i="1" baseline="30000" dirty="0" smtClean="0">
                <a:cs typeface="Arial" charset="0"/>
              </a:rPr>
              <a:t>ε</a:t>
            </a:r>
            <a:r>
              <a:rPr lang="en-US" sz="2400" i="1" baseline="30000" dirty="0" smtClean="0">
                <a:cs typeface="Arial" charset="0"/>
              </a:rPr>
              <a:t>)</a:t>
            </a:r>
            <a:r>
              <a:rPr lang="en-US" sz="2400" i="1" dirty="0" smtClean="0">
                <a:cs typeface="+mn-cs"/>
              </a:rPr>
              <a:t>)</a:t>
            </a:r>
            <a:r>
              <a:rPr lang="en-US" sz="2400" dirty="0" smtClean="0">
                <a:cs typeface="+mn-cs"/>
              </a:rPr>
              <a:t>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rgbClr val="CC0099"/>
                </a:solidFill>
                <a:cs typeface="+mn-cs"/>
              </a:rPr>
              <a:t>Optimal?</a:t>
            </a:r>
            <a:r>
              <a:rPr lang="en-US" sz="2400" dirty="0" smtClean="0">
                <a:cs typeface="+mn-cs"/>
              </a:rPr>
              <a:t> Yes – nodes expanded in increasing order of </a:t>
            </a:r>
            <a:r>
              <a:rPr lang="en-US" sz="2400" i="1" dirty="0" smtClean="0">
                <a:cs typeface="+mn-cs"/>
              </a:rPr>
              <a:t>g(n)</a:t>
            </a:r>
            <a:r>
              <a:rPr lang="en-US" sz="2400" dirty="0" smtClean="0">
                <a:cs typeface="+mn-cs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409384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comparison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82691" y="1247170"/>
            <a:ext cx="3426382" cy="2404193"/>
            <a:chOff x="2846146" y="1737589"/>
            <a:chExt cx="3426382" cy="2404193"/>
          </a:xfrm>
        </p:grpSpPr>
        <p:pic>
          <p:nvPicPr>
            <p:cNvPr id="17" name="Picture 16" descr="search-tre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146" y="1737589"/>
              <a:ext cx="3426382" cy="203486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07977" y="3772450"/>
              <a:ext cx="2044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Breadth-first search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200" y="3772449"/>
            <a:ext cx="3426382" cy="2404193"/>
            <a:chOff x="2846146" y="1737589"/>
            <a:chExt cx="3426382" cy="24041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146" y="1737589"/>
              <a:ext cx="3426382" cy="20348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507977" y="3772450"/>
              <a:ext cx="2166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Cheapest-first search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60418" y="3772450"/>
            <a:ext cx="3426382" cy="2404193"/>
            <a:chOff x="2846146" y="1737589"/>
            <a:chExt cx="3426382" cy="2404193"/>
          </a:xfrm>
        </p:grpSpPr>
        <p:pic>
          <p:nvPicPr>
            <p:cNvPr id="24" name="Picture 23" descr="search-tre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146" y="1737589"/>
              <a:ext cx="3426382" cy="203486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507977" y="3772450"/>
              <a:ext cx="1869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Depth-first search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128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 Jan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3243 - Blind 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63E38-303D-2D4D-8015-B3C45DF766DA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Properties of depth-first search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sz="2800" dirty="0" smtClean="0">
                <a:cs typeface="+mn-cs"/>
              </a:rPr>
              <a:t> No: fails in infinite-depth spaces, spaces with loops</a:t>
            </a:r>
          </a:p>
          <a:p>
            <a:pPr lvl="1" eaLnBrk="1" hangingPunct="1">
              <a:defRPr/>
            </a:pPr>
            <a:r>
              <a:rPr lang="en-US" sz="2400" dirty="0" smtClean="0"/>
              <a:t>Modify to avoid repeated states along path</a:t>
            </a:r>
          </a:p>
          <a:p>
            <a:pPr lvl="2" eaLnBrk="1" hangingPunct="1">
              <a:buFont typeface="Wingdings" charset="0"/>
              <a:buChar char="à"/>
              <a:defRPr/>
            </a:pPr>
            <a:r>
              <a:rPr lang="en-US" sz="2000" dirty="0" smtClean="0"/>
              <a:t>complete in finite spaces</a:t>
            </a:r>
          </a:p>
          <a:p>
            <a:pPr lvl="2" eaLnBrk="1" hangingPunct="1">
              <a:buFont typeface="Wingdings" charset="0"/>
              <a:buChar char="à"/>
              <a:defRPr/>
            </a:pPr>
            <a:r>
              <a:rPr lang="en-US" sz="2000" dirty="0" smtClean="0"/>
              <a:t>Depth-limited search, Iterative deepening search</a:t>
            </a:r>
          </a:p>
          <a:p>
            <a:pPr lvl="2" eaLnBrk="1" hangingPunct="1">
              <a:buFont typeface="Wingdings" charset="0"/>
              <a:buChar char="à"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Time?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O(</a:t>
            </a:r>
            <a:r>
              <a:rPr lang="en-US" sz="2800" i="1" dirty="0" err="1" smtClean="0">
                <a:cs typeface="+mn-cs"/>
              </a:rPr>
              <a:t>b</a:t>
            </a:r>
            <a:r>
              <a:rPr lang="en-US" sz="2800" i="1" baseline="30000" dirty="0" err="1" smtClean="0">
                <a:cs typeface="+mn-cs"/>
              </a:rPr>
              <a:t>m</a:t>
            </a:r>
            <a:r>
              <a:rPr lang="en-US" sz="2800" i="1" dirty="0" smtClean="0">
                <a:cs typeface="+mn-cs"/>
              </a:rPr>
              <a:t>)</a:t>
            </a:r>
            <a:r>
              <a:rPr lang="en-US" sz="2800" dirty="0" smtClean="0">
                <a:cs typeface="+mn-cs"/>
              </a:rPr>
              <a:t>: terrible if </a:t>
            </a:r>
            <a:r>
              <a:rPr lang="en-US" sz="2800" i="1" dirty="0" smtClean="0">
                <a:cs typeface="+mn-cs"/>
              </a:rPr>
              <a:t>m</a:t>
            </a:r>
            <a:r>
              <a:rPr lang="en-US" sz="2800" dirty="0" smtClean="0">
                <a:cs typeface="+mn-cs"/>
              </a:rPr>
              <a:t> is much larger than </a:t>
            </a:r>
            <a:r>
              <a:rPr lang="en-US" sz="2800" i="1" dirty="0" smtClean="0">
                <a:cs typeface="+mn-cs"/>
              </a:rPr>
              <a:t>d</a:t>
            </a:r>
          </a:p>
          <a:p>
            <a:pPr lvl="1" eaLnBrk="1" hangingPunct="1">
              <a:defRPr/>
            </a:pPr>
            <a:r>
              <a:rPr lang="en-US" sz="2400" dirty="0" smtClean="0"/>
              <a:t> but if solutions are dense, may be much faster than breadth-first</a:t>
            </a:r>
          </a:p>
          <a:p>
            <a:pPr lvl="1"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Space?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O(</a:t>
            </a:r>
            <a:r>
              <a:rPr lang="en-US" sz="2800" i="1" dirty="0" err="1" smtClean="0">
                <a:cs typeface="+mn-cs"/>
              </a:rPr>
              <a:t>bm</a:t>
            </a:r>
            <a:r>
              <a:rPr lang="en-US" sz="2800" i="1" dirty="0" smtClean="0">
                <a:cs typeface="+mn-cs"/>
              </a:rPr>
              <a:t>), </a:t>
            </a:r>
            <a:r>
              <a:rPr lang="en-US" sz="2800" dirty="0" smtClean="0">
                <a:cs typeface="+mn-cs"/>
              </a:rPr>
              <a:t>i.e., linear space!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u="sng" dirty="0" smtClean="0">
                <a:solidFill>
                  <a:srgbClr val="CC0099"/>
                </a:solidFill>
                <a:cs typeface="+mn-cs"/>
              </a:rPr>
              <a:t>Optimal?</a:t>
            </a:r>
            <a:r>
              <a:rPr lang="en-US" sz="2800" dirty="0" smtClean="0">
                <a:cs typeface="+mn-cs"/>
              </a:rPr>
              <a:t> No</a:t>
            </a:r>
          </a:p>
        </p:txBody>
      </p:sp>
    </p:spTree>
    <p:extLst>
      <p:ext uri="{BB962C8B-B14F-4D97-AF65-F5344CB8AC3E}">
        <p14:creationId xmlns:p14="http://schemas.microsoft.com/office/powerpoint/2010/main" val="385697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comparison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03436" y="1417638"/>
            <a:ext cx="2424923" cy="2304513"/>
            <a:chOff x="3391450" y="1417638"/>
            <a:chExt cx="2934249" cy="2565981"/>
          </a:xfrm>
        </p:grpSpPr>
        <p:sp>
          <p:nvSpPr>
            <p:cNvPr id="25" name="TextBox 24"/>
            <p:cNvSpPr txBox="1"/>
            <p:nvPr/>
          </p:nvSpPr>
          <p:spPr>
            <a:xfrm>
              <a:off x="3772199" y="3614287"/>
              <a:ext cx="2044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Breadth-first search</a:t>
              </a:r>
              <a:endParaRPr lang="en-US" dirty="0"/>
            </a:p>
          </p:txBody>
        </p:sp>
        <p:pic>
          <p:nvPicPr>
            <p:cNvPr id="3" name="Picture 2" descr="search-tree-triangl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450" y="1417638"/>
              <a:ext cx="2934249" cy="2196649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459842" y="4026951"/>
            <a:ext cx="2424923" cy="2342147"/>
            <a:chOff x="3391450" y="1417638"/>
            <a:chExt cx="2934249" cy="2607885"/>
          </a:xfrm>
        </p:grpSpPr>
        <p:sp>
          <p:nvSpPr>
            <p:cNvPr id="33" name="TextBox 32"/>
            <p:cNvSpPr txBox="1"/>
            <p:nvPr/>
          </p:nvSpPr>
          <p:spPr>
            <a:xfrm>
              <a:off x="3772199" y="3614287"/>
              <a:ext cx="2262269" cy="411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Depth-first search</a:t>
              </a:r>
              <a:endParaRPr lang="en-US" dirty="0"/>
            </a:p>
          </p:txBody>
        </p:sp>
        <p:pic>
          <p:nvPicPr>
            <p:cNvPr id="34" name="Picture 33" descr="search-tree-triangl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450" y="1417638"/>
              <a:ext cx="2934249" cy="2196649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1345572" y="4026951"/>
            <a:ext cx="2481011" cy="2342147"/>
            <a:chOff x="3391450" y="1417638"/>
            <a:chExt cx="3002118" cy="2607885"/>
          </a:xfrm>
        </p:grpSpPr>
        <p:sp>
          <p:nvSpPr>
            <p:cNvPr id="36" name="TextBox 35"/>
            <p:cNvSpPr txBox="1"/>
            <p:nvPr/>
          </p:nvSpPr>
          <p:spPr>
            <a:xfrm>
              <a:off x="3772199" y="3614287"/>
              <a:ext cx="2621369" cy="411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Cheapest-first search</a:t>
              </a:r>
              <a:endParaRPr lang="en-US" dirty="0"/>
            </a:p>
          </p:txBody>
        </p:sp>
        <p:pic>
          <p:nvPicPr>
            <p:cNvPr id="37" name="Picture 36" descr="search-tree-triangl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450" y="1417638"/>
              <a:ext cx="2934249" cy="2196649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2141" y="1555961"/>
            <a:ext cx="37283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  <a:defRPr/>
            </a:pPr>
            <a:r>
              <a:rPr lang="en-US" sz="2800" dirty="0" smtClean="0"/>
              <a:t>Frontier? 2^n </a:t>
            </a:r>
            <a:r>
              <a:rPr lang="en-US" sz="2800" dirty="0" err="1" smtClean="0"/>
              <a:t>v.s</a:t>
            </a:r>
            <a:r>
              <a:rPr lang="en-US" sz="2800" dirty="0" smtClean="0"/>
              <a:t>. n</a:t>
            </a:r>
          </a:p>
          <a:p>
            <a:pPr marL="514350" indent="-514350">
              <a:buAutoNum type="arabicParenR"/>
              <a:defRPr/>
            </a:pPr>
            <a:r>
              <a:rPr lang="en-US" sz="2800" dirty="0" smtClean="0"/>
              <a:t>Infinite search tree:</a:t>
            </a:r>
          </a:p>
          <a:p>
            <a:pPr>
              <a:defRPr/>
            </a:pPr>
            <a:r>
              <a:rPr lang="en-US" sz="2800" u="sng" dirty="0" smtClean="0">
                <a:solidFill>
                  <a:srgbClr val="CC0099"/>
                </a:solidFill>
              </a:rPr>
              <a:t>Complete??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74501" y="1417638"/>
            <a:ext cx="3059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/>
              <a:t>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21977" y="4026951"/>
            <a:ext cx="3059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/>
              <a:t>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01499" y="4023633"/>
            <a:ext cx="3059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01802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Well-defined problems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problem can be defined formally by five components:</a:t>
            </a:r>
          </a:p>
          <a:p>
            <a:pPr lvl="1"/>
            <a:r>
              <a:rPr lang="en-US" dirty="0" smtClean="0"/>
              <a:t>State space: a directed network (graph)</a:t>
            </a:r>
          </a:p>
          <a:p>
            <a:pPr lvl="2"/>
            <a:r>
              <a:rPr lang="en-US" dirty="0" smtClean="0"/>
              <a:t>The initial state.</a:t>
            </a:r>
          </a:p>
          <a:p>
            <a:pPr lvl="2"/>
            <a:r>
              <a:rPr lang="en-US" dirty="0" smtClean="0"/>
              <a:t>A list of the possible actions to the agent given a particular state.</a:t>
            </a:r>
          </a:p>
          <a:p>
            <a:pPr lvl="2"/>
            <a:r>
              <a:rPr lang="en-US" dirty="0" smtClean="0"/>
              <a:t>Transition model: the consequence of the action</a:t>
            </a:r>
          </a:p>
          <a:p>
            <a:pPr lvl="3"/>
            <a:r>
              <a:rPr lang="en-US" dirty="0" smtClean="0"/>
              <a:t>Input: current state, action</a:t>
            </a:r>
          </a:p>
          <a:p>
            <a:pPr lvl="3"/>
            <a:r>
              <a:rPr lang="en-US" dirty="0" smtClean="0"/>
              <a:t>Output: next state</a:t>
            </a:r>
          </a:p>
          <a:p>
            <a:pPr lvl="2"/>
            <a:r>
              <a:rPr lang="en-US" dirty="0" smtClean="0"/>
              <a:t>Goal test: are we there yet?</a:t>
            </a:r>
          </a:p>
          <a:p>
            <a:pPr lvl="2"/>
            <a:r>
              <a:rPr lang="en-US" dirty="0" smtClean="0"/>
              <a:t>A path cost function: a cost function the agent choose to reflect its own performance measure.</a:t>
            </a:r>
          </a:p>
          <a:p>
            <a:pPr lvl="3"/>
            <a:r>
              <a:rPr lang="en-US" dirty="0" smtClean="0"/>
              <a:t>Assumption: sum of step cost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Solution</a:t>
            </a:r>
            <a:r>
              <a:rPr lang="en-US" dirty="0" smtClean="0"/>
              <a:t> to a problem is an action sequence that leads from the initial state to a goal state.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Optimal solution</a:t>
            </a:r>
            <a:r>
              <a:rPr lang="en-US" dirty="0" smtClean="0"/>
              <a:t>: measured by the path cost function.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08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uniform cost </a:t>
            </a:r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409"/>
            <a:ext cx="8229600" cy="220071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We are expanding in terms of contours on a topological map.</a:t>
            </a:r>
          </a:p>
          <a:p>
            <a:r>
              <a:rPr lang="en-US" dirty="0"/>
              <a:t>At some point we meet the goal state and we find a path to the goal.</a:t>
            </a:r>
          </a:p>
          <a:p>
            <a:r>
              <a:rPr lang="en-US" dirty="0" smtClean="0"/>
              <a:t>The search is not directed to the goal state (i.e., we are expanding at every direction).</a:t>
            </a:r>
          </a:p>
          <a:p>
            <a:r>
              <a:rPr lang="en-US" dirty="0" smtClean="0"/>
              <a:t>It is a problem when the space is large.</a:t>
            </a:r>
          </a:p>
          <a:p>
            <a:r>
              <a:rPr lang="en-US" dirty="0" smtClean="0"/>
              <a:t>What do we do?</a:t>
            </a:r>
          </a:p>
          <a:p>
            <a:pPr lvl="1"/>
            <a:r>
              <a:rPr lang="en-US" dirty="0" smtClean="0"/>
              <a:t>We need to add more knowledge.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estimate function (i.e., h(n) heuristic) to the goal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imgr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14" y="4335505"/>
            <a:ext cx="663655" cy="663655"/>
          </a:xfrm>
          <a:prstGeom prst="rect">
            <a:avLst/>
          </a:prstGeom>
        </p:spPr>
      </p:pic>
      <p:pic>
        <p:nvPicPr>
          <p:cNvPr id="11" name="Picture 10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736" y="5112334"/>
            <a:ext cx="554486" cy="5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best-first </a:t>
            </a:r>
            <a:r>
              <a:rPr lang="en-US" dirty="0"/>
              <a:t>s</a:t>
            </a:r>
            <a:r>
              <a:rPr lang="en-US" dirty="0" smtClean="0"/>
              <a:t>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1788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 expands first the path that closet to the goal according to the estimate.</a:t>
            </a:r>
          </a:p>
          <a:p>
            <a:r>
              <a:rPr lang="en-US" dirty="0"/>
              <a:t>Greedy search expands the node that appears to be closest to goal</a:t>
            </a:r>
            <a:endParaRPr lang="en-US" dirty="0" smtClean="0"/>
          </a:p>
        </p:txBody>
      </p:sp>
      <p:pic>
        <p:nvPicPr>
          <p:cNvPr id="4" name="Picture 3" descr="imgr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24" y="3631315"/>
            <a:ext cx="663655" cy="663655"/>
          </a:xfrm>
          <a:prstGeom prst="rect">
            <a:avLst/>
          </a:prstGeom>
        </p:spPr>
      </p:pic>
      <p:pic>
        <p:nvPicPr>
          <p:cNvPr id="5" name="Picture 4" descr="imgr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21" y="3740484"/>
            <a:ext cx="554486" cy="5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2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Rout finding in Romania</a:t>
            </a:r>
            <a:endParaRPr lang="en-US" dirty="0"/>
          </a:p>
        </p:txBody>
      </p:sp>
      <p:pic>
        <p:nvPicPr>
          <p:cNvPr id="5" name="Content Placeholder 4" descr="romania2.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96" b="-6096"/>
          <a:stretch>
            <a:fillRect/>
          </a:stretch>
        </p:blipFill>
        <p:spPr>
          <a:xfrm>
            <a:off x="457200" y="2040319"/>
            <a:ext cx="8229600" cy="4525963"/>
          </a:xfrm>
        </p:spPr>
      </p:pic>
      <p:sp>
        <p:nvSpPr>
          <p:cNvPr id="3" name="Rectangle 2"/>
          <p:cNvSpPr/>
          <p:nvPr/>
        </p:nvSpPr>
        <p:spPr>
          <a:xfrm>
            <a:off x="980725" y="1277034"/>
            <a:ext cx="6198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Heuristic</a:t>
            </a:r>
            <a:r>
              <a:rPr lang="en-US" dirty="0" smtClean="0"/>
              <a:t>: h(n) – e.g</a:t>
            </a:r>
            <a:r>
              <a:rPr lang="en-US" dirty="0"/>
              <a:t>., </a:t>
            </a:r>
            <a:r>
              <a:rPr lang="en-US" b="1" dirty="0" err="1"/>
              <a:t>h</a:t>
            </a:r>
            <a:r>
              <a:rPr lang="en-US" baseline="-25000" dirty="0" err="1"/>
              <a:t>SLD</a:t>
            </a:r>
            <a:r>
              <a:rPr lang="en-US" b="1" dirty="0"/>
              <a:t>(n) </a:t>
            </a:r>
            <a:r>
              <a:rPr lang="en-US" dirty="0"/>
              <a:t>= straight-line distance from </a:t>
            </a:r>
            <a:r>
              <a:rPr lang="en-US" b="1" dirty="0"/>
              <a:t>n </a:t>
            </a:r>
            <a:r>
              <a:rPr lang="en-US" dirty="0"/>
              <a:t>to Bucharest</a:t>
            </a:r>
          </a:p>
        </p:txBody>
      </p:sp>
    </p:spTree>
    <p:extLst>
      <p:ext uri="{BB962C8B-B14F-4D97-AF65-F5344CB8AC3E}">
        <p14:creationId xmlns:p14="http://schemas.microsoft.com/office/powerpoint/2010/main" val="400358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Greedy best-first search example</a:t>
            </a:r>
          </a:p>
        </p:txBody>
      </p:sp>
      <p:pic>
        <p:nvPicPr>
          <p:cNvPr id="10244" name="Picture 4" descr="greedy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4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greedy-progress0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Greedy best-first search example</a:t>
            </a:r>
          </a:p>
        </p:txBody>
      </p:sp>
    </p:spTree>
    <p:extLst>
      <p:ext uri="{BB962C8B-B14F-4D97-AF65-F5344CB8AC3E}">
        <p14:creationId xmlns:p14="http://schemas.microsoft.com/office/powerpoint/2010/main" val="29476680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greedy-progress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Greedy best-first search example</a:t>
            </a:r>
          </a:p>
        </p:txBody>
      </p:sp>
    </p:spTree>
    <p:extLst>
      <p:ext uri="{BB962C8B-B14F-4D97-AF65-F5344CB8AC3E}">
        <p14:creationId xmlns:p14="http://schemas.microsoft.com/office/powerpoint/2010/main" val="30567964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greedy-progress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Greedy best-first search example</a:t>
            </a:r>
          </a:p>
        </p:txBody>
      </p:sp>
    </p:spTree>
    <p:extLst>
      <p:ext uri="{BB962C8B-B14F-4D97-AF65-F5344CB8AC3E}">
        <p14:creationId xmlns:p14="http://schemas.microsoft.com/office/powerpoint/2010/main" val="165204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Properties of greedy best-first search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>
                <a:solidFill>
                  <a:srgbClr val="CC0099"/>
                </a:solidFill>
              </a:rPr>
              <a:t>Complete?</a:t>
            </a:r>
            <a:r>
              <a:rPr lang="en-US" dirty="0"/>
              <a:t> No </a:t>
            </a:r>
            <a:r>
              <a:rPr lang="en-US" dirty="0" smtClean="0"/>
              <a:t>– even in </a:t>
            </a:r>
            <a:r>
              <a:rPr lang="en-US" dirty="0" smtClean="0">
                <a:solidFill>
                  <a:srgbClr val="FF0000"/>
                </a:solidFill>
              </a:rPr>
              <a:t>infinite state space</a:t>
            </a:r>
            <a:r>
              <a:rPr lang="en-US" dirty="0" smtClean="0"/>
              <a:t> </a:t>
            </a:r>
            <a:r>
              <a:rPr lang="en-US" dirty="0"/>
              <a:t>can get stuck in </a:t>
            </a:r>
            <a:r>
              <a:rPr lang="en-US" dirty="0" smtClean="0"/>
              <a:t>loops for the tree-search version, </a:t>
            </a:r>
            <a:r>
              <a:rPr lang="en-US" dirty="0"/>
              <a:t>e.g.</a:t>
            </a:r>
            <a:r>
              <a:rPr lang="en-US" dirty="0" smtClean="0"/>
              <a:t>, with Oradea as goal, start from Iasi </a:t>
            </a:r>
            <a:r>
              <a:rPr lang="en-US" dirty="0">
                <a:sym typeface="Wingdings" charset="0"/>
              </a:rPr>
              <a:t></a:t>
            </a:r>
            <a:r>
              <a:rPr lang="en-US" dirty="0"/>
              <a:t> </a:t>
            </a:r>
            <a:r>
              <a:rPr lang="en-US" dirty="0" err="1"/>
              <a:t>Neamt</a:t>
            </a:r>
            <a:r>
              <a:rPr lang="en-US" dirty="0"/>
              <a:t> </a:t>
            </a:r>
            <a:r>
              <a:rPr lang="en-US" dirty="0">
                <a:sym typeface="Wingdings" charset="0"/>
              </a:rPr>
              <a:t></a:t>
            </a:r>
            <a:r>
              <a:rPr lang="en-US" dirty="0"/>
              <a:t> Iasi </a:t>
            </a:r>
            <a:r>
              <a:rPr lang="en-US" dirty="0">
                <a:sym typeface="Wingdings" charset="0"/>
              </a:rPr>
              <a:t></a:t>
            </a:r>
            <a:r>
              <a:rPr lang="en-US" dirty="0"/>
              <a:t> </a:t>
            </a:r>
            <a:r>
              <a:rPr lang="en-US" dirty="0" err="1"/>
              <a:t>Neamt</a:t>
            </a:r>
            <a:r>
              <a:rPr lang="en-US" dirty="0"/>
              <a:t> </a:t>
            </a:r>
            <a:r>
              <a:rPr lang="en-US" dirty="0">
                <a:sym typeface="Wingdings" charset="0"/>
              </a:rPr>
              <a:t>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For the graph-search version, it is complete in finite state space; not complete in infinite state space.</a:t>
            </a:r>
            <a:r>
              <a:rPr lang="en-US" dirty="0"/>
              <a:t>
</a:t>
            </a:r>
          </a:p>
          <a:p>
            <a:r>
              <a:rPr lang="en-US" u="sng" dirty="0">
                <a:solidFill>
                  <a:srgbClr val="CC0099"/>
                </a:solidFill>
              </a:rPr>
              <a:t>Time?</a:t>
            </a:r>
            <a:r>
              <a:rPr lang="en-US" dirty="0"/>
              <a:t> </a:t>
            </a:r>
            <a:r>
              <a:rPr lang="en-US" i="1" dirty="0"/>
              <a:t>O(</a:t>
            </a:r>
            <a:r>
              <a:rPr lang="en-US" i="1" dirty="0" err="1"/>
              <a:t>b</a:t>
            </a:r>
            <a:r>
              <a:rPr lang="en-US" i="1" baseline="30000" dirty="0" err="1"/>
              <a:t>m</a:t>
            </a:r>
            <a:r>
              <a:rPr lang="en-US" i="1" dirty="0"/>
              <a:t>)</a:t>
            </a:r>
            <a:r>
              <a:rPr lang="en-US" dirty="0"/>
              <a:t>, but a good heuristic can give dramatic improvement
</a:t>
            </a:r>
          </a:p>
          <a:p>
            <a:r>
              <a:rPr lang="en-US" u="sng" dirty="0">
                <a:solidFill>
                  <a:srgbClr val="CC0099"/>
                </a:solidFill>
              </a:rPr>
              <a:t>Space?</a:t>
            </a:r>
            <a:r>
              <a:rPr lang="en-US" dirty="0"/>
              <a:t> </a:t>
            </a:r>
            <a:r>
              <a:rPr lang="en-US" i="1" dirty="0"/>
              <a:t>O(</a:t>
            </a:r>
            <a:r>
              <a:rPr lang="en-US" i="1" dirty="0" err="1"/>
              <a:t>b</a:t>
            </a:r>
            <a:r>
              <a:rPr lang="en-US" i="1" baseline="30000" dirty="0" err="1"/>
              <a:t>m</a:t>
            </a:r>
            <a:r>
              <a:rPr lang="en-US" i="1" dirty="0"/>
              <a:t>) </a:t>
            </a:r>
            <a:r>
              <a:rPr lang="en-US" dirty="0"/>
              <a:t>-- keeps all nodes in memory
</a:t>
            </a:r>
          </a:p>
          <a:p>
            <a:r>
              <a:rPr lang="en-US" u="sng" dirty="0">
                <a:solidFill>
                  <a:srgbClr val="CC0099"/>
                </a:solidFill>
              </a:rPr>
              <a:t>Optimal?</a:t>
            </a:r>
            <a:r>
              <a:rPr lang="en-US" dirty="0"/>
              <a:t> No
</a:t>
            </a:r>
          </a:p>
        </p:txBody>
      </p:sp>
    </p:spTree>
    <p:extLst>
      <p:ext uri="{BB962C8B-B14F-4D97-AF65-F5344CB8AC3E}">
        <p14:creationId xmlns:p14="http://schemas.microsoft.com/office/powerpoint/2010/main" val="37206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Rout finding in Romania</a:t>
            </a:r>
            <a:endParaRPr lang="en-US" dirty="0"/>
          </a:p>
        </p:txBody>
      </p:sp>
      <p:pic>
        <p:nvPicPr>
          <p:cNvPr id="5" name="Content Placeholder 4" descr="romania2.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96" b="-6096"/>
          <a:stretch>
            <a:fillRect/>
          </a:stretch>
        </p:blipFill>
        <p:spPr>
          <a:xfrm>
            <a:off x="457200" y="2040319"/>
            <a:ext cx="8229600" cy="4525963"/>
          </a:xfrm>
        </p:spPr>
      </p:pic>
      <p:sp>
        <p:nvSpPr>
          <p:cNvPr id="3" name="Rectangle 2"/>
          <p:cNvSpPr/>
          <p:nvPr/>
        </p:nvSpPr>
        <p:spPr>
          <a:xfrm>
            <a:off x="980725" y="1277034"/>
            <a:ext cx="6198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Heuristic</a:t>
            </a:r>
            <a:r>
              <a:rPr lang="en-US" dirty="0" smtClean="0"/>
              <a:t>: h(n) – e.g</a:t>
            </a:r>
            <a:r>
              <a:rPr lang="en-US" dirty="0"/>
              <a:t>., </a:t>
            </a:r>
            <a:r>
              <a:rPr lang="en-US" b="1" dirty="0" err="1"/>
              <a:t>h</a:t>
            </a:r>
            <a:r>
              <a:rPr lang="en-US" baseline="-25000" dirty="0" err="1"/>
              <a:t>SLD</a:t>
            </a:r>
            <a:r>
              <a:rPr lang="en-US" b="1" dirty="0"/>
              <a:t>(n) </a:t>
            </a:r>
            <a:r>
              <a:rPr lang="en-US" dirty="0"/>
              <a:t>= straight-line distance from </a:t>
            </a:r>
            <a:r>
              <a:rPr lang="en-US" b="1" dirty="0"/>
              <a:t>n </a:t>
            </a:r>
            <a:r>
              <a:rPr lang="en-US" dirty="0"/>
              <a:t>to Bucharest</a:t>
            </a:r>
          </a:p>
        </p:txBody>
      </p:sp>
    </p:spTree>
    <p:extLst>
      <p:ext uri="{BB962C8B-B14F-4D97-AF65-F5344CB8AC3E}">
        <p14:creationId xmlns:p14="http://schemas.microsoft.com/office/powerpoint/2010/main" val="50254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 Jan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3243 - Blind 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BF071-C560-1645-9DE2-AAE7D4540014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Search </a:t>
            </a:r>
            <a:r>
              <a:rPr lang="en-US" smtClean="0">
                <a:cs typeface="+mj-cs"/>
              </a:rPr>
              <a:t>strategies measurements</a:t>
            </a:r>
            <a:endParaRPr lang="en-US" dirty="0" smtClean="0">
              <a:cs typeface="+mj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Strategies are evaluated along the following dimensions: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completeness</a:t>
            </a:r>
            <a:r>
              <a:rPr lang="en-US" sz="2000" dirty="0" smtClean="0"/>
              <a:t>: does it always find a solution if one exists?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time complexity</a:t>
            </a:r>
            <a:r>
              <a:rPr lang="en-US" sz="2000" dirty="0" smtClean="0"/>
              <a:t>: number of nodes generated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space complexity</a:t>
            </a:r>
            <a:r>
              <a:rPr lang="en-US" sz="2000" dirty="0" smtClean="0"/>
              <a:t>: maximum number of nodes in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optimality</a:t>
            </a:r>
            <a:r>
              <a:rPr lang="en-US" sz="2000" dirty="0" smtClean="0"/>
              <a:t>: does it always find a least-cost solution?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Time and space complexity are measured in terms of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i="1" dirty="0" smtClean="0"/>
              <a:t>b:</a:t>
            </a:r>
            <a:r>
              <a:rPr lang="en-US" sz="2000" dirty="0" smtClean="0"/>
              <a:t> maximum branching factor of the search tree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i="1" dirty="0" smtClean="0"/>
              <a:t>d: </a:t>
            </a:r>
            <a:r>
              <a:rPr lang="en-US" sz="2000" dirty="0" smtClean="0"/>
              <a:t>depth of the least-cost 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i="1" dirty="0" smtClean="0"/>
              <a:t>m</a:t>
            </a:r>
            <a:r>
              <a:rPr lang="en-US" sz="2000" dirty="0" smtClean="0"/>
              <a:t>: maximum depth of the state space (may be </a:t>
            </a:r>
            <a:r>
              <a:rPr lang="en-US" sz="2000" dirty="0" smtClean="0">
                <a:cs typeface="Arial" charset="0"/>
              </a:rPr>
              <a:t>∞</a:t>
            </a:r>
            <a:r>
              <a:rPr lang="en-US" sz="2000" dirty="0" smtClean="0"/>
              <a:t>)
</a:t>
            </a:r>
          </a:p>
        </p:txBody>
      </p:sp>
    </p:spTree>
    <p:extLst>
      <p:ext uri="{BB962C8B-B14F-4D97-AF65-F5344CB8AC3E}">
        <p14:creationId xmlns:p14="http://schemas.microsoft.com/office/powerpoint/2010/main" val="90100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Problem-solving agents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7708" r="3125" b="22917"/>
          <a:stretch>
            <a:fillRect/>
          </a:stretch>
        </p:blipFill>
        <p:spPr bwMode="auto">
          <a:xfrm>
            <a:off x="685800" y="1676400"/>
            <a:ext cx="8001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84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Greedy best-first search with obstacle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9087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if there are obstacles in greedy best-first search?</a:t>
            </a:r>
            <a:endParaRPr lang="en-US" dirty="0"/>
          </a:p>
        </p:txBody>
      </p:sp>
      <p:pic>
        <p:nvPicPr>
          <p:cNvPr id="8" name="Picture 7" descr="greedy-best-first-with-obstacl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78" y="3354443"/>
            <a:ext cx="3035300" cy="1892300"/>
          </a:xfrm>
          <a:prstGeom prst="rect">
            <a:avLst/>
          </a:prstGeom>
        </p:spPr>
      </p:pic>
      <p:pic>
        <p:nvPicPr>
          <p:cNvPr id="9" name="Picture 8" descr="imgr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67" y="3963142"/>
            <a:ext cx="663655" cy="6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3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A*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68115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Idea</a:t>
            </a:r>
            <a:r>
              <a:rPr lang="en-US" dirty="0" smtClean="0"/>
              <a:t>: avoid expanding paths that are already expensive</a:t>
            </a:r>
          </a:p>
          <a:p>
            <a:r>
              <a:rPr lang="en-US" dirty="0" smtClean="0"/>
              <a:t>Evaluation function: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f(n) = g(n) + h(n)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(n)</a:t>
            </a:r>
            <a:r>
              <a:rPr lang="en-US" dirty="0" smtClean="0"/>
              <a:t>: cost so far to reach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(n)</a:t>
            </a:r>
            <a:r>
              <a:rPr lang="en-US" dirty="0" smtClean="0"/>
              <a:t>: estimated cost to goal from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f(n)</a:t>
            </a:r>
            <a:r>
              <a:rPr lang="en-US" dirty="0" smtClean="0"/>
              <a:t>: estimated total cost of path through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to goal</a:t>
            </a:r>
          </a:p>
          <a:p>
            <a:r>
              <a:rPr lang="en-US" dirty="0" smtClean="0"/>
              <a:t>A* search uses an admissible heuristic</a:t>
            </a:r>
          </a:p>
          <a:p>
            <a:pPr lvl="1"/>
            <a:r>
              <a:rPr lang="en-US" dirty="0" smtClean="0"/>
              <a:t>i.e., </a:t>
            </a:r>
            <a:r>
              <a:rPr lang="en-US" dirty="0" smtClean="0">
                <a:solidFill>
                  <a:srgbClr val="FF0000"/>
                </a:solidFill>
              </a:rPr>
              <a:t>h(n) &lt;= h*(n)</a:t>
            </a:r>
            <a:r>
              <a:rPr lang="en-US" dirty="0" smtClean="0"/>
              <a:t>, where </a:t>
            </a:r>
            <a:r>
              <a:rPr lang="en-US" dirty="0" smtClean="0">
                <a:solidFill>
                  <a:srgbClr val="FF0000"/>
                </a:solidFill>
              </a:rPr>
              <a:t>h*(n)</a:t>
            </a:r>
            <a:r>
              <a:rPr lang="en-US" dirty="0" smtClean="0"/>
              <a:t> is the true cost from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 not overestimate. </a:t>
            </a:r>
            <a:r>
              <a:rPr lang="en-US" i="1" dirty="0" smtClean="0"/>
              <a:t>What about underestimate?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</a:t>
            </a:r>
            <a:r>
              <a:rPr lang="en-US" dirty="0"/>
              <a:t>., </a:t>
            </a:r>
            <a:r>
              <a:rPr lang="en-US" b="1" dirty="0" err="1"/>
              <a:t>h</a:t>
            </a:r>
            <a:r>
              <a:rPr lang="en-US" baseline="-25000" dirty="0" err="1"/>
              <a:t>SLD</a:t>
            </a:r>
            <a:r>
              <a:rPr lang="en-US" b="1" dirty="0"/>
              <a:t>(n) </a:t>
            </a:r>
            <a:r>
              <a:rPr lang="en-US" dirty="0"/>
              <a:t>never overestimates the actual road </a:t>
            </a:r>
            <a:r>
              <a:rPr lang="en-US" dirty="0" smtClean="0"/>
              <a:t>distance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Theorem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A* search is optimal??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8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Rout finding in Romania</a:t>
            </a:r>
            <a:endParaRPr lang="en-US" dirty="0"/>
          </a:p>
        </p:txBody>
      </p:sp>
      <p:pic>
        <p:nvPicPr>
          <p:cNvPr id="5" name="Content Placeholder 4" descr="romania2.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96" b="-6096"/>
          <a:stretch>
            <a:fillRect/>
          </a:stretch>
        </p:blipFill>
        <p:spPr>
          <a:xfrm>
            <a:off x="457200" y="2040319"/>
            <a:ext cx="8229600" cy="4525963"/>
          </a:xfrm>
        </p:spPr>
      </p:pic>
      <p:sp>
        <p:nvSpPr>
          <p:cNvPr id="3" name="Rectangle 2"/>
          <p:cNvSpPr/>
          <p:nvPr/>
        </p:nvSpPr>
        <p:spPr>
          <a:xfrm>
            <a:off x="980725" y="1277034"/>
            <a:ext cx="6198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f(n) = g(n) + h(n)</a:t>
            </a:r>
          </a:p>
          <a:p>
            <a:r>
              <a:rPr lang="en-US" dirty="0"/>
              <a:t>	</a:t>
            </a:r>
            <a:r>
              <a:rPr lang="en-US" dirty="0" smtClean="0"/>
              <a:t>h(n):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SLD</a:t>
            </a:r>
            <a:r>
              <a:rPr lang="en-US" b="1" dirty="0"/>
              <a:t>(n) </a:t>
            </a:r>
            <a:r>
              <a:rPr lang="en-US" dirty="0"/>
              <a:t>= straight-line distance from </a:t>
            </a:r>
            <a:r>
              <a:rPr lang="en-US" b="1" dirty="0">
                <a:solidFill>
                  <a:srgbClr val="E46C0A"/>
                </a:solidFill>
              </a:rPr>
              <a:t>n</a:t>
            </a:r>
            <a:r>
              <a:rPr lang="en-US" b="1" dirty="0"/>
              <a:t> </a:t>
            </a:r>
            <a:r>
              <a:rPr lang="en-US" dirty="0"/>
              <a:t>to </a:t>
            </a:r>
            <a:r>
              <a:rPr lang="en-US" dirty="0" smtClean="0"/>
              <a:t>Bucharest</a:t>
            </a:r>
          </a:p>
          <a:p>
            <a:r>
              <a:rPr lang="en-US" dirty="0"/>
              <a:t>	</a:t>
            </a:r>
            <a:r>
              <a:rPr lang="en-US" dirty="0" smtClean="0"/>
              <a:t>g(n): cost to reach </a:t>
            </a:r>
            <a:r>
              <a:rPr lang="en-US" dirty="0" smtClean="0">
                <a:solidFill>
                  <a:srgbClr val="E46C0A"/>
                </a:solidFill>
              </a:rPr>
              <a:t>n</a:t>
            </a:r>
            <a:endParaRPr 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n-US" baseline="30000"/>
              <a:t>*</a:t>
            </a:r>
            <a:r>
              <a:rPr lang="en-US"/>
              <a:t> search example</a:t>
            </a:r>
          </a:p>
        </p:txBody>
      </p:sp>
      <p:pic>
        <p:nvPicPr>
          <p:cNvPr id="16388" name="Picture 4" descr="astar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0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star-progress0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n-US" baseline="30000"/>
              <a:t>*</a:t>
            </a:r>
            <a:r>
              <a:rPr lang="en-US"/>
              <a:t> search example</a:t>
            </a:r>
          </a:p>
        </p:txBody>
      </p:sp>
    </p:spTree>
    <p:extLst>
      <p:ext uri="{BB962C8B-B14F-4D97-AF65-F5344CB8AC3E}">
        <p14:creationId xmlns:p14="http://schemas.microsoft.com/office/powerpoint/2010/main" val="29230649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n-US" baseline="30000"/>
              <a:t>*</a:t>
            </a:r>
            <a:r>
              <a:rPr lang="en-US"/>
              <a:t> search example</a:t>
            </a:r>
          </a:p>
        </p:txBody>
      </p:sp>
      <p:pic>
        <p:nvPicPr>
          <p:cNvPr id="18437" name="Picture 5" descr="astar-progress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7257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n-US" baseline="30000"/>
              <a:t>*</a:t>
            </a:r>
            <a:r>
              <a:rPr lang="en-US"/>
              <a:t> search example</a:t>
            </a:r>
          </a:p>
        </p:txBody>
      </p:sp>
      <p:pic>
        <p:nvPicPr>
          <p:cNvPr id="19460" name="Picture 4" descr="astar-progress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214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n-US" baseline="30000"/>
              <a:t>*</a:t>
            </a:r>
            <a:r>
              <a:rPr lang="en-US"/>
              <a:t> search example</a:t>
            </a:r>
          </a:p>
        </p:txBody>
      </p:sp>
      <p:pic>
        <p:nvPicPr>
          <p:cNvPr id="20484" name="Picture 4" descr="astar-progress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11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n-US" baseline="30000"/>
              <a:t>*</a:t>
            </a:r>
            <a:r>
              <a:rPr lang="en-US"/>
              <a:t> search example</a:t>
            </a:r>
          </a:p>
        </p:txBody>
      </p:sp>
      <p:pic>
        <p:nvPicPr>
          <p:cNvPr id="21508" name="Picture 4" descr="astar-progress0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4951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Admissible heuristics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A heuristic </a:t>
            </a:r>
            <a:r>
              <a:rPr lang="en-US" sz="2800" i="1" dirty="0"/>
              <a:t>h(n)</a:t>
            </a:r>
            <a:r>
              <a:rPr lang="en-US" sz="2800" dirty="0"/>
              <a:t> is </a:t>
            </a:r>
            <a:r>
              <a:rPr lang="en-US" sz="2800" dirty="0">
                <a:solidFill>
                  <a:srgbClr val="FF0000"/>
                </a:solidFill>
              </a:rPr>
              <a:t>admissible</a:t>
            </a:r>
            <a:r>
              <a:rPr lang="en-US" sz="2800" dirty="0"/>
              <a:t> if for every node </a:t>
            </a:r>
            <a:r>
              <a:rPr lang="en-US" sz="2800" i="1" dirty="0"/>
              <a:t>n</a:t>
            </a:r>
            <a:r>
              <a:rPr lang="en-US" sz="2800" dirty="0"/>
              <a:t>,</a:t>
            </a:r>
          </a:p>
          <a:p>
            <a:pPr>
              <a:buFontTx/>
              <a:buNone/>
            </a:pPr>
            <a:r>
              <a:rPr lang="en-US" sz="2800" i="1" dirty="0"/>
              <a:t>	h(n) </a:t>
            </a:r>
            <a:r>
              <a:rPr lang="en-US" sz="2800" i="1" dirty="0">
                <a:cs typeface="Arial" charset="0"/>
              </a:rPr>
              <a:t>≤</a:t>
            </a:r>
            <a:r>
              <a:rPr lang="en-US" sz="2800" i="1" dirty="0"/>
              <a:t> h</a:t>
            </a:r>
            <a:r>
              <a:rPr lang="en-US" sz="2800" i="1" baseline="30000" dirty="0"/>
              <a:t>*</a:t>
            </a:r>
            <a:r>
              <a:rPr lang="en-US" sz="2800" i="1" dirty="0"/>
              <a:t>(n), </a:t>
            </a:r>
            <a:r>
              <a:rPr lang="en-US" sz="2800" dirty="0"/>
              <a:t>where </a:t>
            </a:r>
            <a:r>
              <a:rPr lang="en-US" sz="2800" i="1" dirty="0"/>
              <a:t>h</a:t>
            </a:r>
            <a:r>
              <a:rPr lang="en-US" sz="2800" i="1" baseline="30000" dirty="0"/>
              <a:t>*</a:t>
            </a:r>
            <a:r>
              <a:rPr lang="en-US" sz="2800" i="1" dirty="0"/>
              <a:t>(n)</a:t>
            </a:r>
            <a:r>
              <a:rPr lang="en-US" sz="2800" dirty="0"/>
              <a:t> is the </a:t>
            </a:r>
            <a:r>
              <a:rPr lang="en-US" sz="2800" dirty="0">
                <a:solidFill>
                  <a:srgbClr val="FF0000"/>
                </a:solidFill>
              </a:rPr>
              <a:t>true </a:t>
            </a:r>
            <a:r>
              <a:rPr lang="en-US" sz="2800" dirty="0"/>
              <a:t>cost to reach the goal state from </a:t>
            </a:r>
            <a:r>
              <a:rPr lang="en-US" sz="2800" i="1" dirty="0"/>
              <a:t>n</a:t>
            </a:r>
            <a:r>
              <a:rPr lang="en-US" sz="2800" dirty="0"/>
              <a:t>.
</a:t>
            </a:r>
          </a:p>
          <a:p>
            <a:r>
              <a:rPr lang="en-US" sz="2800" dirty="0"/>
              <a:t>An admissible heuristic </a:t>
            </a:r>
            <a:r>
              <a:rPr lang="en-US" sz="2800" dirty="0">
                <a:solidFill>
                  <a:srgbClr val="FF0000"/>
                </a:solidFill>
              </a:rPr>
              <a:t>never overestimates</a:t>
            </a:r>
            <a:r>
              <a:rPr lang="en-US" sz="2800" dirty="0"/>
              <a:t> the cost to reach the goal, i.e., it is </a:t>
            </a:r>
            <a:r>
              <a:rPr lang="en-US" sz="2800" dirty="0" smtClean="0">
                <a:solidFill>
                  <a:srgbClr val="FF0000"/>
                </a:solidFill>
              </a:rPr>
              <a:t>optimistic</a:t>
            </a:r>
            <a:endParaRPr lang="en-US" sz="2800" dirty="0" smtClean="0"/>
          </a:p>
          <a:p>
            <a:pPr lvl="1"/>
            <a:r>
              <a:rPr lang="en-US" sz="2400" dirty="0" smtClean="0"/>
              <a:t>Example</a:t>
            </a:r>
            <a:r>
              <a:rPr lang="en-US" sz="2400" dirty="0"/>
              <a:t>: </a:t>
            </a:r>
            <a:r>
              <a:rPr lang="en-US" sz="2400" i="1" dirty="0" err="1"/>
              <a:t>h</a:t>
            </a:r>
            <a:r>
              <a:rPr lang="en-US" sz="2400" i="1" baseline="-25000" dirty="0" err="1"/>
              <a:t>SLD</a:t>
            </a:r>
            <a:r>
              <a:rPr lang="en-US" sz="2400" i="1" dirty="0"/>
              <a:t>(n) </a:t>
            </a:r>
            <a:r>
              <a:rPr lang="en-US" sz="2400" dirty="0"/>
              <a:t>(never overestimates the actual road distance)
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Theorem</a:t>
            </a:r>
            <a:r>
              <a:rPr lang="en-US" sz="2800" dirty="0"/>
              <a:t>: If </a:t>
            </a:r>
            <a:r>
              <a:rPr lang="en-US" sz="2800" i="1" dirty="0"/>
              <a:t>h(n) </a:t>
            </a:r>
            <a:r>
              <a:rPr lang="en-US" sz="2800" dirty="0"/>
              <a:t>is admissible, A</a:t>
            </a:r>
            <a:r>
              <a:rPr lang="en-US" sz="2800" baseline="30000" dirty="0"/>
              <a:t>*</a:t>
            </a:r>
            <a:r>
              <a:rPr lang="en-US" sz="2800" dirty="0"/>
              <a:t> using </a:t>
            </a:r>
            <a:r>
              <a:rPr lang="en-US" sz="2800" dirty="0">
                <a:latin typeface="Courier New" charset="0"/>
              </a:rPr>
              <a:t>TREE-SEARCH</a:t>
            </a:r>
            <a:r>
              <a:rPr lang="en-US" sz="2800" dirty="0"/>
              <a:t> is optimal
</a:t>
            </a:r>
          </a:p>
        </p:txBody>
      </p:sp>
    </p:spTree>
    <p:extLst>
      <p:ext uri="{BB962C8B-B14F-4D97-AF65-F5344CB8AC3E}">
        <p14:creationId xmlns:p14="http://schemas.microsoft.com/office/powerpoint/2010/main" val="256320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Romania</a:t>
            </a:r>
            <a:endParaRPr lang="en-US" dirty="0"/>
          </a:p>
        </p:txBody>
      </p:sp>
      <p:pic>
        <p:nvPicPr>
          <p:cNvPr id="4" name="Content Placeholder 3" descr="romania.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0" r="-3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81612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Optimality of A</a:t>
            </a:r>
            <a:r>
              <a:rPr lang="en-US" baseline="30000"/>
              <a:t>*</a:t>
            </a:r>
            <a:r>
              <a:rPr lang="en-US"/>
              <a:t> (proof)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Suppose some suboptimal goal </a:t>
            </a:r>
            <a:r>
              <a:rPr lang="en-US" sz="2000" i="1" dirty="0"/>
              <a:t>G</a:t>
            </a:r>
            <a:r>
              <a:rPr lang="en-US" sz="2000" i="1" baseline="-25000" dirty="0"/>
              <a:t>2</a:t>
            </a:r>
            <a:r>
              <a:rPr lang="en-US" sz="2000" i="1" dirty="0"/>
              <a:t> </a:t>
            </a:r>
            <a:r>
              <a:rPr lang="en-US" sz="2000" dirty="0"/>
              <a:t>has been generated and is in the </a:t>
            </a:r>
            <a:r>
              <a:rPr lang="en-US" sz="2000" dirty="0" smtClean="0"/>
              <a:t>frontier. </a:t>
            </a:r>
            <a:r>
              <a:rPr lang="en-US" sz="2000" dirty="0"/>
              <a:t>Let </a:t>
            </a:r>
            <a:r>
              <a:rPr lang="en-US" sz="2000" i="1" dirty="0"/>
              <a:t>n</a:t>
            </a:r>
            <a:r>
              <a:rPr lang="en-US" sz="2000" dirty="0"/>
              <a:t> be an unexpanded node in the </a:t>
            </a:r>
            <a:r>
              <a:rPr lang="en-US" sz="2000" dirty="0" smtClean="0"/>
              <a:t>frontier such </a:t>
            </a:r>
            <a:r>
              <a:rPr lang="en-US" sz="2000" dirty="0"/>
              <a:t>that </a:t>
            </a:r>
            <a:r>
              <a:rPr lang="en-US" sz="2000" i="1" dirty="0"/>
              <a:t>n </a:t>
            </a:r>
            <a:r>
              <a:rPr lang="en-US" sz="2000" dirty="0"/>
              <a:t>is on a shortest path to an optimal goal </a:t>
            </a:r>
            <a:r>
              <a:rPr lang="en-US" sz="2000" i="1" dirty="0"/>
              <a:t>G</a:t>
            </a:r>
            <a:r>
              <a:rPr lang="en-US" sz="2000" dirty="0"/>
              <a:t>.
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f(G</a:t>
            </a:r>
            <a:r>
              <a:rPr lang="en-US" sz="2000" baseline="-25000" dirty="0"/>
              <a:t>2</a:t>
            </a:r>
            <a:r>
              <a:rPr lang="en-US" sz="2000" dirty="0"/>
              <a:t>)  = g(G</a:t>
            </a:r>
            <a:r>
              <a:rPr lang="en-US" sz="2000" baseline="-25000" dirty="0"/>
              <a:t>2</a:t>
            </a:r>
            <a:r>
              <a:rPr lang="en-US" sz="2000" dirty="0"/>
              <a:t>)		since </a:t>
            </a:r>
            <a:r>
              <a:rPr lang="en-US" sz="2000" i="1" dirty="0"/>
              <a:t>h</a:t>
            </a:r>
            <a:r>
              <a:rPr lang="en-US" sz="2000" dirty="0"/>
              <a:t>(G</a:t>
            </a:r>
            <a:r>
              <a:rPr lang="en-US" sz="2000" baseline="-25000" dirty="0"/>
              <a:t>2</a:t>
            </a:r>
            <a:r>
              <a:rPr lang="en-US" sz="2000" dirty="0"/>
              <a:t>) = 0 </a:t>
            </a:r>
          </a:p>
          <a:p>
            <a:r>
              <a:rPr lang="en-US" sz="2000" dirty="0"/>
              <a:t>g(G</a:t>
            </a:r>
            <a:r>
              <a:rPr lang="en-US" sz="2000" baseline="-25000" dirty="0"/>
              <a:t>2</a:t>
            </a:r>
            <a:r>
              <a:rPr lang="en-US" sz="2000" dirty="0"/>
              <a:t>) &gt; g(G) 		since G</a:t>
            </a:r>
            <a:r>
              <a:rPr lang="en-US" sz="2000" baseline="-25000" dirty="0"/>
              <a:t>2</a:t>
            </a:r>
            <a:r>
              <a:rPr lang="en-US" sz="2000" dirty="0"/>
              <a:t> is suboptimal </a:t>
            </a:r>
          </a:p>
          <a:p>
            <a:r>
              <a:rPr lang="en-US" sz="2000" dirty="0"/>
              <a:t>f(G)   = g(G)		since </a:t>
            </a:r>
            <a:r>
              <a:rPr lang="en-US" sz="2000" i="1" dirty="0"/>
              <a:t>h</a:t>
            </a:r>
            <a:r>
              <a:rPr lang="en-US" sz="2000" dirty="0"/>
              <a:t>(G) = 0 </a:t>
            </a:r>
          </a:p>
          <a:p>
            <a:r>
              <a:rPr lang="en-US" sz="2000" dirty="0"/>
              <a:t>f(G</a:t>
            </a:r>
            <a:r>
              <a:rPr lang="en-US" sz="2000" baseline="-25000" dirty="0"/>
              <a:t>2</a:t>
            </a:r>
            <a:r>
              <a:rPr lang="en-US" sz="2000" dirty="0"/>
              <a:t>)  &gt; f(G)		from above </a:t>
            </a:r>
          </a:p>
        </p:txBody>
      </p:sp>
      <p:pic>
        <p:nvPicPr>
          <p:cNvPr id="23556" name="Picture 4" descr="astar-pro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50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78577" y="5255697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f(n) = g(n) + h(n)</a:t>
            </a:r>
          </a:p>
        </p:txBody>
      </p:sp>
    </p:spTree>
    <p:extLst>
      <p:ext uri="{BB962C8B-B14F-4D97-AF65-F5344CB8AC3E}">
        <p14:creationId xmlns:p14="http://schemas.microsoft.com/office/powerpoint/2010/main" val="35169000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Optimality of A</a:t>
            </a:r>
            <a:r>
              <a:rPr lang="en-US" baseline="30000"/>
              <a:t>*</a:t>
            </a:r>
            <a:r>
              <a:rPr lang="en-US"/>
              <a:t> (proof)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Suppose some suboptimal goal </a:t>
            </a:r>
            <a:r>
              <a:rPr lang="en-US" sz="2000" i="1" dirty="0"/>
              <a:t>G</a:t>
            </a:r>
            <a:r>
              <a:rPr lang="en-US" sz="2000" i="1" baseline="-25000" dirty="0"/>
              <a:t>2</a:t>
            </a:r>
            <a:r>
              <a:rPr lang="en-US" sz="2000" i="1" dirty="0"/>
              <a:t> </a:t>
            </a:r>
            <a:r>
              <a:rPr lang="en-US" sz="2000" dirty="0"/>
              <a:t>has been generated and is in the fringe. Let </a:t>
            </a:r>
            <a:r>
              <a:rPr lang="en-US" sz="2000" i="1" dirty="0"/>
              <a:t>n</a:t>
            </a:r>
            <a:r>
              <a:rPr lang="en-US" sz="2000" dirty="0"/>
              <a:t> be an unexpanded node in the fringe such that </a:t>
            </a:r>
            <a:r>
              <a:rPr lang="en-US" sz="2000" i="1" dirty="0"/>
              <a:t>n </a:t>
            </a:r>
            <a:r>
              <a:rPr lang="en-US" sz="2000" dirty="0"/>
              <a:t>is on a shortest path to an optimal goal </a:t>
            </a:r>
            <a:r>
              <a:rPr lang="en-US" sz="2000" i="1" dirty="0"/>
              <a:t>G</a:t>
            </a:r>
            <a:r>
              <a:rPr lang="en-US" sz="2000" dirty="0"/>
              <a:t>.
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</a:t>
            </a:r>
            <a:r>
              <a:rPr lang="en-US" sz="2000" dirty="0"/>
              <a:t>(G</a:t>
            </a:r>
            <a:r>
              <a:rPr lang="en-US" sz="2000" baseline="-25000" dirty="0"/>
              <a:t>2</a:t>
            </a:r>
            <a:r>
              <a:rPr lang="en-US" sz="2000" dirty="0"/>
              <a:t>)		&gt; f(G) 		from above </a:t>
            </a:r>
          </a:p>
          <a:p>
            <a:r>
              <a:rPr lang="en-US" sz="2000" dirty="0"/>
              <a:t>h(n)		</a:t>
            </a:r>
            <a:r>
              <a:rPr lang="en-US" sz="2000" dirty="0">
                <a:cs typeface="Arial" charset="0"/>
              </a:rPr>
              <a:t>≤</a:t>
            </a:r>
            <a:r>
              <a:rPr lang="en-US" sz="2000" dirty="0"/>
              <a:t> h^*(n)		since h is admissible</a:t>
            </a:r>
          </a:p>
          <a:p>
            <a:r>
              <a:rPr lang="en-US" sz="2000" dirty="0"/>
              <a:t>g(n) + h(n)	</a:t>
            </a:r>
            <a:r>
              <a:rPr lang="en-US" sz="2000" dirty="0">
                <a:cs typeface="Arial" charset="0"/>
              </a:rPr>
              <a:t>≤</a:t>
            </a:r>
            <a:r>
              <a:rPr lang="en-US" sz="2000" dirty="0"/>
              <a:t> g(n) + h</a:t>
            </a:r>
            <a:r>
              <a:rPr lang="en-US" sz="2000" baseline="30000" dirty="0"/>
              <a:t>*</a:t>
            </a:r>
            <a:r>
              <a:rPr lang="en-US" sz="2000" dirty="0"/>
              <a:t>(n) </a:t>
            </a:r>
          </a:p>
          <a:p>
            <a:r>
              <a:rPr lang="en-US" sz="2000" dirty="0"/>
              <a:t>f(n) 		</a:t>
            </a:r>
            <a:r>
              <a:rPr lang="en-US" sz="2000" dirty="0">
                <a:cs typeface="Arial" charset="0"/>
              </a:rPr>
              <a:t>≤</a:t>
            </a:r>
            <a:r>
              <a:rPr lang="en-US" sz="2000" dirty="0"/>
              <a:t> f(G)
</a:t>
            </a:r>
          </a:p>
          <a:p>
            <a:pPr>
              <a:buFontTx/>
              <a:buNone/>
            </a:pPr>
            <a:r>
              <a:rPr lang="en-US" sz="2000" dirty="0"/>
              <a:t>Hence </a:t>
            </a:r>
            <a:r>
              <a:rPr lang="en-US" sz="2000" i="1" dirty="0"/>
              <a:t>f(G</a:t>
            </a:r>
            <a:r>
              <a:rPr lang="en-US" sz="2000" i="1" baseline="-25000" dirty="0"/>
              <a:t>2</a:t>
            </a:r>
            <a:r>
              <a:rPr lang="en-US" sz="2000" i="1" dirty="0"/>
              <a:t>) &gt; f(n)</a:t>
            </a:r>
            <a:r>
              <a:rPr lang="en-US" sz="2000" dirty="0"/>
              <a:t>, and A</a:t>
            </a:r>
            <a:r>
              <a:rPr lang="en-US" sz="2000" baseline="30000" dirty="0"/>
              <a:t>*</a:t>
            </a:r>
            <a:r>
              <a:rPr lang="en-US" sz="2000" dirty="0"/>
              <a:t> will never select G</a:t>
            </a:r>
            <a:r>
              <a:rPr lang="en-US" sz="2000" baseline="-25000" dirty="0"/>
              <a:t>2</a:t>
            </a:r>
            <a:r>
              <a:rPr lang="en-US" sz="2000" dirty="0"/>
              <a:t> for </a:t>
            </a:r>
            <a:r>
              <a:rPr lang="en-US" sz="2000" dirty="0" smtClean="0"/>
              <a:t>expansion</a:t>
            </a:r>
            <a:endParaRPr lang="en-US" sz="1600" dirty="0"/>
          </a:p>
        </p:txBody>
      </p:sp>
      <p:pic>
        <p:nvPicPr>
          <p:cNvPr id="50181" name="Picture 5" descr="astar-pro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88405"/>
            <a:ext cx="350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067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Consistent heuristics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A heuristic is </a:t>
            </a:r>
            <a:r>
              <a:rPr lang="en-US" sz="2000" dirty="0">
                <a:solidFill>
                  <a:srgbClr val="FF0000"/>
                </a:solidFill>
              </a:rPr>
              <a:t>consistent</a:t>
            </a:r>
            <a:r>
              <a:rPr lang="en-US" sz="2000" dirty="0"/>
              <a:t> if for every node </a:t>
            </a:r>
            <a:r>
              <a:rPr lang="en-US" sz="2000" i="1" dirty="0"/>
              <a:t>n</a:t>
            </a:r>
            <a:r>
              <a:rPr lang="en-US" sz="2000" dirty="0"/>
              <a:t>, every successor </a:t>
            </a:r>
            <a:r>
              <a:rPr lang="en-US" sz="2000" i="1" dirty="0"/>
              <a:t>n'</a:t>
            </a:r>
            <a:r>
              <a:rPr lang="en-US" sz="2000" dirty="0"/>
              <a:t> of </a:t>
            </a:r>
            <a:r>
              <a:rPr lang="en-US" sz="2000" i="1" dirty="0"/>
              <a:t>n</a:t>
            </a:r>
            <a:r>
              <a:rPr lang="en-US" sz="2000" dirty="0"/>
              <a:t> generated by any action </a:t>
            </a:r>
            <a:r>
              <a:rPr lang="en-US" sz="2000" i="1" dirty="0"/>
              <a:t>a</a:t>
            </a:r>
            <a:r>
              <a:rPr lang="en-US" sz="2000" dirty="0"/>
              <a:t>, 
 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2000" i="1" dirty="0"/>
              <a:t>h(n) </a:t>
            </a:r>
            <a:r>
              <a:rPr lang="en-US" sz="2000" i="1" dirty="0">
                <a:cs typeface="Arial" charset="0"/>
              </a:rPr>
              <a:t>≤</a:t>
            </a:r>
            <a:r>
              <a:rPr lang="en-US" sz="2000" i="1" dirty="0"/>
              <a:t> c(</a:t>
            </a:r>
            <a:r>
              <a:rPr lang="en-US" sz="2000" i="1" dirty="0" err="1"/>
              <a:t>n,a,n</a:t>
            </a:r>
            <a:r>
              <a:rPr lang="en-US" sz="2000" i="1" dirty="0"/>
              <a:t>') + h(n')</a:t>
            </a:r>
            <a:r>
              <a:rPr lang="en-US" sz="2000" dirty="0"/>
              <a:t>
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If </a:t>
            </a:r>
            <a:r>
              <a:rPr lang="en-US" sz="2000" i="1" dirty="0"/>
              <a:t>h</a:t>
            </a:r>
            <a:r>
              <a:rPr lang="en-US" sz="2000" dirty="0"/>
              <a:t> is consistent, we have
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f(n') 	= g(n') + h(n')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      	= g(n) + c(</a:t>
            </a:r>
            <a:r>
              <a:rPr lang="en-US" sz="2000" dirty="0" err="1"/>
              <a:t>n,a,n</a:t>
            </a:r>
            <a:r>
              <a:rPr lang="en-US" sz="2000" dirty="0"/>
              <a:t>') + h(n')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      	</a:t>
            </a:r>
            <a:r>
              <a:rPr lang="en-US" sz="2000" dirty="0">
                <a:cs typeface="Arial" charset="0"/>
              </a:rPr>
              <a:t>≥ </a:t>
            </a:r>
            <a:r>
              <a:rPr lang="en-US" sz="2000" dirty="0"/>
              <a:t>g(n) + h(n)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      	= f(n)
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i.e., </a:t>
            </a:r>
            <a:r>
              <a:rPr lang="en-US" sz="2000" i="1" dirty="0"/>
              <a:t>f(n)</a:t>
            </a:r>
            <a:r>
              <a:rPr lang="en-US" sz="2000" dirty="0"/>
              <a:t> is non-decreasing along any path.
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</a:rPr>
              <a:t>Theorem</a:t>
            </a:r>
            <a:r>
              <a:rPr lang="en-US" sz="2000" dirty="0"/>
              <a:t>: If </a:t>
            </a:r>
            <a:r>
              <a:rPr lang="en-US" sz="2000" i="1" dirty="0"/>
              <a:t>h(n)</a:t>
            </a:r>
            <a:r>
              <a:rPr lang="en-US" sz="2000" dirty="0"/>
              <a:t> is consistent, A</a:t>
            </a:r>
            <a:r>
              <a:rPr lang="en-US" sz="2000" i="1" dirty="0"/>
              <a:t>*</a:t>
            </a:r>
            <a:r>
              <a:rPr lang="en-US" sz="2000" dirty="0"/>
              <a:t> using </a:t>
            </a:r>
            <a:r>
              <a:rPr lang="en-US" sz="2000" dirty="0">
                <a:latin typeface="Courier New" charset="0"/>
              </a:rPr>
              <a:t>GRAPH-SEARCH</a:t>
            </a:r>
            <a:r>
              <a:rPr lang="en-US" sz="2000" dirty="0"/>
              <a:t> is optimal
</a:t>
            </a:r>
          </a:p>
        </p:txBody>
      </p:sp>
      <p:pic>
        <p:nvPicPr>
          <p:cNvPr id="25604" name="Picture 4" descr="consist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19621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Optimality of A</a:t>
            </a:r>
            <a:r>
              <a:rPr lang="en-US" baseline="30000"/>
              <a:t>*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</a:t>
            </a:r>
            <a:r>
              <a:rPr lang="en-US" sz="2000" baseline="30000" dirty="0"/>
              <a:t>*</a:t>
            </a:r>
            <a:r>
              <a:rPr lang="en-US" sz="2000" dirty="0"/>
              <a:t> expands nodes in order of increasing </a:t>
            </a:r>
            <a:r>
              <a:rPr lang="en-US" sz="2000" i="1" dirty="0"/>
              <a:t>f</a:t>
            </a:r>
            <a:r>
              <a:rPr lang="en-US" sz="2000" dirty="0"/>
              <a:t> value
</a:t>
            </a:r>
            <a:r>
              <a:rPr lang="en-US" sz="2000" dirty="0" smtClean="0"/>
              <a:t>Gradually </a:t>
            </a:r>
            <a:r>
              <a:rPr lang="en-US" sz="2000" dirty="0"/>
              <a:t>adds "</a:t>
            </a:r>
            <a:r>
              <a:rPr lang="en-US" sz="2000" i="1" dirty="0"/>
              <a:t>f</a:t>
            </a:r>
            <a:r>
              <a:rPr lang="en-US" sz="2000" dirty="0"/>
              <a:t>-contours" of nodes </a:t>
            </a:r>
          </a:p>
          <a:p>
            <a:r>
              <a:rPr lang="en-US" sz="2000" dirty="0"/>
              <a:t>Contour </a:t>
            </a:r>
            <a:r>
              <a:rPr lang="en-US" sz="2000" i="1" dirty="0" err="1"/>
              <a:t>i</a:t>
            </a:r>
            <a:r>
              <a:rPr lang="en-US" sz="2000" dirty="0"/>
              <a:t> has all nodes with </a:t>
            </a:r>
            <a:r>
              <a:rPr lang="en-US" sz="2000" i="1" dirty="0"/>
              <a:t>f=f</a:t>
            </a:r>
            <a:r>
              <a:rPr lang="en-US" sz="2000" i="1" baseline="-25000" dirty="0"/>
              <a:t>i</a:t>
            </a:r>
            <a:r>
              <a:rPr lang="en-US" sz="2000" dirty="0"/>
              <a:t>, where </a:t>
            </a:r>
            <a:r>
              <a:rPr lang="en-US" sz="2000" i="1" dirty="0"/>
              <a:t>f</a:t>
            </a:r>
            <a:r>
              <a:rPr lang="en-US" sz="2000" i="1" baseline="-25000" dirty="0"/>
              <a:t>i</a:t>
            </a:r>
            <a:r>
              <a:rPr lang="en-US" sz="2000" i="1" dirty="0"/>
              <a:t> &lt; f</a:t>
            </a:r>
            <a:r>
              <a:rPr lang="en-US" sz="2000" i="1" baseline="-25000" dirty="0"/>
              <a:t>i+1</a:t>
            </a:r>
            <a:r>
              <a:rPr lang="en-US" sz="2000" dirty="0"/>
              <a:t>
</a:t>
            </a:r>
          </a:p>
        </p:txBody>
      </p:sp>
      <p:pic>
        <p:nvPicPr>
          <p:cNvPr id="26628" name="Picture 4" descr="f-cir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56388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69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smtClean="0"/>
              <a:t>A*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u="sng">
                <a:solidFill>
                  <a:srgbClr val="CC0099"/>
                </a:solidFill>
              </a:rPr>
              <a:t>Complete?</a:t>
            </a:r>
            <a:r>
              <a:rPr lang="en-US"/>
              <a:t> Yes (unless there are infinitely many nodes with f </a:t>
            </a:r>
            <a:r>
              <a:rPr lang="en-US" i="1">
                <a:cs typeface="Arial" charset="0"/>
              </a:rPr>
              <a:t>≤</a:t>
            </a:r>
            <a:r>
              <a:rPr lang="en-US" i="1"/>
              <a:t> f(G) </a:t>
            </a:r>
            <a:r>
              <a:rPr lang="en-US"/>
              <a:t>)
</a:t>
            </a:r>
          </a:p>
          <a:p>
            <a:r>
              <a:rPr lang="en-US" u="sng">
                <a:solidFill>
                  <a:srgbClr val="CC0099"/>
                </a:solidFill>
              </a:rPr>
              <a:t>Time?</a:t>
            </a:r>
            <a:r>
              <a:rPr lang="en-US"/>
              <a:t> Exponential
</a:t>
            </a:r>
          </a:p>
          <a:p>
            <a:r>
              <a:rPr lang="en-US" u="sng">
                <a:solidFill>
                  <a:srgbClr val="CC0099"/>
                </a:solidFill>
              </a:rPr>
              <a:t>Space?</a:t>
            </a:r>
            <a:r>
              <a:rPr lang="en-US"/>
              <a:t> Keeps all nodes in memory
</a:t>
            </a:r>
          </a:p>
          <a:p>
            <a:r>
              <a:rPr lang="en-US" u="sng">
                <a:solidFill>
                  <a:srgbClr val="CC0099"/>
                </a:solidFill>
              </a:rPr>
              <a:t>Optimal?</a:t>
            </a:r>
            <a:r>
              <a:rPr lang="en-US"/>
              <a:t> Yes
</a:t>
            </a:r>
          </a:p>
        </p:txBody>
      </p:sp>
    </p:spTree>
    <p:extLst>
      <p:ext uri="{BB962C8B-B14F-4D97-AF65-F5344CB8AC3E}">
        <p14:creationId xmlns:p14="http://schemas.microsoft.com/office/powerpoint/2010/main" val="19611042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n-puzzle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Solvability (</a:t>
            </a:r>
            <a:r>
              <a:rPr lang="en-US" dirty="0">
                <a:hlinkClick r:id="rId2"/>
              </a:rPr>
              <a:t>http://www.cs.bham.ac.uk/~mdr/teaching/modules04/java2/</a:t>
            </a:r>
            <a:r>
              <a:rPr lang="en-US" dirty="0" smtClean="0">
                <a:hlinkClick r:id="rId2"/>
              </a:rPr>
              <a:t>TilesSolvability.html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If the grid width is odd, then the number of inversions in a solvable situation is even.</a:t>
            </a:r>
          </a:p>
          <a:p>
            <a:pPr lvl="1"/>
            <a:r>
              <a:rPr lang="en-US" dirty="0"/>
              <a:t>If the grid width is even, and the blank is on an even row counting from the bottom (second-last, fourth-last </a:t>
            </a:r>
            <a:r>
              <a:rPr lang="en-US" dirty="0" err="1"/>
              <a:t>etc</a:t>
            </a:r>
            <a:r>
              <a:rPr lang="en-US" dirty="0"/>
              <a:t>), then the number of inversions in a solvable situation is odd.</a:t>
            </a:r>
          </a:p>
          <a:p>
            <a:pPr lvl="1"/>
            <a:r>
              <a:rPr lang="en-US" dirty="0"/>
              <a:t>If the grid width is even, and the blank is on an odd row counting from the bottom (last, third-last, fifth-last </a:t>
            </a:r>
            <a:r>
              <a:rPr lang="en-US" dirty="0" err="1"/>
              <a:t>etc</a:t>
            </a:r>
            <a:r>
              <a:rPr lang="en-US" dirty="0"/>
              <a:t>) then the number of inversions in a solvable situation is even</a:t>
            </a:r>
            <a:r>
              <a:rPr lang="en-US" dirty="0" smtClean="0"/>
              <a:t>.</a:t>
            </a:r>
          </a:p>
          <a:p>
            <a:r>
              <a:rPr lang="en-US" dirty="0"/>
              <a:t>That gives us this formula for determining solvability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( (grid width odd) &amp;&amp; (#inversions even) )  ||  ( (grid width even) &amp;&amp; ((blank on odd row from bottom) == (#inversions even)) 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188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Manhattan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http://heuristicswiki.wikispaces.com/Manhattan+</a:t>
            </a:r>
            <a:r>
              <a:rPr lang="en-US" dirty="0" smtClean="0">
                <a:hlinkClick r:id="rId2"/>
              </a:rPr>
              <a:t>Distance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ormu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45" y="2727369"/>
            <a:ext cx="3619500" cy="723900"/>
          </a:xfrm>
          <a:prstGeom prst="rect">
            <a:avLst/>
          </a:prstGeom>
        </p:spPr>
      </p:pic>
      <p:pic>
        <p:nvPicPr>
          <p:cNvPr id="5" name="Picture 4" descr="manhattan_distance_examp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26" y="3451269"/>
            <a:ext cx="5305647" cy="218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741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charset="0"/>
              </a:rPr>
              <a:t>A*, like depth-first search, except based on increasing values of total cost rather than increasing depths</a:t>
            </a:r>
          </a:p>
          <a:p>
            <a:r>
              <a:rPr lang="en-US" dirty="0">
                <a:latin typeface="Georgia" charset="0"/>
              </a:rPr>
              <a:t>IDA* sets bounds on the heuristic cost of a path, instead of depth</a:t>
            </a:r>
          </a:p>
          <a:p>
            <a:r>
              <a:rPr lang="en-US" dirty="0">
                <a:latin typeface="Georgia" charset="0"/>
              </a:rPr>
              <a:t>IDA* is optimal in terms of solution cost, time, and space for admissible best-first searches on a </a:t>
            </a:r>
            <a:r>
              <a:rPr lang="en-US" dirty="0" smtClean="0">
                <a:latin typeface="Georgia" charset="0"/>
              </a:rPr>
              <a:t>tree</a:t>
            </a:r>
            <a:endParaRPr lang="en-US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193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Each iteration is a depth-first search </a:t>
            </a:r>
            <a:r>
              <a:rPr lang="en-US" dirty="0" smtClean="0"/>
              <a:t>that keeps </a:t>
            </a:r>
            <a:r>
              <a:rPr lang="en-US" dirty="0"/>
              <a:t>track of the cost evaluation </a:t>
            </a:r>
            <a:r>
              <a:rPr lang="en-US" dirty="0" smtClean="0"/>
              <a:t>f(n) </a:t>
            </a:r>
            <a:r>
              <a:rPr lang="en-US" dirty="0"/>
              <a:t>= </a:t>
            </a:r>
            <a:r>
              <a:rPr lang="en-US" dirty="0" smtClean="0"/>
              <a:t>g(n) </a:t>
            </a:r>
            <a:r>
              <a:rPr lang="en-US" dirty="0"/>
              <a:t>+ </a:t>
            </a:r>
            <a:r>
              <a:rPr lang="en-US" dirty="0" smtClean="0"/>
              <a:t>h(n) of </a:t>
            </a:r>
            <a:r>
              <a:rPr lang="en-US" dirty="0"/>
              <a:t>each node generated</a:t>
            </a:r>
            <a:r>
              <a:rPr lang="en-US" dirty="0" smtClean="0"/>
              <a:t>.</a:t>
            </a:r>
          </a:p>
          <a:p>
            <a:r>
              <a:rPr lang="en-US" dirty="0"/>
              <a:t>If a node is generated whose cost exceeds </a:t>
            </a:r>
            <a:r>
              <a:rPr lang="en-US" dirty="0" smtClean="0"/>
              <a:t>the </a:t>
            </a:r>
            <a:r>
              <a:rPr lang="en-US" dirty="0"/>
              <a:t>threshold for that iteration, its path is cut </a:t>
            </a:r>
            <a:r>
              <a:rPr lang="en-US" dirty="0" smtClean="0"/>
              <a:t>off.</a:t>
            </a:r>
          </a:p>
          <a:p>
            <a:r>
              <a:rPr lang="en-US" dirty="0"/>
              <a:t>The cost threshold is initialized to the </a:t>
            </a:r>
            <a:r>
              <a:rPr lang="en-US" dirty="0" smtClean="0"/>
              <a:t>heuristic </a:t>
            </a:r>
            <a:r>
              <a:rPr lang="en-US" dirty="0"/>
              <a:t>of the initial state</a:t>
            </a:r>
            <a:r>
              <a:rPr lang="en-US" dirty="0" smtClean="0"/>
              <a:t>.</a:t>
            </a:r>
          </a:p>
          <a:p>
            <a:r>
              <a:rPr lang="en-US" dirty="0"/>
              <a:t>The cost threshold increases in each iteration to </a:t>
            </a:r>
            <a:r>
              <a:rPr lang="en-US" dirty="0" smtClean="0"/>
              <a:t>the </a:t>
            </a:r>
            <a:r>
              <a:rPr lang="en-US" dirty="0"/>
              <a:t>total cost of the lowest-cost node that </a:t>
            </a:r>
            <a:r>
              <a:rPr lang="en-US" dirty="0" smtClean="0"/>
              <a:t>was pruned </a:t>
            </a:r>
            <a:r>
              <a:rPr lang="en-US" dirty="0"/>
              <a:t>during the previous </a:t>
            </a:r>
            <a:r>
              <a:rPr lang="en-US" dirty="0" smtClean="0"/>
              <a:t>iteration.</a:t>
            </a:r>
          </a:p>
          <a:p>
            <a:r>
              <a:rPr lang="en-US" dirty="0"/>
              <a:t>The algorithm terminates when a goal state is </a:t>
            </a:r>
            <a:r>
              <a:rPr lang="en-US" dirty="0" smtClean="0"/>
              <a:t>reached </a:t>
            </a:r>
            <a:r>
              <a:rPr lang="en-US" dirty="0"/>
              <a:t>whose total cost does not exceed the </a:t>
            </a:r>
            <a:r>
              <a:rPr lang="en-US" dirty="0" smtClean="0"/>
              <a:t>current </a:t>
            </a:r>
            <a:r>
              <a:rPr lang="en-US" dirty="0"/>
              <a:t>threshold.</a:t>
            </a:r>
          </a:p>
        </p:txBody>
      </p:sp>
    </p:spTree>
    <p:extLst>
      <p:ext uri="{BB962C8B-B14F-4D97-AF65-F5344CB8AC3E}">
        <p14:creationId xmlns:p14="http://schemas.microsoft.com/office/powerpoint/2010/main" val="20545612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9409" y="1578985"/>
            <a:ext cx="7207657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node              current node</a:t>
            </a:r>
          </a:p>
          <a:p>
            <a:r>
              <a:rPr lang="en-US" dirty="0"/>
              <a:t> g                 the cost to reach current node</a:t>
            </a:r>
          </a:p>
          <a:p>
            <a:r>
              <a:rPr lang="en-US" dirty="0"/>
              <a:t> f                 estimated cost of the cheapest path (</a:t>
            </a:r>
            <a:r>
              <a:rPr lang="en-US" dirty="0" err="1"/>
              <a:t>root..node..goal</a:t>
            </a:r>
            <a:r>
              <a:rPr lang="en-US" dirty="0"/>
              <a:t>)</a:t>
            </a:r>
          </a:p>
          <a:p>
            <a:r>
              <a:rPr lang="en-US" dirty="0"/>
              <a:t> h(node)           estimated cost of the cheapest path (</a:t>
            </a:r>
            <a:r>
              <a:rPr lang="en-US" dirty="0" err="1"/>
              <a:t>node..goal</a:t>
            </a:r>
            <a:r>
              <a:rPr lang="en-US" dirty="0"/>
              <a:t>)</a:t>
            </a:r>
          </a:p>
          <a:p>
            <a:r>
              <a:rPr lang="en-US" dirty="0"/>
              <a:t> cost(node, </a:t>
            </a:r>
            <a:r>
              <a:rPr lang="en-US" dirty="0" err="1"/>
              <a:t>succ</a:t>
            </a:r>
            <a:r>
              <a:rPr lang="en-US" dirty="0"/>
              <a:t>)  path cost function</a:t>
            </a:r>
          </a:p>
          <a:p>
            <a:r>
              <a:rPr lang="en-US" dirty="0"/>
              <a:t> </a:t>
            </a:r>
            <a:r>
              <a:rPr lang="en-US" dirty="0" err="1"/>
              <a:t>is_goal</a:t>
            </a:r>
            <a:r>
              <a:rPr lang="en-US" dirty="0"/>
              <a:t>(node)     goal test</a:t>
            </a:r>
          </a:p>
          <a:p>
            <a:r>
              <a:rPr lang="en-US" dirty="0"/>
              <a:t> successors(node)  node expanding function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procedure </a:t>
            </a:r>
            <a:r>
              <a:rPr lang="en-US" dirty="0" err="1"/>
              <a:t>ida_star</a:t>
            </a:r>
            <a:r>
              <a:rPr lang="en-US" dirty="0"/>
              <a:t>(root, cost(), </a:t>
            </a:r>
            <a:r>
              <a:rPr lang="en-US" dirty="0" err="1"/>
              <a:t>is_goal</a:t>
            </a:r>
            <a:r>
              <a:rPr lang="en-US" dirty="0"/>
              <a:t>(), h())</a:t>
            </a:r>
          </a:p>
          <a:p>
            <a:r>
              <a:rPr lang="en-US" dirty="0"/>
              <a:t>   bound := h(root)</a:t>
            </a:r>
          </a:p>
          <a:p>
            <a:r>
              <a:rPr lang="en-US" dirty="0"/>
              <a:t>   loop</a:t>
            </a:r>
          </a:p>
          <a:p>
            <a:r>
              <a:rPr lang="en-US" dirty="0"/>
              <a:t>     t := search(root, 0, bound)</a:t>
            </a:r>
          </a:p>
          <a:p>
            <a:r>
              <a:rPr lang="en-US" dirty="0"/>
              <a:t>     if t = FOUND then return FOUND</a:t>
            </a:r>
          </a:p>
          <a:p>
            <a:r>
              <a:rPr lang="en-US" dirty="0"/>
              <a:t>     if t = ∞ then return NOT_FOUND</a:t>
            </a:r>
          </a:p>
          <a:p>
            <a:r>
              <a:rPr lang="en-US" dirty="0"/>
              <a:t>     bound := t</a:t>
            </a:r>
          </a:p>
          <a:p>
            <a:r>
              <a:rPr lang="en-US" dirty="0"/>
              <a:t>   end loop</a:t>
            </a:r>
          </a:p>
          <a:p>
            <a:r>
              <a:rPr lang="en-US" dirty="0"/>
              <a:t> end </a:t>
            </a:r>
            <a:r>
              <a:rPr lang="en-US" dirty="0" smtClean="0"/>
              <a:t>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1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Romania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 holiday in Romania: currently in Arad.</a:t>
            </a:r>
          </a:p>
          <a:p>
            <a:r>
              <a:rPr lang="en-US" dirty="0" smtClean="0"/>
              <a:t>Flight leaves tomorrow from Bucharest.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Formulate goal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Be in Bucharest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Formulate problem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States: various cities</a:t>
            </a:r>
          </a:p>
          <a:p>
            <a:pPr lvl="1"/>
            <a:r>
              <a:rPr lang="en-US" dirty="0" smtClean="0"/>
              <a:t>Actions: drive between cities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Find solution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Sequence of cities, e.g., Arad, Sibiu, </a:t>
            </a:r>
            <a:r>
              <a:rPr lang="en-US" dirty="0" err="1" smtClean="0"/>
              <a:t>Fagaras</a:t>
            </a:r>
            <a:r>
              <a:rPr lang="en-US" dirty="0" smtClean="0"/>
              <a:t>, Bucharest.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By searching, the process of looking for a sequence of actions that reaches the goal.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734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60152" y="163146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function search(node, g, bound)</a:t>
            </a:r>
          </a:p>
          <a:p>
            <a:r>
              <a:rPr lang="en-US" dirty="0"/>
              <a:t>   f := g + h(node)</a:t>
            </a:r>
          </a:p>
          <a:p>
            <a:r>
              <a:rPr lang="en-US" dirty="0"/>
              <a:t>   if f &gt; bound then return f</a:t>
            </a:r>
          </a:p>
          <a:p>
            <a:r>
              <a:rPr lang="en-US" dirty="0"/>
              <a:t>   if </a:t>
            </a:r>
            <a:r>
              <a:rPr lang="en-US" dirty="0" err="1"/>
              <a:t>is_goal</a:t>
            </a:r>
            <a:r>
              <a:rPr lang="en-US" dirty="0"/>
              <a:t>(node) then return FOUND</a:t>
            </a:r>
          </a:p>
          <a:p>
            <a:r>
              <a:rPr lang="en-US" dirty="0"/>
              <a:t>   min := ∞</a:t>
            </a:r>
          </a:p>
          <a:p>
            <a:r>
              <a:rPr lang="en-US" dirty="0"/>
              <a:t>   for </a:t>
            </a:r>
            <a:r>
              <a:rPr lang="en-US" dirty="0" err="1"/>
              <a:t>succ</a:t>
            </a:r>
            <a:r>
              <a:rPr lang="en-US" dirty="0"/>
              <a:t> in successors(node) do</a:t>
            </a:r>
          </a:p>
          <a:p>
            <a:r>
              <a:rPr lang="en-US" dirty="0"/>
              <a:t>     t := search(</a:t>
            </a:r>
            <a:r>
              <a:rPr lang="en-US" dirty="0" err="1"/>
              <a:t>succ</a:t>
            </a:r>
            <a:r>
              <a:rPr lang="en-US" dirty="0"/>
              <a:t>, g + cost(node, </a:t>
            </a:r>
            <a:r>
              <a:rPr lang="en-US" dirty="0" err="1"/>
              <a:t>succ</a:t>
            </a:r>
            <a:r>
              <a:rPr lang="en-US" dirty="0"/>
              <a:t>), bound)</a:t>
            </a:r>
          </a:p>
          <a:p>
            <a:r>
              <a:rPr lang="en-US" dirty="0"/>
              <a:t>     if t = FOUND then return FOUND</a:t>
            </a:r>
          </a:p>
          <a:p>
            <a:r>
              <a:rPr lang="en-US" dirty="0"/>
              <a:t>     if t &lt; min then min := t</a:t>
            </a:r>
          </a:p>
          <a:p>
            <a:r>
              <a:rPr lang="en-US" dirty="0"/>
              <a:t>   end for</a:t>
            </a:r>
          </a:p>
          <a:p>
            <a:r>
              <a:rPr lang="en-US" dirty="0"/>
              <a:t>   return min</a:t>
            </a:r>
          </a:p>
          <a:p>
            <a:r>
              <a:rPr lang="en-US" dirty="0"/>
              <a:t> end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Deterministic, fully observable</a:t>
            </a:r>
            <a:r>
              <a:rPr lang="en-US" sz="2400" dirty="0"/>
              <a:t> </a:t>
            </a:r>
            <a:r>
              <a:rPr lang="en-US" sz="2400" dirty="0">
                <a:sym typeface="Wingdings" charset="0"/>
              </a:rPr>
              <a:t>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single-state problem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Agent knows exactly which state it will be in; solution is a </a:t>
            </a:r>
            <a:r>
              <a:rPr lang="en-US" sz="2400" dirty="0" smtClean="0"/>
              <a:t>sequence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Non-observable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  <a:sym typeface="Wingdings" charset="0"/>
              </a:rPr>
              <a:t> </a:t>
            </a:r>
            <a:r>
              <a:rPr lang="en-US" sz="2400" dirty="0" err="1">
                <a:solidFill>
                  <a:srgbClr val="FF0000"/>
                </a:solidFill>
              </a:rPr>
              <a:t>sensorless</a:t>
            </a:r>
            <a:r>
              <a:rPr lang="en-US" sz="2400" dirty="0">
                <a:solidFill>
                  <a:srgbClr val="FF0000"/>
                </a:solidFill>
              </a:rPr>
              <a:t> problem (conformant problem)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Agent may have no idea where it is; solution is a </a:t>
            </a:r>
            <a:r>
              <a:rPr lang="en-US" sz="2400" dirty="0" smtClean="0"/>
              <a:t>sequence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Nondeterministic and/or partially observable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>
                <a:cs typeface="Arial" charset="0"/>
                <a:sym typeface="Wingdings" charset="0"/>
              </a:rPr>
              <a:t> </a:t>
            </a:r>
            <a:r>
              <a:rPr lang="en-US" sz="2400" dirty="0">
                <a:solidFill>
                  <a:srgbClr val="FF0000"/>
                </a:solidFill>
              </a:rPr>
              <a:t>contingency problem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percepts provide </a:t>
            </a:r>
            <a:r>
              <a:rPr lang="en-US" sz="2400" dirty="0">
                <a:solidFill>
                  <a:srgbClr val="FF0000"/>
                </a:solidFill>
              </a:rPr>
              <a:t>new</a:t>
            </a:r>
            <a:r>
              <a:rPr lang="en-US" sz="2400" dirty="0"/>
              <a:t> information about current state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often </a:t>
            </a:r>
            <a:r>
              <a:rPr lang="en-US" sz="2400" dirty="0" smtClean="0">
                <a:solidFill>
                  <a:srgbClr val="FF0000"/>
                </a:solidFill>
              </a:rPr>
              <a:t>interleave</a:t>
            </a:r>
            <a:r>
              <a:rPr lang="en-US" sz="2400" dirty="0" smtClean="0"/>
              <a:t> </a:t>
            </a:r>
            <a:r>
              <a:rPr lang="en-US" sz="2400" dirty="0"/>
              <a:t>search, </a:t>
            </a:r>
            <a:r>
              <a:rPr lang="en-US" sz="2400" dirty="0" smtClean="0"/>
              <a:t>execution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Unknown state space</a:t>
            </a:r>
            <a:r>
              <a:rPr lang="en-US" sz="2400" dirty="0"/>
              <a:t> </a:t>
            </a:r>
            <a:r>
              <a:rPr lang="en-US" sz="2400" dirty="0">
                <a:sym typeface="Wingdings" charset="0"/>
              </a:rPr>
              <a:t> </a:t>
            </a:r>
            <a:r>
              <a:rPr lang="en-US" sz="2400" dirty="0">
                <a:solidFill>
                  <a:srgbClr val="FF0000"/>
                </a:solidFill>
              </a:rPr>
              <a:t>exploration </a:t>
            </a:r>
            <a:r>
              <a:rPr lang="en-US" sz="2400" dirty="0" smtClean="0">
                <a:solidFill>
                  <a:srgbClr val="FF0000"/>
                </a:solidFill>
              </a:rPr>
              <a:t>problem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2723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3542</TotalTime>
  <Words>3981</Words>
  <Application>Microsoft Macintosh PowerPoint</Application>
  <PresentationFormat>On-screen Show (4:3)</PresentationFormat>
  <Paragraphs>581</Paragraphs>
  <Slides>80</Slides>
  <Notes>29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CPSC 7373: Artificial Intelligence</vt:lpstr>
      <vt:lpstr>Lecture 3: Problem solving by searching</vt:lpstr>
      <vt:lpstr>Problem-solving agents</vt:lpstr>
      <vt:lpstr>Problem-solving agents</vt:lpstr>
      <vt:lpstr>Well-defined problems and solutions</vt:lpstr>
      <vt:lpstr>Problem-solving agents</vt:lpstr>
      <vt:lpstr>Example: Romania</vt:lpstr>
      <vt:lpstr>Example: Romania</vt:lpstr>
      <vt:lpstr>Problem types</vt:lpstr>
      <vt:lpstr>Example: vacuum world</vt:lpstr>
      <vt:lpstr>Example: vacuum world</vt:lpstr>
      <vt:lpstr>Example: vacuum world</vt:lpstr>
      <vt:lpstr>Example: vacuum world</vt:lpstr>
      <vt:lpstr>Single-state problem formulation</vt:lpstr>
      <vt:lpstr>Selecting a state space</vt:lpstr>
      <vt:lpstr>Vacuum world state space graph</vt:lpstr>
      <vt:lpstr>Vacuum world state space graph</vt:lpstr>
      <vt:lpstr>Example: The 8-puzzle</vt:lpstr>
      <vt:lpstr>Example: The 8-puzzle</vt:lpstr>
      <vt:lpstr>Searching for solutions</vt:lpstr>
      <vt:lpstr>Example: Route-finding in Romania</vt:lpstr>
      <vt:lpstr>Tree search example</vt:lpstr>
      <vt:lpstr>Tree search</vt:lpstr>
      <vt:lpstr>Uninformed/blind search strategies</vt:lpstr>
      <vt:lpstr>Search strategies</vt:lpstr>
      <vt:lpstr>Breadth-first search</vt:lpstr>
      <vt:lpstr>Breadth-first search</vt:lpstr>
      <vt:lpstr>Tree search example</vt:lpstr>
      <vt:lpstr>Tree search example</vt:lpstr>
      <vt:lpstr>Tree search example</vt:lpstr>
      <vt:lpstr>Graph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Properties of breadth-first search</vt:lpstr>
      <vt:lpstr>Search strategies measurements</vt:lpstr>
      <vt:lpstr>Properties of breadth-first search</vt:lpstr>
      <vt:lpstr>Uniform/cheapest cost search</vt:lpstr>
      <vt:lpstr>Uniform/cheapest cost search</vt:lpstr>
      <vt:lpstr>Uniform/cheapest cost search</vt:lpstr>
      <vt:lpstr>Uniform/cheapest cost search</vt:lpstr>
      <vt:lpstr>Uniform/cheapest cost search</vt:lpstr>
      <vt:lpstr>Properties of uniform cost search</vt:lpstr>
      <vt:lpstr>Search comparison</vt:lpstr>
      <vt:lpstr>Properties of depth-first search</vt:lpstr>
      <vt:lpstr>Search comparison</vt:lpstr>
      <vt:lpstr>More on uniform cost search</vt:lpstr>
      <vt:lpstr>Greedy best-first search</vt:lpstr>
      <vt:lpstr>Example: Rout finding in Romania</vt:lpstr>
      <vt:lpstr>Greedy best-first search example</vt:lpstr>
      <vt:lpstr>Greedy best-first search example</vt:lpstr>
      <vt:lpstr>Greedy best-first search example</vt:lpstr>
      <vt:lpstr>Greedy best-first search example</vt:lpstr>
      <vt:lpstr>Properties of greedy best-first search</vt:lpstr>
      <vt:lpstr>Example: Rout finding in Romania</vt:lpstr>
      <vt:lpstr>Search strategies measurements</vt:lpstr>
      <vt:lpstr>Greedy best-first search with obstacle</vt:lpstr>
      <vt:lpstr>A* search</vt:lpstr>
      <vt:lpstr>Example: Rout finding in Romania</vt:lpstr>
      <vt:lpstr>A* search example</vt:lpstr>
      <vt:lpstr>A* search example</vt:lpstr>
      <vt:lpstr>A* search example</vt:lpstr>
      <vt:lpstr>A* search example</vt:lpstr>
      <vt:lpstr>A* search example</vt:lpstr>
      <vt:lpstr>A* search example</vt:lpstr>
      <vt:lpstr>Admissible heuristics</vt:lpstr>
      <vt:lpstr>Optimality of A* (proof)</vt:lpstr>
      <vt:lpstr>Optimality of A* (proof)</vt:lpstr>
      <vt:lpstr>Consistent heuristics</vt:lpstr>
      <vt:lpstr>Optimality of A*</vt:lpstr>
      <vt:lpstr>Properties of A*</vt:lpstr>
      <vt:lpstr>Homework: n-puzzle solver</vt:lpstr>
      <vt:lpstr>Manhattan Distance</vt:lpstr>
      <vt:lpstr>IDA*</vt:lpstr>
      <vt:lpstr>IDA*</vt:lpstr>
      <vt:lpstr>PowerPoint Presentation</vt:lpstr>
      <vt:lpstr>PowerPoint Presentation</vt:lpstr>
    </vt:vector>
  </TitlesOfParts>
  <Company>UAMS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7373: Artificial Intelligence</dc:title>
  <dc:creator>Jiang Bian</dc:creator>
  <cp:lastModifiedBy>Jiang Bian</cp:lastModifiedBy>
  <cp:revision>326</cp:revision>
  <dcterms:created xsi:type="dcterms:W3CDTF">2012-08-26T18:56:12Z</dcterms:created>
  <dcterms:modified xsi:type="dcterms:W3CDTF">2014-09-08T16:27:20Z</dcterms:modified>
</cp:coreProperties>
</file>