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298" r:id="rId46"/>
    <p:sldId id="302" r:id="rId47"/>
    <p:sldId id="303" r:id="rId48"/>
    <p:sldId id="304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52" autoAdjust="0"/>
  </p:normalViewPr>
  <p:slideViewPr>
    <p:cSldViewPr snapToObjects="1">
      <p:cViewPr varScale="1">
        <p:scale>
          <a:sx n="89" d="100"/>
          <a:sy n="89" d="100"/>
        </p:scale>
        <p:origin x="-120" y="-20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1.9</c:v>
                </c:pt>
                <c:pt idx="1">
                  <c:v>3.1</c:v>
                </c:pt>
                <c:pt idx="2">
                  <c:v>4</c:v>
                </c:pt>
                <c:pt idx="3">
                  <c:v>5.0999999999999996</c:v>
                </c:pt>
                <c:pt idx="4">
                  <c:v>5.9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98848"/>
        <c:axId val="42400384"/>
      </c:scatterChart>
      <c:valAx>
        <c:axId val="42398848"/>
        <c:scaling>
          <c:orientation val="minMax"/>
          <c:max val="5"/>
        </c:scaling>
        <c:delete val="0"/>
        <c:axPos val="b"/>
        <c:numFmt formatCode="General" sourceLinked="1"/>
        <c:majorTickMark val="out"/>
        <c:minorTickMark val="none"/>
        <c:tickLblPos val="nextTo"/>
        <c:crossAx val="42400384"/>
        <c:crosses val="autoZero"/>
        <c:crossBetween val="midCat"/>
      </c:valAx>
      <c:valAx>
        <c:axId val="42400384"/>
        <c:scaling>
          <c:orientation val="minMax"/>
          <c:max val="6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98848"/>
        <c:crosses val="autoZero"/>
        <c:crossBetween val="midCat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2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F5FB6-687D-47FD-8843-D89C7FBD0C4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10315-490D-414D-B04C-DAB133140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31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DB72A3-4917-A247-A3C0-F76E7E362C98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90BBA4-5232-D24B-A1DD-1C1FBB7F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1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2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5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5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7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4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7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6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4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mean is mu, the variance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sigmal</a:t>
            </a:r>
            <a:endParaRPr lang="en-US" baseline="0" dirty="0" smtClean="0"/>
          </a:p>
          <a:p>
            <a:r>
              <a:rPr lang="en-US" baseline="0" dirty="0" smtClean="0"/>
              <a:t>Peaks at x=mu, and towards x= -</a:t>
            </a:r>
            <a:r>
              <a:rPr lang="en-US" baseline="0" dirty="0" err="1" smtClean="0"/>
              <a:t>inf</a:t>
            </a:r>
            <a:r>
              <a:rPr lang="en-US" baseline="0" dirty="0" smtClean="0"/>
              <a:t> or x= </a:t>
            </a:r>
            <a:r>
              <a:rPr lang="en-US" baseline="0" dirty="0" err="1" smtClean="0"/>
              <a:t>inf</a:t>
            </a:r>
            <a:r>
              <a:rPr lang="en-US" baseline="0" dirty="0" smtClean="0"/>
              <a:t>, the function decreases exponentially fast</a:t>
            </a:r>
          </a:p>
          <a:p>
            <a:r>
              <a:rPr lang="en-US" baseline="0" dirty="0" smtClean="0"/>
              <a:t>Quadratic function</a:t>
            </a:r>
          </a:p>
          <a:p>
            <a:r>
              <a:rPr lang="en-US" baseline="0" dirty="0" smtClean="0"/>
              <a:t>Normalizer to make sure the the area underneath equal to 1 (for any PDF)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 each possible x, we can assign a density value (the probability that x will be drawn). Since the x space is </a:t>
            </a:r>
            <a:r>
              <a:rPr lang="en-US" baseline="0" dirty="0" err="1" smtClean="0"/>
              <a:t>inf</a:t>
            </a:r>
            <a:r>
              <a:rPr lang="en-US" baseline="0" dirty="0" smtClean="0"/>
              <a:t>, for any x, the probability will be 0, however, we can chose a range x = [a, b]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more likely to generate value from mu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2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5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1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1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8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06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6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51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6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3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05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4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point is attracted to a</a:t>
            </a:r>
            <a:r>
              <a:rPr lang="en-US" baseline="0" dirty="0" smtClean="0"/>
              <a:t> center to the proportion of the posterior likelihood.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3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48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point is drawn from a</a:t>
            </a:r>
            <a:r>
              <a:rPr lang="en-US" baseline="0" dirty="0" smtClean="0"/>
              <a:t> mixture.</a:t>
            </a:r>
          </a:p>
          <a:p>
            <a:r>
              <a:rPr lang="en-US" baseline="0" dirty="0" smtClean="0"/>
              <a:t>First draw cluster center, then draw from the </a:t>
            </a:r>
            <a:r>
              <a:rPr lang="en-US" baseline="0" dirty="0" err="1" smtClean="0"/>
              <a:t>guassian</a:t>
            </a:r>
            <a:r>
              <a:rPr lang="en-US" baseline="0" dirty="0" smtClean="0"/>
              <a:t> for each cluster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63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6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6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4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5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0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95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2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6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11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eigenvector that dominates</a:t>
            </a:r>
            <a:r>
              <a:rPr lang="en-US" baseline="0" dirty="0" smtClean="0"/>
              <a:t> the spread of the data (with a large eigenvalue).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7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overall problem is to be able to accurately recognize a person's identity and take some action based on the outcome of the recognition process. Recognize a person's identity is important mainly for security reason, but it could also be used to obtain quick access to medical, criminal, or any type of records.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 dimension</a:t>
            </a:r>
            <a:r>
              <a:rPr lang="en-US" baseline="0" dirty="0" smtClean="0"/>
              <a:t> space (50x50) pixels 2500 feature spaces. However, the image could be anything (cloud, car, etc.) but not a face. So, </a:t>
            </a:r>
            <a:r>
              <a:rPr lang="en-US" baseline="0" dirty="0" err="1" smtClean="0"/>
              <a:t>eigenface</a:t>
            </a:r>
            <a:r>
              <a:rPr lang="en-US" baseline="0" dirty="0" smtClean="0"/>
              <a:t> assumption is that the features of a face is actually a much smaller space.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211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07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07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nonlinear</a:t>
            </a:r>
            <a:r>
              <a:rPr lang="en-US" baseline="0" dirty="0" smtClean="0"/>
              <a:t> sometimes piece-wise linear subspaces.</a:t>
            </a:r>
          </a:p>
          <a:p>
            <a:r>
              <a:rPr lang="en-US" baseline="0" dirty="0" smtClean="0"/>
              <a:t>This is closely related to k-nearest </a:t>
            </a:r>
            <a:r>
              <a:rPr lang="en-US" baseline="0" dirty="0" err="1" smtClean="0"/>
              <a:t>neighbhour</a:t>
            </a:r>
            <a:r>
              <a:rPr lang="en-US" baseline="0" dirty="0" smtClean="0"/>
              <a:t> problem where we try to make sure the defined subspace is a feasible subspace.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5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cluster is not defined (cannot) by the center, but defined by affinity. The relationship between points (similarity).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872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Quadratic</a:t>
            </a:r>
            <a:r>
              <a:rPr lang="en-US" baseline="0" dirty="0" smtClean="0"/>
              <a:t>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140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Quadratic</a:t>
            </a:r>
            <a:r>
              <a:rPr lang="en-US" baseline="0" dirty="0" smtClean="0"/>
              <a:t>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140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eigenvectors</a:t>
            </a:r>
            <a:r>
              <a:rPr lang="en-US" baseline="0" dirty="0" smtClean="0"/>
              <a:t> with small eigenvalues are not required to explain the dataset.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140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Quadratic</a:t>
            </a:r>
            <a:r>
              <a:rPr lang="en-US" baseline="0" dirty="0" smtClean="0"/>
              <a:t>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1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57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140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Quadratic</a:t>
            </a:r>
            <a:r>
              <a:rPr lang="en-US" baseline="0" dirty="0" smtClean="0"/>
              <a:t>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1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1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8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5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9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9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C6228-ED8D-2844-B7C3-E0EA77E0B99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emf"/><Relationship Id="rId5" Type="http://schemas.openxmlformats.org/officeDocument/2006/relationships/image" Target="../media/image14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2.bin"/><Relationship Id="rId4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CPSC 7373: Artificial Intelligence</a:t>
            </a:r>
            <a:br>
              <a:rPr lang="en-US" dirty="0" smtClean="0"/>
            </a:br>
            <a:r>
              <a:rPr lang="en-US" dirty="0" smtClean="0"/>
              <a:t>Lecture 7: Unsupervised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Jiang Bian, Fall 2014</a:t>
            </a:r>
          </a:p>
          <a:p>
            <a:r>
              <a:rPr lang="en-US" dirty="0"/>
              <a:t>University of Arkansas for Medical Sciences</a:t>
            </a:r>
          </a:p>
          <a:p>
            <a:r>
              <a:rPr lang="en-US" dirty="0"/>
              <a:t>University of Arkansas at Little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methods: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-Means</a:t>
            </a:r>
          </a:p>
          <a:p>
            <a:pPr lvl="1"/>
            <a:r>
              <a:rPr lang="en-US" dirty="0" smtClean="0"/>
              <a:t>Expectation maximization</a:t>
            </a:r>
          </a:p>
          <a:p>
            <a:pPr lvl="2"/>
            <a:r>
              <a:rPr lang="en-US" dirty="0" smtClean="0"/>
              <a:t>Probabilistic generalization of k-Means.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0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417638"/>
            <a:ext cx="4000500" cy="2456894"/>
            <a:chOff x="1676400" y="1417638"/>
            <a:chExt cx="5105400" cy="3371294"/>
          </a:xfrm>
        </p:grpSpPr>
        <p:sp>
          <p:nvSpPr>
            <p:cNvPr id="4" name="TextBox 3"/>
            <p:cNvSpPr txBox="1"/>
            <p:nvPr/>
          </p:nvSpPr>
          <p:spPr>
            <a:xfrm>
              <a:off x="1676400" y="212789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141763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194322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200" y="249722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35052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3200" y="368986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4419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6900" y="4419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4953000"/>
            <a:ext cx="7478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K-means (</a:t>
            </a:r>
            <a:r>
              <a:rPr lang="en-US" dirty="0" err="1"/>
              <a:t>MacQueen</a:t>
            </a:r>
            <a:r>
              <a:rPr lang="en-US" dirty="0"/>
              <a:t>, 1967) is one of the simplest unsupervised learning algorithms that solve the well known clustering problem. The procedure follows a simple and easy way to classify a given data set through a certain number of clusters (assume k clusters) fixed a priori.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1066800"/>
            <a:ext cx="3440373" cy="3429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05200" y="2938988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62400" y="248346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9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Suppose that we have n sample feature vectors x1, x2, ..., </a:t>
            </a:r>
            <a:r>
              <a:rPr lang="en-US" dirty="0" err="1" smtClean="0"/>
              <a:t>xn</a:t>
            </a:r>
            <a:r>
              <a:rPr lang="en-US" dirty="0" smtClean="0"/>
              <a:t> all from the same class, and we know that they fall into k compact clusters, k &lt; n. Let mi be the mean of the vectors in cluster </a:t>
            </a:r>
            <a:r>
              <a:rPr lang="en-US" dirty="0" err="1" smtClean="0"/>
              <a:t>i</a:t>
            </a:r>
            <a:r>
              <a:rPr lang="en-US" dirty="0" smtClean="0"/>
              <a:t>. If the clusters are well separated, we can use a minimum-distance classifier to separate them. That is, we can say that x is in cluster </a:t>
            </a:r>
            <a:r>
              <a:rPr lang="en-US" dirty="0" err="1" smtClean="0"/>
              <a:t>i</a:t>
            </a:r>
            <a:r>
              <a:rPr lang="en-US" dirty="0" smtClean="0"/>
              <a:t> if || x - mi || is the minimum of all the k distances. This suggests the following procedure for finding the k means: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initial guesses for the means m1, m2, ..., </a:t>
            </a:r>
            <a:r>
              <a:rPr lang="en-US" dirty="0" err="1"/>
              <a:t>mk</a:t>
            </a:r>
            <a:endParaRPr lang="en-US" dirty="0"/>
          </a:p>
          <a:p>
            <a:pPr lvl="1"/>
            <a:r>
              <a:rPr lang="en-US" dirty="0"/>
              <a:t>Until there are no changes in any mean</a:t>
            </a:r>
          </a:p>
          <a:p>
            <a:pPr lvl="2"/>
            <a:r>
              <a:rPr lang="en-US" dirty="0"/>
              <a:t>Use the estimated means to classify the samples into clusters</a:t>
            </a:r>
          </a:p>
          <a:p>
            <a:pPr lvl="2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from 1 to k</a:t>
            </a:r>
          </a:p>
          <a:p>
            <a:pPr lvl="3"/>
            <a:r>
              <a:rPr lang="en-US" dirty="0"/>
              <a:t>Replace mi with the mean of all of the samples for cluster </a:t>
            </a:r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 err="1"/>
              <a:t>end_for</a:t>
            </a:r>
            <a:endParaRPr lang="en-US" dirty="0"/>
          </a:p>
          <a:p>
            <a:pPr lvl="1"/>
            <a:r>
              <a:rPr lang="en-US" dirty="0" err="1" smtClean="0"/>
              <a:t>end_until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home.dei.polimi.it</a:t>
            </a:r>
            <a:r>
              <a:rPr lang="en-US" dirty="0"/>
              <a:t>/</a:t>
            </a:r>
            <a:r>
              <a:rPr lang="en-US" dirty="0" err="1"/>
              <a:t>matteucc</a:t>
            </a:r>
            <a:r>
              <a:rPr lang="en-US" dirty="0"/>
              <a:t>/Clustering/</a:t>
            </a:r>
            <a:r>
              <a:rPr lang="en-US" dirty="0" err="1"/>
              <a:t>tutorial_html</a:t>
            </a:r>
            <a:r>
              <a:rPr lang="en-US" dirty="0"/>
              <a:t>/</a:t>
            </a:r>
            <a:r>
              <a:rPr lang="en-US" dirty="0" err="1" smtClean="0"/>
              <a:t>AppletKM.html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21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know k</a:t>
            </a:r>
          </a:p>
          <a:p>
            <a:r>
              <a:rPr lang="en-US" dirty="0" smtClean="0"/>
              <a:t>Local minima</a:t>
            </a:r>
          </a:p>
          <a:p>
            <a:r>
              <a:rPr lang="en-US" dirty="0" smtClean="0"/>
              <a:t>High dimensionality</a:t>
            </a:r>
          </a:p>
          <a:p>
            <a:r>
              <a:rPr lang="en-US" dirty="0" smtClean="0"/>
              <a:t>Lack of mathematical bases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0" y="2286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7244" y="280524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2286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1244" y="280524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Oval 11"/>
          <p:cNvSpPr/>
          <p:nvPr/>
        </p:nvSpPr>
        <p:spPr>
          <a:xfrm>
            <a:off x="6172200" y="2386174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290541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600" y="2779693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23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Quiz -1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101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6342" y="264847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0858" y="247066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265533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7229" y="4191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37338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8973" y="4191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Oval 10"/>
          <p:cNvSpPr/>
          <p:nvPr/>
        </p:nvSpPr>
        <p:spPr>
          <a:xfrm>
            <a:off x="3757723" y="273968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49394" y="3599221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208618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points belong to the blue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6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Quiz -1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101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6342" y="264847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0858" y="247066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265533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7229" y="4191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37338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8973" y="4191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Oval 10"/>
          <p:cNvSpPr/>
          <p:nvPr/>
        </p:nvSpPr>
        <p:spPr>
          <a:xfrm>
            <a:off x="3757723" y="273968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49394" y="3599221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208618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yellow point is my new center for Cluster 1?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23819" y="3099105"/>
            <a:ext cx="6262781" cy="5001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95600" y="2646367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29801" y="2513894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5800" y="2798767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49394" y="3144866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08116" y="3833974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87471" y="3921321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4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Quiz -1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101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6342" y="264847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0858" y="247066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265533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7229" y="4191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37338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8973" y="4191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Oval 12"/>
          <p:cNvSpPr/>
          <p:nvPr/>
        </p:nvSpPr>
        <p:spPr>
          <a:xfrm>
            <a:off x="4343400" y="4056421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208618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points belong to the blue point?</a:t>
            </a:r>
          </a:p>
        </p:txBody>
      </p:sp>
      <p:sp>
        <p:nvSpPr>
          <p:cNvPr id="23" name="Oval 22"/>
          <p:cNvSpPr/>
          <p:nvPr/>
        </p:nvSpPr>
        <p:spPr>
          <a:xfrm>
            <a:off x="2950549" y="2630607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Quiz -1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101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6342" y="264847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0858" y="247066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265533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7229" y="4191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37338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8973" y="41910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Oval 12"/>
          <p:cNvSpPr/>
          <p:nvPr/>
        </p:nvSpPr>
        <p:spPr>
          <a:xfrm>
            <a:off x="4343400" y="4056421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208618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points belong to the blue point?</a:t>
            </a:r>
          </a:p>
        </p:txBody>
      </p:sp>
      <p:sp>
        <p:nvSpPr>
          <p:cNvPr id="23" name="Oval 22"/>
          <p:cNvSpPr/>
          <p:nvPr/>
        </p:nvSpPr>
        <p:spPr>
          <a:xfrm>
            <a:off x="2950549" y="2630607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33600" y="1295400"/>
            <a:ext cx="3200400" cy="419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3" idx="5"/>
            <a:endCxn id="13" idx="1"/>
          </p:cNvCxnSpPr>
          <p:nvPr/>
        </p:nvCxnSpPr>
        <p:spPr>
          <a:xfrm>
            <a:off x="3135478" y="2860348"/>
            <a:ext cx="1239651" cy="1235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99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k-Means -&gt; Expectation Maximization</a:t>
            </a:r>
          </a:p>
          <a:p>
            <a:r>
              <a:rPr lang="en-US" dirty="0" smtClean="0"/>
              <a:t>Gaussians: Normal Distribution (continuous distribution).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9882" y="4038600"/>
            <a:ext cx="378892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probability theory, a probability density function (</a:t>
            </a:r>
            <a:r>
              <a:rPr lang="en-US" dirty="0" err="1"/>
              <a:t>pdf</a:t>
            </a:r>
            <a:r>
              <a:rPr lang="en-US" dirty="0"/>
              <a:t>), or density of a continuous random variable, is a function that describes the relative likelihood for this random variable to take on a given value.</a:t>
            </a:r>
          </a:p>
        </p:txBody>
      </p:sp>
      <p:pic>
        <p:nvPicPr>
          <p:cNvPr id="5" name="Picture 4" descr="564914214ead956aceccd30b78d2f6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0" y="3136900"/>
            <a:ext cx="1511300" cy="596900"/>
          </a:xfrm>
          <a:prstGeom prst="rect">
            <a:avLst/>
          </a:prstGeom>
        </p:spPr>
      </p:pic>
      <p:pic>
        <p:nvPicPr>
          <p:cNvPr id="6" name="Picture 5" descr="inde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8" y="3420476"/>
            <a:ext cx="4445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0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Gaussian</a:t>
            </a:r>
            <a:endParaRPr lang="en-US" dirty="0"/>
          </a:p>
        </p:txBody>
      </p:sp>
      <p:pic>
        <p:nvPicPr>
          <p:cNvPr id="4" name="Content Placeholder 3" descr="multivariate_normal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30" r="-17230"/>
          <a:stretch>
            <a:fillRect/>
          </a:stretch>
        </p:blipFill>
        <p:spPr>
          <a:xfrm>
            <a:off x="609600" y="1970226"/>
            <a:ext cx="6927756" cy="3809999"/>
          </a:xfrm>
        </p:spPr>
      </p:pic>
      <p:pic>
        <p:nvPicPr>
          <p:cNvPr id="5" name="Picture 4" descr="mv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21" y="1066800"/>
            <a:ext cx="3046856" cy="2176833"/>
          </a:xfrm>
          <a:prstGeom prst="rect">
            <a:avLst/>
          </a:prstGeom>
        </p:spPr>
      </p:pic>
      <p:pic>
        <p:nvPicPr>
          <p:cNvPr id="6" name="Picture 5" descr="2506d7c11b7ad25ea3d91ce13324de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19800"/>
            <a:ext cx="3289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7738"/>
          </a:xfrm>
        </p:spPr>
        <p:txBody>
          <a:bodyPr>
            <a:normAutofit/>
          </a:bodyPr>
          <a:lstStyle/>
          <a:p>
            <a:r>
              <a:rPr lang="en-US" dirty="0" smtClean="0"/>
              <a:t>Supervised learning:</a:t>
            </a:r>
          </a:p>
          <a:p>
            <a:pPr lvl="1"/>
            <a:r>
              <a:rPr lang="en-US" dirty="0" smtClean="0"/>
              <a:t>Given data and target labels</a:t>
            </a:r>
          </a:p>
          <a:p>
            <a:r>
              <a:rPr lang="en-US" dirty="0" smtClean="0"/>
              <a:t>Unsupervised learning;</a:t>
            </a:r>
          </a:p>
          <a:p>
            <a:pPr lvl="1"/>
            <a:r>
              <a:rPr lang="en-US" dirty="0" smtClean="0"/>
              <a:t>Given data only</a:t>
            </a:r>
          </a:p>
          <a:p>
            <a:pPr lvl="1"/>
            <a:r>
              <a:rPr lang="en-US" dirty="0" smtClean="0"/>
              <a:t>To find structures (patterns)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97482"/>
              </p:ext>
            </p:extLst>
          </p:nvPr>
        </p:nvGraphicFramePr>
        <p:xfrm>
          <a:off x="5744804" y="1641707"/>
          <a:ext cx="267493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4" imgW="1574640" imgH="939600" progId="Equation.3">
                  <p:embed/>
                </p:oleObj>
              </mc:Choice>
              <mc:Fallback>
                <p:oleObj name="Equation" r:id="rId4" imgW="157464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4804" y="1641707"/>
                        <a:ext cx="2674937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592647"/>
              </p:ext>
            </p:extLst>
          </p:nvPr>
        </p:nvGraphicFramePr>
        <p:xfrm>
          <a:off x="5562600" y="4227526"/>
          <a:ext cx="2558980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Equation" r:id="rId6" imgW="1117600" imgH="927100" progId="Equation.3">
                  <p:embed/>
                </p:oleObj>
              </mc:Choice>
              <mc:Fallback>
                <p:oleObj name="Equation" r:id="rId6" imgW="11176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4227526"/>
                        <a:ext cx="2558980" cy="203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334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 of a Gaussian: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Fitting Data: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004425"/>
              </p:ext>
            </p:extLst>
          </p:nvPr>
        </p:nvGraphicFramePr>
        <p:xfrm>
          <a:off x="5486400" y="1610830"/>
          <a:ext cx="939800" cy="60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" name="Equation" r:id="rId4" imgW="355600" imgH="228600" progId="Equation.3">
                  <p:embed/>
                </p:oleObj>
              </mc:Choice>
              <mc:Fallback>
                <p:oleObj name="Equation" r:id="rId4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1610830"/>
                        <a:ext cx="939800" cy="604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41175"/>
              </p:ext>
            </p:extLst>
          </p:nvPr>
        </p:nvGraphicFramePr>
        <p:xfrm>
          <a:off x="1997075" y="2352675"/>
          <a:ext cx="36274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2" name="Equation" r:id="rId6" imgW="2349360" imgH="457200" progId="Equation.3">
                  <p:embed/>
                </p:oleObj>
              </mc:Choice>
              <mc:Fallback>
                <p:oleObj name="Equation" r:id="rId6" imgW="23493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7075" y="2352675"/>
                        <a:ext cx="3627438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124200" y="4809341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24200" y="3505200"/>
            <a:ext cx="5867400" cy="2781771"/>
            <a:chOff x="2133600" y="3505200"/>
            <a:chExt cx="5867400" cy="278177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133600" y="5029200"/>
              <a:ext cx="5867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191000" y="4821152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34629" y="4821152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87029" y="4797447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74287" y="4797447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6369" y="4844534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4856239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33800" y="4797447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4478258" y="3505200"/>
              <a:ext cx="8771" cy="228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2674637" y="3666476"/>
              <a:ext cx="3704048" cy="1352207"/>
            </a:xfrm>
            <a:custGeom>
              <a:avLst/>
              <a:gdLst>
                <a:gd name="connsiteX0" fmla="*/ 0 w 3704048"/>
                <a:gd name="connsiteY0" fmla="*/ 1352207 h 1352207"/>
                <a:gd name="connsiteX1" fmla="*/ 1893180 w 3704048"/>
                <a:gd name="connsiteY1" fmla="*/ 8 h 1352207"/>
                <a:gd name="connsiteX2" fmla="*/ 3704048 w 3704048"/>
                <a:gd name="connsiteY2" fmla="*/ 1328691 h 13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4048" h="1352207">
                  <a:moveTo>
                    <a:pt x="0" y="1352207"/>
                  </a:moveTo>
                  <a:cubicBezTo>
                    <a:pt x="637919" y="678067"/>
                    <a:pt x="1275839" y="3927"/>
                    <a:pt x="1893180" y="8"/>
                  </a:cubicBezTo>
                  <a:cubicBezTo>
                    <a:pt x="2510521" y="-3911"/>
                    <a:pt x="3704048" y="1328691"/>
                    <a:pt x="3704048" y="1328691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32939"/>
                </p:ext>
              </p:extLst>
            </p:nvPr>
          </p:nvGraphicFramePr>
          <p:xfrm>
            <a:off x="4350960" y="5965355"/>
            <a:ext cx="272137" cy="321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93" name="Equation" r:id="rId8" imgW="139700" imgH="165100" progId="Equation.3">
                    <p:embed/>
                  </p:oleObj>
                </mc:Choice>
                <mc:Fallback>
                  <p:oleObj name="Equation" r:id="rId8" imgW="1397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350960" y="5965355"/>
                          <a:ext cx="272137" cy="3216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5509276"/>
                </p:ext>
              </p:extLst>
            </p:nvPr>
          </p:nvGraphicFramePr>
          <p:xfrm>
            <a:off x="5010745" y="411480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94" name="Equation" r:id="rId10" imgW="203200" imgH="203200" progId="Equation.3">
                    <p:embed/>
                  </p:oleObj>
                </mc:Choice>
                <mc:Fallback>
                  <p:oleObj name="Equation" r:id="rId10" imgW="2032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010745" y="4114800"/>
                          <a:ext cx="3048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4487029" y="4495800"/>
              <a:ext cx="13803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563832"/>
              </p:ext>
            </p:extLst>
          </p:nvPr>
        </p:nvGraphicFramePr>
        <p:xfrm>
          <a:off x="457200" y="4186973"/>
          <a:ext cx="150653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5" name="Equation" r:id="rId12" imgW="774700" imgH="482600" progId="Equation.3">
                  <p:embed/>
                </p:oleObj>
              </mc:Choice>
              <mc:Fallback>
                <p:oleObj name="Equation" r:id="rId12" imgW="774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200" y="4186973"/>
                        <a:ext cx="1506537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61275"/>
              </p:ext>
            </p:extLst>
          </p:nvPr>
        </p:nvGraphicFramePr>
        <p:xfrm>
          <a:off x="333375" y="5226050"/>
          <a:ext cx="18478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6" name="Equation" r:id="rId14" imgW="1231900" imgH="482600" progId="Equation.3">
                  <p:embed/>
                </p:oleObj>
              </mc:Choice>
              <mc:Fallback>
                <p:oleObj name="Equation" r:id="rId14" imgW="1231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3375" y="5226050"/>
                        <a:ext cx="184785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166611" y="4419600"/>
            <a:ext cx="9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verage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48274" y="5414890"/>
            <a:ext cx="187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deviation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7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54" y="1600200"/>
            <a:ext cx="8229600" cy="4525963"/>
          </a:xfrm>
        </p:spPr>
        <p:txBody>
          <a:bodyPr/>
          <a:lstStyle/>
          <a:p>
            <a:r>
              <a:rPr lang="en-US" dirty="0" smtClean="0"/>
              <a:t>Data: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8522"/>
              </p:ext>
            </p:extLst>
          </p:nvPr>
        </p:nvGraphicFramePr>
        <p:xfrm>
          <a:off x="1905000" y="1752600"/>
          <a:ext cx="1600200" cy="43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" name="Equation" r:id="rId4" imgW="787400" imgH="215900" progId="Equation.3">
                  <p:embed/>
                </p:oleObj>
              </mc:Choice>
              <mc:Fallback>
                <p:oleObj name="Equation" r:id="rId4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1752600"/>
                        <a:ext cx="1600200" cy="43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256672"/>
              </p:ext>
            </p:extLst>
          </p:nvPr>
        </p:nvGraphicFramePr>
        <p:xfrm>
          <a:off x="1155306" y="2362200"/>
          <a:ext cx="37433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" name="Equation" r:id="rId6" imgW="1841500" imgH="1193800" progId="Equation.3">
                  <p:embed/>
                </p:oleObj>
              </mc:Choice>
              <mc:Fallback>
                <p:oleObj name="Equation" r:id="rId6" imgW="1841500" imgH="119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5306" y="2362200"/>
                        <a:ext cx="3743325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485385"/>
              </p:ext>
            </p:extLst>
          </p:nvPr>
        </p:nvGraphicFramePr>
        <p:xfrm>
          <a:off x="228600" y="3348227"/>
          <a:ext cx="939800" cy="60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5" name="Equation" r:id="rId8" imgW="355600" imgH="228600" progId="Equation.3">
                  <p:embed/>
                </p:oleObj>
              </mc:Choice>
              <mc:Fallback>
                <p:oleObj name="Equation" r:id="rId8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3348227"/>
                        <a:ext cx="939800" cy="604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271093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56712"/>
              </p:ext>
            </p:extLst>
          </p:nvPr>
        </p:nvGraphicFramePr>
        <p:xfrm>
          <a:off x="609600" y="4953000"/>
          <a:ext cx="364066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" name="Equation" r:id="rId10" imgW="2184400" imgH="457200" progId="Equation.3">
                  <p:embed/>
                </p:oleObj>
              </mc:Choice>
              <mc:Fallback>
                <p:oleObj name="Equation" r:id="rId10" imgW="2184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" y="4953000"/>
                        <a:ext cx="364066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662449"/>
              </p:ext>
            </p:extLst>
          </p:nvPr>
        </p:nvGraphicFramePr>
        <p:xfrm>
          <a:off x="5367338" y="1838325"/>
          <a:ext cx="30480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7" name="Equation" r:id="rId12" imgW="1701800" imgH="939800" progId="Equation.3">
                  <p:embed/>
                </p:oleObj>
              </mc:Choice>
              <mc:Fallback>
                <p:oleObj name="Equation" r:id="rId12" imgW="17018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67338" y="1838325"/>
                        <a:ext cx="3048000" cy="168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172884"/>
              </p:ext>
            </p:extLst>
          </p:nvPr>
        </p:nvGraphicFramePr>
        <p:xfrm>
          <a:off x="5257800" y="3940175"/>
          <a:ext cx="375285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8" name="Equation" r:id="rId14" imgW="2095500" imgH="939800" progId="Equation.3">
                  <p:embed/>
                </p:oleObj>
              </mc:Choice>
              <mc:Fallback>
                <p:oleObj name="Equation" r:id="rId14" imgW="20955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57800" y="3940175"/>
                        <a:ext cx="3752850" cy="168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18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3, 4, 5, 6, 7</a:t>
            </a:r>
          </a:p>
          <a:p>
            <a:pPr lvl="1"/>
            <a:r>
              <a:rPr lang="en-US" dirty="0" smtClean="0"/>
              <a:t>M=5</a:t>
            </a:r>
          </a:p>
          <a:p>
            <a:pPr lvl="1"/>
            <a:r>
              <a:rPr lang="en-US" dirty="0" smtClean="0"/>
              <a:t>          ???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43600" y="1673964"/>
            <a:ext cx="1847850" cy="1691536"/>
            <a:chOff x="5943600" y="1673964"/>
            <a:chExt cx="1847850" cy="1691536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80206"/>
                </p:ext>
              </p:extLst>
            </p:nvPr>
          </p:nvGraphicFramePr>
          <p:xfrm>
            <a:off x="5943600" y="2590800"/>
            <a:ext cx="184785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0" name="Equation" r:id="rId4" imgW="1231900" imgH="482600" progId="Equation.3">
                    <p:embed/>
                  </p:oleObj>
                </mc:Choice>
                <mc:Fallback>
                  <p:oleObj name="Equation" r:id="rId4" imgW="12319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43600" y="2590800"/>
                          <a:ext cx="1847850" cy="77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017026"/>
                </p:ext>
              </p:extLst>
            </p:nvPr>
          </p:nvGraphicFramePr>
          <p:xfrm>
            <a:off x="5943600" y="1673964"/>
            <a:ext cx="1506537" cy="941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1" name="Equation" r:id="rId6" imgW="774700" imgH="482600" progId="Equation.3">
                    <p:embed/>
                  </p:oleObj>
                </mc:Choice>
                <mc:Fallback>
                  <p:oleObj name="Equation" r:id="rId6" imgW="7747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43600" y="1673964"/>
                          <a:ext cx="1506537" cy="941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595585"/>
              </p:ext>
            </p:extLst>
          </p:nvPr>
        </p:nvGraphicFramePr>
        <p:xfrm>
          <a:off x="1219200" y="2639946"/>
          <a:ext cx="939800" cy="60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" name="Equation" r:id="rId8" imgW="355600" imgH="228600" progId="Equation.3">
                  <p:embed/>
                </p:oleObj>
              </mc:Choice>
              <mc:Fallback>
                <p:oleObj name="Equation" r:id="rId8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9200" y="2639946"/>
                        <a:ext cx="939800" cy="604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051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3, 4, 5, 6, 7</a:t>
            </a:r>
          </a:p>
          <a:p>
            <a:pPr lvl="1"/>
            <a:r>
              <a:rPr lang="en-US" dirty="0" smtClean="0"/>
              <a:t>M=5</a:t>
            </a:r>
          </a:p>
          <a:p>
            <a:pPr lvl="1"/>
            <a:r>
              <a:rPr lang="en-US" dirty="0" smtClean="0"/>
              <a:t>       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43600" y="1673964"/>
            <a:ext cx="1847850" cy="1691536"/>
            <a:chOff x="5943600" y="1673964"/>
            <a:chExt cx="1847850" cy="1691536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5500645"/>
                </p:ext>
              </p:extLst>
            </p:nvPr>
          </p:nvGraphicFramePr>
          <p:xfrm>
            <a:off x="5943600" y="2590800"/>
            <a:ext cx="184785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8" name="Equation" r:id="rId4" imgW="1231900" imgH="482600" progId="Equation.3">
                    <p:embed/>
                  </p:oleObj>
                </mc:Choice>
                <mc:Fallback>
                  <p:oleObj name="Equation" r:id="rId4" imgW="12319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43600" y="2590800"/>
                          <a:ext cx="1847850" cy="77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5725567"/>
                </p:ext>
              </p:extLst>
            </p:nvPr>
          </p:nvGraphicFramePr>
          <p:xfrm>
            <a:off x="5943600" y="1673964"/>
            <a:ext cx="1506537" cy="941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9" name="Equation" r:id="rId6" imgW="774700" imgH="482600" progId="Equation.3">
                    <p:embed/>
                  </p:oleObj>
                </mc:Choice>
                <mc:Fallback>
                  <p:oleObj name="Equation" r:id="rId6" imgW="7747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43600" y="1673964"/>
                          <a:ext cx="1506537" cy="941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408606"/>
              </p:ext>
            </p:extLst>
          </p:nvPr>
        </p:nvGraphicFramePr>
        <p:xfrm>
          <a:off x="1371600" y="2627785"/>
          <a:ext cx="11747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0" name="Equation" r:id="rId8" imgW="444500" imgH="419100" progId="Equation.3">
                  <p:embed/>
                </p:oleObj>
              </mc:Choice>
              <mc:Fallback>
                <p:oleObj name="Equation" r:id="rId8" imgW="444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1600" y="2627785"/>
                        <a:ext cx="11747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043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3, 9, 9, 3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    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43600" y="1673964"/>
            <a:ext cx="1847850" cy="1691536"/>
            <a:chOff x="5943600" y="1673964"/>
            <a:chExt cx="1847850" cy="1691536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7056003"/>
                </p:ext>
              </p:extLst>
            </p:nvPr>
          </p:nvGraphicFramePr>
          <p:xfrm>
            <a:off x="5943600" y="2590800"/>
            <a:ext cx="184785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9" name="Equation" r:id="rId4" imgW="1231900" imgH="482600" progId="Equation.3">
                    <p:embed/>
                  </p:oleObj>
                </mc:Choice>
                <mc:Fallback>
                  <p:oleObj name="Equation" r:id="rId4" imgW="12319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43600" y="2590800"/>
                          <a:ext cx="1847850" cy="77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868070"/>
                </p:ext>
              </p:extLst>
            </p:nvPr>
          </p:nvGraphicFramePr>
          <p:xfrm>
            <a:off x="5943600" y="1673964"/>
            <a:ext cx="1506537" cy="941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0" name="Equation" r:id="rId6" imgW="774700" imgH="482600" progId="Equation.3">
                    <p:embed/>
                  </p:oleObj>
                </mc:Choice>
                <mc:Fallback>
                  <p:oleObj name="Equation" r:id="rId6" imgW="7747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43600" y="1673964"/>
                          <a:ext cx="1506537" cy="941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18868"/>
              </p:ext>
            </p:extLst>
          </p:nvPr>
        </p:nvGraphicFramePr>
        <p:xfrm>
          <a:off x="1220788" y="2627313"/>
          <a:ext cx="14763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1" name="Equation" r:id="rId8" imgW="558800" imgH="419100" progId="Equation.3">
                  <p:embed/>
                </p:oleObj>
              </mc:Choice>
              <mc:Fallback>
                <p:oleObj name="Equation" r:id="rId8" imgW="5588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20788" y="2627313"/>
                        <a:ext cx="1476375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08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3, 9, 9, 3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    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43600" y="1673964"/>
            <a:ext cx="1847850" cy="1691536"/>
            <a:chOff x="5943600" y="1673964"/>
            <a:chExt cx="1847850" cy="1691536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91781"/>
                </p:ext>
              </p:extLst>
            </p:nvPr>
          </p:nvGraphicFramePr>
          <p:xfrm>
            <a:off x="5943600" y="2590800"/>
            <a:ext cx="184785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40" name="Equation" r:id="rId4" imgW="1231900" imgH="482600" progId="Equation.3">
                    <p:embed/>
                  </p:oleObj>
                </mc:Choice>
                <mc:Fallback>
                  <p:oleObj name="Equation" r:id="rId4" imgW="12319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43600" y="2590800"/>
                          <a:ext cx="1847850" cy="77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043031"/>
                </p:ext>
              </p:extLst>
            </p:nvPr>
          </p:nvGraphicFramePr>
          <p:xfrm>
            <a:off x="5943600" y="1673964"/>
            <a:ext cx="1506537" cy="941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41" name="Equation" r:id="rId6" imgW="774700" imgH="482600" progId="Equation.3">
                    <p:embed/>
                  </p:oleObj>
                </mc:Choice>
                <mc:Fallback>
                  <p:oleObj name="Equation" r:id="rId6" imgW="7747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43600" y="1673964"/>
                          <a:ext cx="1506537" cy="941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79939"/>
              </p:ext>
            </p:extLst>
          </p:nvPr>
        </p:nvGraphicFramePr>
        <p:xfrm>
          <a:off x="1371600" y="2627313"/>
          <a:ext cx="117316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2" name="Equation" r:id="rId8" imgW="444500" imgH="419100" progId="Equation.3">
                  <p:embed/>
                </p:oleObj>
              </mc:Choice>
              <mc:Fallback>
                <p:oleObj name="Equation" r:id="rId8" imgW="444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1600" y="2627313"/>
                        <a:ext cx="1173163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074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426978"/>
              </p:ext>
            </p:extLst>
          </p:nvPr>
        </p:nvGraphicFramePr>
        <p:xfrm>
          <a:off x="1905000" y="1600200"/>
          <a:ext cx="5974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43"/>
                <a:gridCol w="2987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2286000"/>
            <a:ext cx="41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85029" y="1698625"/>
            <a:ext cx="2539796" cy="1646238"/>
            <a:chOff x="5585029" y="1698625"/>
            <a:chExt cx="2539796" cy="164623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8442330"/>
                </p:ext>
              </p:extLst>
            </p:nvPr>
          </p:nvGraphicFramePr>
          <p:xfrm>
            <a:off x="5610225" y="2611438"/>
            <a:ext cx="2514600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97" name="Equation" r:id="rId4" imgW="1676400" imgH="457200" progId="Equation.3">
                    <p:embed/>
                  </p:oleObj>
                </mc:Choice>
                <mc:Fallback>
                  <p:oleObj name="Equation" r:id="rId4" imgW="16764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10225" y="2611438"/>
                          <a:ext cx="2514600" cy="733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104454"/>
                </p:ext>
              </p:extLst>
            </p:nvPr>
          </p:nvGraphicFramePr>
          <p:xfrm>
            <a:off x="5585029" y="1698625"/>
            <a:ext cx="1481138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98" name="Equation" r:id="rId6" imgW="762000" imgH="457200" progId="Equation.3">
                    <p:embed/>
                  </p:oleObj>
                </mc:Choice>
                <mc:Fallback>
                  <p:oleObj name="Equation" r:id="rId6" imgW="762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85029" y="1698625"/>
                          <a:ext cx="1481138" cy="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052640"/>
              </p:ext>
            </p:extLst>
          </p:nvPr>
        </p:nvGraphicFramePr>
        <p:xfrm>
          <a:off x="1143000" y="3664842"/>
          <a:ext cx="23495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9" name="Equation" r:id="rId8" imgW="889000" imgH="749300" progId="Equation.3">
                  <p:embed/>
                </p:oleObj>
              </mc:Choice>
              <mc:Fallback>
                <p:oleObj name="Equation" r:id="rId8" imgW="8890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3664842"/>
                        <a:ext cx="2349500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066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835399"/>
              </p:ext>
            </p:extLst>
          </p:nvPr>
        </p:nvGraphicFramePr>
        <p:xfrm>
          <a:off x="1905000" y="1600200"/>
          <a:ext cx="5974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43"/>
                <a:gridCol w="2987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2286000"/>
            <a:ext cx="41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85029" y="1698625"/>
            <a:ext cx="2539796" cy="1646238"/>
            <a:chOff x="5585029" y="1698625"/>
            <a:chExt cx="2539796" cy="164623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4279877"/>
                </p:ext>
              </p:extLst>
            </p:nvPr>
          </p:nvGraphicFramePr>
          <p:xfrm>
            <a:off x="5610225" y="2611438"/>
            <a:ext cx="2514600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6" name="Equation" r:id="rId4" imgW="1676400" imgH="457200" progId="Equation.3">
                    <p:embed/>
                  </p:oleObj>
                </mc:Choice>
                <mc:Fallback>
                  <p:oleObj name="Equation" r:id="rId4" imgW="16764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10225" y="2611438"/>
                          <a:ext cx="2514600" cy="733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1701332"/>
                </p:ext>
              </p:extLst>
            </p:nvPr>
          </p:nvGraphicFramePr>
          <p:xfrm>
            <a:off x="5585029" y="1698625"/>
            <a:ext cx="1481138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7" name="Equation" r:id="rId6" imgW="762000" imgH="457200" progId="Equation.3">
                    <p:embed/>
                  </p:oleObj>
                </mc:Choice>
                <mc:Fallback>
                  <p:oleObj name="Equation" r:id="rId6" imgW="762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85029" y="1698625"/>
                          <a:ext cx="1481138" cy="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1828"/>
              </p:ext>
            </p:extLst>
          </p:nvPr>
        </p:nvGraphicFramePr>
        <p:xfrm>
          <a:off x="588963" y="3665538"/>
          <a:ext cx="34575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8" name="Equation" r:id="rId8" imgW="1308100" imgH="749300" progId="Equation.3">
                  <p:embed/>
                </p:oleObj>
              </mc:Choice>
              <mc:Fallback>
                <p:oleObj name="Equation" r:id="rId8" imgW="13081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963" y="3665538"/>
                        <a:ext cx="3457575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52981" y="2276437"/>
            <a:ext cx="66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X-u = 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804118"/>
              </p:ext>
            </p:extLst>
          </p:nvPr>
        </p:nvGraphicFramePr>
        <p:xfrm>
          <a:off x="3657600" y="1600200"/>
          <a:ext cx="7421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/>
                <a:gridCol w="3687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51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Density Function: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Fit from the data</a:t>
            </a:r>
          </a:p>
          <a:p>
            <a:r>
              <a:rPr lang="en-US" dirty="0" smtClean="0"/>
              <a:t>Multivariate Gaussians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46539"/>
              </p:ext>
            </p:extLst>
          </p:nvPr>
        </p:nvGraphicFramePr>
        <p:xfrm>
          <a:off x="2122429" y="2286000"/>
          <a:ext cx="3352800" cy="68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4" name="Equation" r:id="rId4" imgW="2171700" imgH="444500" progId="Equation.3">
                  <p:embed/>
                </p:oleObj>
              </mc:Choice>
              <mc:Fallback>
                <p:oleObj name="Equation" r:id="rId4" imgW="2171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429" y="2286000"/>
                        <a:ext cx="3352800" cy="686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505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as Generalization of k-Means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77855" y="2555246"/>
            <a:ext cx="4000500" cy="2456894"/>
            <a:chOff x="1676400" y="1417638"/>
            <a:chExt cx="4000500" cy="2456894"/>
          </a:xfrm>
        </p:grpSpPr>
        <p:grpSp>
          <p:nvGrpSpPr>
            <p:cNvPr id="15" name="Group 14"/>
            <p:cNvGrpSpPr/>
            <p:nvPr/>
          </p:nvGrpSpPr>
          <p:grpSpPr>
            <a:xfrm>
              <a:off x="1676400" y="1417638"/>
              <a:ext cx="4000500" cy="2456894"/>
              <a:chOff x="1676400" y="1417638"/>
              <a:chExt cx="5105400" cy="337129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76400" y="2127894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76600" y="141763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05200" y="194322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72200" y="2497226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62600" y="35052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53200" y="3689866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34000" y="44196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676900" y="44196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3505200" y="2938988"/>
              <a:ext cx="216658" cy="269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62400" y="2483468"/>
              <a:ext cx="216658" cy="269158"/>
            </a:xfrm>
            <a:prstGeom prst="ellips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20655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Each point is attracted to a center to the proportion of the posterior likelihood</a:t>
            </a:r>
            <a:r>
              <a:rPr lang="en-US" dirty="0" smtClean="0"/>
              <a:t>.</a:t>
            </a:r>
          </a:p>
          <a:p>
            <a:r>
              <a:rPr lang="en-US" dirty="0"/>
              <a:t>http://en.wikipedia.org/wiki/Expectation%E2%80%93maximization_algorithm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1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36918"/>
          </a:xfrm>
        </p:spPr>
        <p:txBody>
          <a:bodyPr/>
          <a:lstStyle/>
          <a:p>
            <a:r>
              <a:rPr lang="en-US" dirty="0" smtClean="0"/>
              <a:t>Is there a structure?</a:t>
            </a:r>
          </a:p>
          <a:p>
            <a:pPr lvl="1"/>
            <a:r>
              <a:rPr lang="en-US" dirty="0" smtClean="0"/>
              <a:t>Yes/No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70039" y="5486400"/>
            <a:ext cx="4825961" cy="22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70039" y="2937119"/>
            <a:ext cx="0" cy="2571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5650468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752453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276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00300" y="364593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6187" y="349167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8900" y="349167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70381" y="379833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0219" y="38218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46106" y="36675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58819" y="36675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00300" y="39742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41981" y="389624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27681" y="426557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43568" y="411131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56281" y="411131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97762" y="441797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444144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3487" y="428719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14968" y="404864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27681" y="459384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9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897221"/>
              </p:ext>
            </p:extLst>
          </p:nvPr>
        </p:nvGraphicFramePr>
        <p:xfrm>
          <a:off x="1139825" y="1704976"/>
          <a:ext cx="32829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1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9825" y="1704976"/>
                        <a:ext cx="32829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2775" y="1438574"/>
            <a:ext cx="34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Prior probability of each cluster: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each class: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174884"/>
              </p:ext>
            </p:extLst>
          </p:nvPr>
        </p:nvGraphicFramePr>
        <p:xfrm>
          <a:off x="6229350" y="1971675"/>
          <a:ext cx="571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2" name="Equation" r:id="rId6" imgW="381000" imgH="241300" progId="Equation.3">
                  <p:embed/>
                </p:oleObj>
              </mc:Choice>
              <mc:Fallback>
                <p:oleObj name="Equation" r:id="rId6" imgW="381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9350" y="1971675"/>
                        <a:ext cx="5715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3048000"/>
            <a:ext cx="25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E-Step: Assume we know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021520"/>
              </p:ext>
            </p:extLst>
          </p:nvPr>
        </p:nvGraphicFramePr>
        <p:xfrm>
          <a:off x="7895951" y="1445222"/>
          <a:ext cx="12033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3" name="Equation" r:id="rId8" imgW="812800" imgH="215900" progId="Equation.3">
                  <p:embed/>
                </p:oleObj>
              </mc:Choice>
              <mc:Fallback>
                <p:oleObj name="Equation" r:id="rId8" imgW="812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95951" y="1445222"/>
                        <a:ext cx="1203325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730951"/>
              </p:ext>
            </p:extLst>
          </p:nvPr>
        </p:nvGraphicFramePr>
        <p:xfrm>
          <a:off x="3447398" y="3005554"/>
          <a:ext cx="975034" cy="40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4" name="Equation" r:id="rId10" imgW="571500" imgH="241300" progId="Equation.3">
                  <p:embed/>
                </p:oleObj>
              </mc:Choice>
              <mc:Fallback>
                <p:oleObj name="Equation" r:id="rId10" imgW="571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47398" y="3005554"/>
                        <a:ext cx="975034" cy="409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897363"/>
              </p:ext>
            </p:extLst>
          </p:nvPr>
        </p:nvGraphicFramePr>
        <p:xfrm>
          <a:off x="1262062" y="3579813"/>
          <a:ext cx="6321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5" name="Equation" r:id="rId12" imgW="3517900" imgH="317500" progId="Equation.3">
                  <p:embed/>
                </p:oleObj>
              </mc:Choice>
              <mc:Fallback>
                <p:oleObj name="Equation" r:id="rId12" imgW="3517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62062" y="3579813"/>
                        <a:ext cx="632142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4343400"/>
            <a:ext cx="93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-Step: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5362"/>
              </p:ext>
            </p:extLst>
          </p:nvPr>
        </p:nvGraphicFramePr>
        <p:xfrm>
          <a:off x="2078037" y="4343400"/>
          <a:ext cx="4151313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6" name="Equation" r:id="rId14" imgW="2082800" imgH="1143000" progId="Equation.3">
                  <p:embed/>
                </p:oleObj>
              </mc:Choice>
              <mc:Fallback>
                <p:oleObj name="Equation" r:id="rId14" imgW="20828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78037" y="4343400"/>
                        <a:ext cx="4151313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31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Quiz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1904999"/>
          </a:xfrm>
        </p:spPr>
        <p:txBody>
          <a:bodyPr/>
          <a:lstStyle/>
          <a:p>
            <a:r>
              <a:rPr lang="en-US" dirty="0" smtClean="0"/>
              <a:t>X1 Correspond to C1 or C2?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2555246"/>
            <a:ext cx="179127" cy="2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242760"/>
            <a:ext cx="179127" cy="2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370621"/>
            <a:ext cx="179127" cy="2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64700" y="3037393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2761539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89527" y="2133600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11699" y="3370621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81063" y="3001289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4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Quiz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1904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shape of the </a:t>
            </a:r>
            <a:r>
              <a:rPr lang="en-US" dirty="0"/>
              <a:t>G</a:t>
            </a:r>
            <a:r>
              <a:rPr lang="en-US" dirty="0" smtClean="0"/>
              <a:t>aussian?</a:t>
            </a:r>
          </a:p>
          <a:p>
            <a:pPr lvl="1"/>
            <a:r>
              <a:rPr lang="en-US" dirty="0" smtClean="0"/>
              <a:t>Circular</a:t>
            </a:r>
          </a:p>
          <a:p>
            <a:pPr lvl="1"/>
            <a:r>
              <a:rPr lang="en-US" dirty="0" smtClean="0"/>
              <a:t>elongated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11236" y="3010945"/>
            <a:ext cx="179127" cy="2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8327" y="4191000"/>
            <a:ext cx="179127" cy="2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370621"/>
            <a:ext cx="179127" cy="2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59071" y="3742109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850535"/>
              </p:ext>
            </p:extLst>
          </p:nvPr>
        </p:nvGraphicFramePr>
        <p:xfrm>
          <a:off x="5486960" y="1600201"/>
          <a:ext cx="860545" cy="54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Equation" r:id="rId4" imgW="381000" imgH="241300" progId="Equation.3">
                  <p:embed/>
                </p:oleObj>
              </mc:Choice>
              <mc:Fallback>
                <p:oleObj name="Equation" r:id="rId4" imgW="381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960" y="1600201"/>
                        <a:ext cx="860545" cy="54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286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EM </a:t>
            </a:r>
            <a:r>
              <a:rPr lang="en-US" dirty="0" err="1" smtClean="0"/>
              <a:t>vs</a:t>
            </a:r>
            <a:r>
              <a:rPr lang="en-US" dirty="0" smtClean="0"/>
              <a:t>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600200"/>
            <a:ext cx="2286000" cy="4525963"/>
          </a:xfrm>
        </p:spPr>
        <p:txBody>
          <a:bodyPr/>
          <a:lstStyle/>
          <a:p>
            <a:r>
              <a:rPr lang="en-US" dirty="0" smtClean="0"/>
              <a:t>EM</a:t>
            </a:r>
          </a:p>
          <a:p>
            <a:pPr lvl="1"/>
            <a:r>
              <a:rPr lang="en-US" dirty="0" smtClean="0"/>
              <a:t>C1-&gt;A</a:t>
            </a:r>
          </a:p>
          <a:p>
            <a:pPr lvl="1"/>
            <a:r>
              <a:rPr lang="en-US" dirty="0" smtClean="0"/>
              <a:t>C1-&gt;B</a:t>
            </a:r>
          </a:p>
          <a:p>
            <a:pPr lvl="1"/>
            <a:endParaRPr lang="en-US" dirty="0"/>
          </a:p>
          <a:p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C1-&gt;A</a:t>
            </a:r>
          </a:p>
          <a:p>
            <a:pPr lvl="1"/>
            <a:r>
              <a:rPr lang="en-US" dirty="0" smtClean="0"/>
              <a:t>C1-&gt;B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90600" y="1766758"/>
            <a:ext cx="2362200" cy="1509842"/>
            <a:chOff x="5317244" y="2286000"/>
            <a:chExt cx="1828014" cy="888574"/>
          </a:xfrm>
        </p:grpSpPr>
        <p:sp>
          <p:nvSpPr>
            <p:cNvPr id="5" name="Rectangle 4"/>
            <p:cNvSpPr/>
            <p:nvPr/>
          </p:nvSpPr>
          <p:spPr>
            <a:xfrm>
              <a:off x="5334000" y="2286000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17244" y="2805242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0" y="2286000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41244" y="2805242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6400" y="1908494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898167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84729" y="2267499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6000" y="2267499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12252" y="2244736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37414" y="2244736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56437" y="2257854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81599" y="2257854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8712" y="309193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76941" y="3091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97279" y="3059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508" y="3059668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07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 of clusters k?</a:t>
            </a:r>
          </a:p>
          <a:p>
            <a:pPr lvl="1"/>
            <a:r>
              <a:rPr lang="en-US" dirty="0" smtClean="0"/>
              <a:t>Minimize: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679"/>
              </p:ext>
            </p:extLst>
          </p:nvPr>
        </p:nvGraphicFramePr>
        <p:xfrm>
          <a:off x="3013869" y="2057400"/>
          <a:ext cx="35798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Equation" r:id="rId4" imgW="1993900" imgH="482600" progId="Equation.3">
                  <p:embed/>
                </p:oleObj>
              </mc:Choice>
              <mc:Fallback>
                <p:oleObj name="Equation" r:id="rId4" imgW="1993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3869" y="2057400"/>
                        <a:ext cx="3579812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69829" y="3352800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Guess initial 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Remove unnecessary clusters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Create new random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20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</a:p>
          <a:p>
            <a:r>
              <a:rPr lang="en-US" smtClean="0"/>
              <a:t>Expectation </a:t>
            </a:r>
            <a:r>
              <a:rPr lang="en-US" dirty="0" smtClean="0"/>
              <a:t>Maximization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25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Project the two-dimensional space (x1, x2) to a one dimensional space (x3).</a:t>
            </a:r>
          </a:p>
          <a:p>
            <a:r>
              <a:rPr lang="en-US" dirty="0" smtClean="0"/>
              <a:t>The orthogonal of x3 carries virtually no information about the dataset. 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990600" y="3238936"/>
            <a:ext cx="5603072" cy="3452013"/>
            <a:chOff x="990600" y="3238936"/>
            <a:chExt cx="5603072" cy="3452013"/>
          </a:xfrm>
        </p:grpSpPr>
        <p:grpSp>
          <p:nvGrpSpPr>
            <p:cNvPr id="25" name="Group 24"/>
            <p:cNvGrpSpPr/>
            <p:nvPr/>
          </p:nvGrpSpPr>
          <p:grpSpPr>
            <a:xfrm>
              <a:off x="990600" y="3423602"/>
              <a:ext cx="5603072" cy="3267347"/>
              <a:chOff x="990600" y="3423602"/>
              <a:chExt cx="5603072" cy="326734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990600" y="3423602"/>
                <a:ext cx="5603072" cy="3267347"/>
                <a:chOff x="194877" y="1789929"/>
                <a:chExt cx="5603072" cy="3267347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855316" y="1974595"/>
                  <a:ext cx="0" cy="257196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5376477" y="4687944"/>
                  <a:ext cx="4214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X1</a:t>
                  </a:r>
                  <a:endParaRPr lang="en-US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94877" y="1789929"/>
                  <a:ext cx="4214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X2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442777" y="2607456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328477" y="2683408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43529" y="2792122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478272" y="286807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871496" y="3288268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696882" y="347293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486896" y="3657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328477" y="2976788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985577" y="301168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706872" y="261732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671377" y="243265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935472" y="231256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1371600" y="1974595"/>
                  <a:ext cx="2286000" cy="214020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1" idx="1"/>
                  <a:endCxn id="10" idx="0"/>
                </p:cNvCxnSpPr>
                <p:nvPr/>
              </p:nvCxnSpPr>
              <p:spPr>
                <a:xfrm flipH="1" flipV="1">
                  <a:off x="2257829" y="2792122"/>
                  <a:ext cx="220443" cy="26061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Arrow Connector 22"/>
              <p:cNvCxnSpPr/>
              <p:nvPr/>
            </p:nvCxnSpPr>
            <p:spPr>
              <a:xfrm>
                <a:off x="1651039" y="6180229"/>
                <a:ext cx="45211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4453323" y="3238936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5644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17014" y="1747342"/>
            <a:ext cx="0" cy="2571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38175" y="4460691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6575" y="1562676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90349" y="324568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97170" y="34303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2108" y="303697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68570" y="324568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3194" y="306101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8580" y="324568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48594" y="34303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90175" y="274953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2150" y="287634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47549" y="284865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18949" y="30521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13652" y="287634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17014" y="4319303"/>
            <a:ext cx="47318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0600" y="5410200"/>
            <a:ext cx="42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dimensions do we REALLY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0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17014" y="1747342"/>
            <a:ext cx="0" cy="2571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38175" y="4460691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6575" y="1562676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90349" y="324568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97170" y="34303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2108" y="303697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68570" y="324568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3194" y="306101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8580" y="324568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48594" y="34303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90175" y="274953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2150" y="287634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47549" y="284865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18949" y="30521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13652" y="287634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17014" y="4319303"/>
            <a:ext cx="47318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0600" y="5410200"/>
            <a:ext cx="445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dimensions do we REALLY need? 1</a:t>
            </a:r>
          </a:p>
          <a:p>
            <a:r>
              <a:rPr lang="en-US" dirty="0"/>
              <a:t>	</a:t>
            </a:r>
            <a:r>
              <a:rPr lang="en-US" dirty="0" smtClean="0"/>
              <a:t>However, no-linear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76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1) Fit a Gaussian</a:t>
            </a:r>
          </a:p>
          <a:p>
            <a:r>
              <a:rPr lang="en-US" dirty="0" smtClean="0"/>
              <a:t>2) Calculate the eigenvalues and </a:t>
            </a:r>
            <a:r>
              <a:rPr lang="en-US" dirty="0"/>
              <a:t>eigenvectors</a:t>
            </a:r>
            <a:endParaRPr lang="en-US" dirty="0" smtClean="0"/>
          </a:p>
          <a:p>
            <a:r>
              <a:rPr lang="en-US" dirty="0" smtClean="0"/>
              <a:t>3) Pick eigenvectors which maximum eigenvalues</a:t>
            </a:r>
          </a:p>
          <a:p>
            <a:r>
              <a:rPr lang="en-US" dirty="0" smtClean="0"/>
              <a:t>4) Project data onto your chosen eigenvectors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3423602"/>
            <a:ext cx="5603072" cy="3267347"/>
            <a:chOff x="194877" y="1789929"/>
            <a:chExt cx="5603072" cy="326734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855316" y="1974595"/>
              <a:ext cx="0" cy="25719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76477" y="4687944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4877" y="1789929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42777" y="260745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8477" y="26834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3529" y="279212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8272" y="286807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71496" y="32882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6882" y="347293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896" y="3657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28477" y="297678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5577" y="301168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6872" y="261732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71377" y="243265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35472" y="231256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371600" y="1974595"/>
              <a:ext cx="2286000" cy="2140205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1152182" y="3854182"/>
              <a:ext cx="220443" cy="260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/>
          <p:cNvCxnSpPr/>
          <p:nvPr/>
        </p:nvCxnSpPr>
        <p:spPr>
          <a:xfrm>
            <a:off x="1651039" y="6180229"/>
            <a:ext cx="45211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53323" y="323893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X1’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46876" y="499500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36918"/>
          </a:xfrm>
        </p:spPr>
        <p:txBody>
          <a:bodyPr/>
          <a:lstStyle/>
          <a:p>
            <a:r>
              <a:rPr lang="en-US" dirty="0" smtClean="0"/>
              <a:t>How many clusters?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" y="2752453"/>
            <a:ext cx="5603072" cy="3267347"/>
            <a:chOff x="609600" y="2752453"/>
            <a:chExt cx="5603072" cy="326734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70039" y="5486400"/>
              <a:ext cx="4825961" cy="22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270039" y="2937119"/>
              <a:ext cx="0" cy="25719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791200" y="5650468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2752453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3276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0300" y="364593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16187" y="349167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8900" y="349167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70381" y="379833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0219" y="38218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46106" y="366755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58819" y="366755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0300" y="39742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41981" y="389624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27681" y="426557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3568" y="411131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56281" y="411131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7762" y="441797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7600" y="444144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3487" y="428719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14968" y="404864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7681" y="459384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549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Eigenvectors and eigenvalues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698047"/>
              </p:ext>
            </p:extLst>
          </p:nvPr>
        </p:nvGraphicFramePr>
        <p:xfrm>
          <a:off x="457200" y="1600201"/>
          <a:ext cx="5867400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7010400" y="1602890"/>
            <a:ext cx="121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X1	X2	</a:t>
            </a:r>
          </a:p>
          <a:p>
            <a:r>
              <a:rPr lang="en-US" dirty="0"/>
              <a:t>0	1.9	</a:t>
            </a:r>
          </a:p>
          <a:p>
            <a:r>
              <a:rPr lang="en-US" dirty="0"/>
              <a:t>1	3.1	</a:t>
            </a:r>
          </a:p>
          <a:p>
            <a:r>
              <a:rPr lang="en-US" dirty="0"/>
              <a:t>2	4	</a:t>
            </a:r>
          </a:p>
          <a:p>
            <a:r>
              <a:rPr lang="en-US" dirty="0"/>
              <a:t>3	5.1	</a:t>
            </a:r>
          </a:p>
          <a:p>
            <a:r>
              <a:rPr lang="en-US" dirty="0"/>
              <a:t>4	5.9	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2057400"/>
            <a:ext cx="472440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653009"/>
              </p:ext>
            </p:extLst>
          </p:nvPr>
        </p:nvGraphicFramePr>
        <p:xfrm>
          <a:off x="6306473" y="3691265"/>
          <a:ext cx="2145939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5" name="Equation" r:id="rId5" imgW="1181100" imgH="749300" progId="Equation.3">
                  <p:embed/>
                </p:oleObj>
              </mc:Choice>
              <mc:Fallback>
                <p:oleObj name="Equation" r:id="rId5" imgW="11811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6473" y="3691265"/>
                        <a:ext cx="2145939" cy="136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067778"/>
              </p:ext>
            </p:extLst>
          </p:nvPr>
        </p:nvGraphicFramePr>
        <p:xfrm>
          <a:off x="1417597" y="5054927"/>
          <a:ext cx="347861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6" name="Equation" r:id="rId7" imgW="1917700" imgH="546100" progId="Equation.3">
                  <p:embed/>
                </p:oleObj>
              </mc:Choice>
              <mc:Fallback>
                <p:oleObj name="Equation" r:id="rId7" imgW="1917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7597" y="5054927"/>
                        <a:ext cx="347861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838200" y="3124200"/>
            <a:ext cx="1828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3124200"/>
            <a:ext cx="0" cy="121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Eigenface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Original%20ones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46" r="-25946"/>
          <a:stretch>
            <a:fillRect/>
          </a:stretch>
        </p:blipFill>
        <p:spPr>
          <a:xfrm>
            <a:off x="457200" y="1600201"/>
            <a:ext cx="6650646" cy="3657599"/>
          </a:xfrm>
        </p:spPr>
      </p:pic>
      <p:pic>
        <p:nvPicPr>
          <p:cNvPr id="5" name="Picture 4" descr="Mean%20Fac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53" y="2193918"/>
            <a:ext cx="2258568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4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84527" y="1417638"/>
            <a:ext cx="6269406" cy="4274966"/>
            <a:chOff x="1502994" y="1744834"/>
            <a:chExt cx="5895975" cy="3978481"/>
          </a:xfrm>
        </p:grpSpPr>
        <p:pic>
          <p:nvPicPr>
            <p:cNvPr id="5" name="Picture 4" descr="image004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994" y="3732590"/>
              <a:ext cx="5895975" cy="1990725"/>
            </a:xfrm>
            <a:prstGeom prst="rect">
              <a:avLst/>
            </a:prstGeom>
          </p:spPr>
        </p:pic>
        <p:pic>
          <p:nvPicPr>
            <p:cNvPr id="7" name="Picture 6" descr="image002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994" y="1744834"/>
              <a:ext cx="5895975" cy="199072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724400" y="58674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Maximum Value = 14266 </a:t>
            </a:r>
            <a:endParaRPr lang="fi-FI" dirty="0" smtClean="0"/>
          </a:p>
          <a:p>
            <a:r>
              <a:rPr lang="fi-FI" dirty="0" err="1" smtClean="0"/>
              <a:t>Minimum</a:t>
            </a:r>
            <a:r>
              <a:rPr lang="fi-FI" dirty="0" smtClean="0"/>
              <a:t> </a:t>
            </a:r>
            <a:r>
              <a:rPr lang="fi-FI" dirty="0"/>
              <a:t>Value =11919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3213" y="60619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err="1" smtClean="0"/>
              <a:t>Face</a:t>
            </a:r>
            <a:r>
              <a:rPr lang="fi-FI" dirty="0" smtClean="0"/>
              <a:t>: [11000, 15000]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47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58674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Maximum Value = </a:t>
            </a:r>
            <a:r>
              <a:rPr lang="fi-FI" dirty="0" smtClean="0"/>
              <a:t>14506</a:t>
            </a:r>
          </a:p>
          <a:p>
            <a:r>
              <a:rPr lang="fi-FI" dirty="0" err="1" smtClean="0"/>
              <a:t>Minimum</a:t>
            </a:r>
            <a:r>
              <a:rPr lang="fi-FI" dirty="0" smtClean="0"/>
              <a:t> </a:t>
            </a:r>
            <a:r>
              <a:rPr lang="fi-FI" dirty="0"/>
              <a:t>Value </a:t>
            </a:r>
            <a:r>
              <a:rPr lang="fi-FI" dirty="0" smtClean="0"/>
              <a:t>= 13321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3213" y="60619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err="1" smtClean="0"/>
              <a:t>Face</a:t>
            </a:r>
            <a:r>
              <a:rPr lang="fi-FI" dirty="0" smtClean="0"/>
              <a:t>: [11000, 15000]</a:t>
            </a:r>
            <a:endParaRPr lang="en-US" dirty="0"/>
          </a:p>
        </p:txBody>
      </p:sp>
      <p:pic>
        <p:nvPicPr>
          <p:cNvPr id="3" name="Picture 2" descr="image01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18" y="1134395"/>
            <a:ext cx="5966282" cy="2311934"/>
          </a:xfrm>
          <a:prstGeom prst="rect">
            <a:avLst/>
          </a:prstGeom>
        </p:spPr>
      </p:pic>
      <p:pic>
        <p:nvPicPr>
          <p:cNvPr id="4" name="Picture 3" descr="image01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18" y="3424201"/>
            <a:ext cx="5966282" cy="24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6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Eigenface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14600" y="1436605"/>
            <a:ext cx="5734050" cy="4867275"/>
            <a:chOff x="1752600" y="1436605"/>
            <a:chExt cx="5734050" cy="4867275"/>
          </a:xfrm>
        </p:grpSpPr>
        <p:pic>
          <p:nvPicPr>
            <p:cNvPr id="4" name="Picture 3" descr="image014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436605"/>
              <a:ext cx="5715000" cy="2466975"/>
            </a:xfrm>
            <a:prstGeom prst="rect">
              <a:avLst/>
            </a:prstGeom>
          </p:spPr>
        </p:pic>
        <p:pic>
          <p:nvPicPr>
            <p:cNvPr id="5" name="Picture 4" descr="image016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903580"/>
              <a:ext cx="5734050" cy="24003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14300" y="2057400"/>
            <a:ext cx="262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Max </a:t>
            </a:r>
            <a:r>
              <a:rPr lang="fi-FI" dirty="0"/>
              <a:t>Value = </a:t>
            </a:r>
            <a:r>
              <a:rPr lang="fi-FI" dirty="0" smtClean="0"/>
              <a:t>17072</a:t>
            </a:r>
          </a:p>
          <a:p>
            <a:r>
              <a:rPr lang="fi-FI" dirty="0" smtClean="0"/>
              <a:t>Min Value = 15260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7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</a:t>
            </a:r>
            <a:r>
              <a:rPr lang="en-US" dirty="0" smtClean="0"/>
              <a:t> - 2</a:t>
            </a:r>
            <a:endParaRPr lang="en-US" dirty="0"/>
          </a:p>
        </p:txBody>
      </p:sp>
      <p:pic>
        <p:nvPicPr>
          <p:cNvPr id="4" name="Content Placeholder 3" descr="Eigenfac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14" r="-24814"/>
          <a:stretch>
            <a:fillRect/>
          </a:stretch>
        </p:blipFill>
        <p:spPr>
          <a:xfrm>
            <a:off x="457200" y="1600201"/>
            <a:ext cx="6650648" cy="3657600"/>
          </a:xfrm>
        </p:spPr>
      </p:pic>
      <p:pic>
        <p:nvPicPr>
          <p:cNvPr id="5" name="Picture 4" descr="Mean%20Fac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53" y="2193918"/>
            <a:ext cx="2258568" cy="2478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55545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These are the </a:t>
            </a:r>
            <a:r>
              <a:rPr lang="en-US" dirty="0" err="1"/>
              <a:t>eigenfaces</a:t>
            </a:r>
            <a:r>
              <a:rPr lang="en-US" dirty="0"/>
              <a:t> of our set of original images</a:t>
            </a:r>
          </a:p>
        </p:txBody>
      </p:sp>
    </p:spTree>
    <p:extLst>
      <p:ext uri="{BB962C8B-B14F-4D97-AF65-F5344CB8AC3E}">
        <p14:creationId xmlns:p14="http://schemas.microsoft.com/office/powerpoint/2010/main" val="161017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Piece-wise linear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Dimensionality Reduction</a:t>
            </a:r>
          </a:p>
          <a:p>
            <a:pPr lvl="1"/>
            <a:r>
              <a:rPr lang="en-US" dirty="0" smtClean="0"/>
              <a:t>Local linear embedding</a:t>
            </a:r>
          </a:p>
          <a:p>
            <a:pPr lvl="1"/>
            <a:r>
              <a:rPr lang="en-US" dirty="0" smtClean="0"/>
              <a:t>ISO Map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71600" y="4038600"/>
            <a:ext cx="7620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4038600"/>
            <a:ext cx="8382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71800" y="4191000"/>
            <a:ext cx="7620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33800" y="4191000"/>
            <a:ext cx="838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72000" y="3733800"/>
            <a:ext cx="6096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3733800"/>
            <a:ext cx="7620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11401" y="4191000"/>
            <a:ext cx="371201" cy="62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8664" y="3935879"/>
            <a:ext cx="371201" cy="62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59865" y="3877220"/>
            <a:ext cx="371201" cy="62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36663" y="3836798"/>
            <a:ext cx="371201" cy="62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0" y="4197280"/>
            <a:ext cx="371201" cy="62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86200" y="4038600"/>
            <a:ext cx="371201" cy="62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90491" y="3877220"/>
            <a:ext cx="371201" cy="62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3563441"/>
            <a:ext cx="371201" cy="62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36435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4" name="Content Placeholder 3" descr="S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95" b="-24995"/>
          <a:stretch>
            <a:fillRect/>
          </a:stretch>
        </p:blipFill>
        <p:spPr>
          <a:xfrm>
            <a:off x="762000" y="1417637"/>
            <a:ext cx="7696200" cy="4232613"/>
          </a:xfrm>
        </p:spPr>
      </p:pic>
      <p:sp>
        <p:nvSpPr>
          <p:cNvPr id="5" name="Rectangle 4"/>
          <p:cNvSpPr/>
          <p:nvPr/>
        </p:nvSpPr>
        <p:spPr>
          <a:xfrm>
            <a:off x="5017308" y="582421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clustering by affinity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Will EM/K-Means work in this case?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94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Clustering: Tutorial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43434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5800" y="1600200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2267499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2196079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88258" y="2536657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254125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2528681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33113" y="2783395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7789" y="3276600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18415" y="3411179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93058" y="3545758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06397"/>
              </p:ext>
            </p:extLst>
          </p:nvPr>
        </p:nvGraphicFramePr>
        <p:xfrm>
          <a:off x="4876800" y="2971800"/>
          <a:ext cx="403859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4495800" y="3007442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5800" y="3411179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381491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95800" y="4084074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95800" y="449580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5800" y="487680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79061" y="5257800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79061" y="5638800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79061" y="5990393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29200" y="267123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86400" y="265948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264881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24600" y="2626006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81800" y="266326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39000" y="266326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96200" y="2626006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53400" y="2632141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78471" y="2642847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4170" y="5254456"/>
            <a:ext cx="326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Affinity =  1 /(quadratic distance)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95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Clustering: PCA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70396"/>
              </p:ext>
            </p:extLst>
          </p:nvPr>
        </p:nvGraphicFramePr>
        <p:xfrm>
          <a:off x="1073354" y="1729952"/>
          <a:ext cx="403859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692354" y="1765594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2354" y="2169331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2354" y="257306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2354" y="2842226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2354" y="325395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2354" y="363495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5615" y="4015952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5615" y="4396952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615" y="4748545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25754" y="142938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2954" y="141763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40154" y="140696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21154" y="1384158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78354" y="142141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35554" y="142141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92754" y="1384158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349954" y="1390293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75025" y="1400999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34000" y="1850086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Rank Deficient Matrix</a:t>
            </a:r>
          </a:p>
          <a:p>
            <a:r>
              <a:rPr lang="en-US" dirty="0" smtClean="0"/>
              <a:t>(row/column) vectors of the same class are similar.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19148" y="3059668"/>
            <a:ext cx="3420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Principal Component Analysis (PCA): is a method to identify vectors that are similar in a approximate rank deficient matrix.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4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809941" y="4657435"/>
            <a:ext cx="987232" cy="10423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70568" y="4114800"/>
            <a:ext cx="987232" cy="10423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914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To identify the number of clusters</a:t>
            </a:r>
          </a:p>
          <a:p>
            <a:pPr lvl="1"/>
            <a:r>
              <a:rPr lang="en-US" dirty="0" smtClean="0"/>
              <a:t>To find the center of the clusters</a:t>
            </a:r>
          </a:p>
          <a:p>
            <a:pPr lvl="1"/>
            <a:r>
              <a:rPr lang="en-US" dirty="0" smtClean="0"/>
              <a:t>To find the variance of the clusters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34062" y="3491674"/>
            <a:ext cx="5603072" cy="3267347"/>
            <a:chOff x="609600" y="2752453"/>
            <a:chExt cx="5603072" cy="326734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70039" y="5486400"/>
              <a:ext cx="4825961" cy="22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270039" y="2937119"/>
              <a:ext cx="0" cy="25719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791200" y="5650468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2752453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3276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0300" y="364593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16187" y="349167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8900" y="349167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70381" y="379833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0219" y="38218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46106" y="366755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58819" y="366755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0300" y="39742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41981" y="389624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27681" y="426557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3568" y="411131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56281" y="411131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7762" y="441797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7600" y="444144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3487" y="428719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14968" y="404864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7681" y="459384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3295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Clustering: PCA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36338"/>
              </p:ext>
            </p:extLst>
          </p:nvPr>
        </p:nvGraphicFramePr>
        <p:xfrm>
          <a:off x="616154" y="1729952"/>
          <a:ext cx="403859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235154" y="1765594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5154" y="2169331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5154" y="257306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5154" y="2842226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5154" y="325395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5154" y="363495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8415" y="4015952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8415" y="4396952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8415" y="4748545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8554" y="142938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25754" y="141763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82954" y="140696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63954" y="1384158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21154" y="142141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78354" y="142141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35554" y="1384158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92754" y="1390293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17825" y="1400999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4617"/>
              </p:ext>
            </p:extLst>
          </p:nvPr>
        </p:nvGraphicFramePr>
        <p:xfrm>
          <a:off x="5257800" y="1725863"/>
          <a:ext cx="4487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08595"/>
              </p:ext>
            </p:extLst>
          </p:nvPr>
        </p:nvGraphicFramePr>
        <p:xfrm>
          <a:off x="6172200" y="1754209"/>
          <a:ext cx="4487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89093"/>
              </p:ext>
            </p:extLst>
          </p:nvPr>
        </p:nvGraphicFramePr>
        <p:xfrm>
          <a:off x="7010400" y="1765594"/>
          <a:ext cx="4487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34893"/>
              </p:ext>
            </p:extLst>
          </p:nvPr>
        </p:nvGraphicFramePr>
        <p:xfrm>
          <a:off x="7924800" y="1765594"/>
          <a:ext cx="4487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02088" y="1221035"/>
            <a:ext cx="1381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Eigenvectors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5225534"/>
            <a:ext cx="12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eigenvalues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07671" y="5594866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Dimensionality: # of large eigenvalues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800600" y="3111384"/>
            <a:ext cx="381000" cy="4117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44633" y="64770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744633" y="5225534"/>
            <a:ext cx="0" cy="1251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2"/>
          </p:cNvCxnSpPr>
          <p:nvPr/>
        </p:nvCxnSpPr>
        <p:spPr>
          <a:xfrm flipV="1">
            <a:off x="5744633" y="5594866"/>
            <a:ext cx="1073312" cy="882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527975" y="5460287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789022" y="5534707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636304" y="5803865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404275" y="5695040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43708" y="5803865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45895" y="596419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02071" y="6207842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80323" y="6477000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12604" y="6233356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Clustering: PCA - 2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43434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5800" y="1600200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154942" y="3142021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9081" y="2259523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9081" y="270264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4871" y="2702642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4871" y="2256918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34871" y="3142021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65297" y="2259523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65297" y="3142021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65297" y="2702642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93931"/>
              </p:ext>
            </p:extLst>
          </p:nvPr>
        </p:nvGraphicFramePr>
        <p:xfrm>
          <a:off x="4876800" y="2971800"/>
          <a:ext cx="403859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4495800" y="3007442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5800" y="3411179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381491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95800" y="4084074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95800" y="449580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5800" y="487680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79061" y="5257800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79061" y="5638800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79061" y="5990393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29200" y="267123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86400" y="265948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264881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24600" y="2626006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81800" y="266326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39000" y="266326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96200" y="2626006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53400" y="2632141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78471" y="2642847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4170" y="5254456"/>
            <a:ext cx="326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Affinity =  1 /(quadratic distance)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68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Clustering: PCA -2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09012" y="2034752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9012" y="2438489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9012" y="284222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09012" y="3111384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9012" y="352311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9012" y="390411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2273" y="4285110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92273" y="4666110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92273" y="5017703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442412" y="169854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99612" y="168679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56812" y="1676126"/>
            <a:ext cx="216658" cy="26915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37812" y="1653316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95012" y="169057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52212" y="1690570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9412" y="1653316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66612" y="1659451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991683" y="1670157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38523"/>
              </p:ext>
            </p:extLst>
          </p:nvPr>
        </p:nvGraphicFramePr>
        <p:xfrm>
          <a:off x="5931658" y="1995021"/>
          <a:ext cx="4487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04984"/>
              </p:ext>
            </p:extLst>
          </p:nvPr>
        </p:nvGraphicFramePr>
        <p:xfrm>
          <a:off x="6846058" y="2023367"/>
          <a:ext cx="4487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73237"/>
              </p:ext>
            </p:extLst>
          </p:nvPr>
        </p:nvGraphicFramePr>
        <p:xfrm>
          <a:off x="7684258" y="2034752"/>
          <a:ext cx="4487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5474458" y="3380542"/>
            <a:ext cx="381000" cy="4117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23920"/>
              </p:ext>
            </p:extLst>
          </p:nvPr>
        </p:nvGraphicFramePr>
        <p:xfrm>
          <a:off x="1283458" y="2036885"/>
          <a:ext cx="403859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  <a:gridCol w="448733"/>
              </a:tblGrid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886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43434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5800" y="1600200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154942" y="3142021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3800" y="2949288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9081" y="2702642"/>
            <a:ext cx="216658" cy="269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4200" y="2259523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49110" y="2709785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55345" y="2680130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155345" y="3131343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80778" y="2688775"/>
            <a:ext cx="216658" cy="2691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074857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How many elements do we have in the affinity matrix?</a:t>
            </a:r>
          </a:p>
          <a:p>
            <a:endParaRPr lang="en-US" dirty="0"/>
          </a:p>
          <a:p>
            <a:r>
              <a:rPr lang="en-US" dirty="0" smtClean="0"/>
              <a:t>Q: How many large eigenvalues?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65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Supervised </a:t>
            </a:r>
            <a:r>
              <a:rPr lang="en-US" dirty="0" err="1" smtClean="0"/>
              <a:t>vs</a:t>
            </a:r>
            <a:r>
              <a:rPr lang="en-US" dirty="0" smtClean="0"/>
              <a:t> Unsupervised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2438400"/>
            <a:ext cx="3352800" cy="2895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2424149"/>
            <a:ext cx="3352800" cy="2895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37304"/>
            <a:ext cx="121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Supervised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2875002"/>
            <a:ext cx="146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Unsupervised</a:t>
            </a:r>
          </a:p>
        </p:txBody>
      </p:sp>
    </p:spTree>
    <p:extLst>
      <p:ext uri="{BB962C8B-B14F-4D97-AF65-F5344CB8AC3E}">
        <p14:creationId xmlns:p14="http://schemas.microsoft.com/office/powerpoint/2010/main" val="346201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277" y="1600200"/>
            <a:ext cx="300552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dimensionality of the space?</a:t>
            </a:r>
          </a:p>
          <a:p>
            <a:r>
              <a:rPr lang="en-US" dirty="0" smtClean="0"/>
              <a:t>How many dimensions are intuitively needed to capture the essence of the data?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55316" y="4523876"/>
            <a:ext cx="4825961" cy="22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55316" y="1974595"/>
            <a:ext cx="0" cy="2571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76477" y="4687944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877" y="1789929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2777" y="260745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28477" y="26834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43529" y="279212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78272" y="286807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71496" y="3288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6882" y="347293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86896" y="3657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28477" y="297678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5577" y="301168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6872" y="261732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71377" y="243265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35472" y="231256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2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277" y="1600200"/>
            <a:ext cx="300552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the dimensionality of the space?</a:t>
            </a:r>
          </a:p>
          <a:p>
            <a:pPr lvl="1"/>
            <a:r>
              <a:rPr lang="en-US" dirty="0"/>
              <a:t>2</a:t>
            </a:r>
            <a:endParaRPr lang="en-US" dirty="0" smtClean="0"/>
          </a:p>
          <a:p>
            <a:r>
              <a:rPr lang="en-US" dirty="0" smtClean="0"/>
              <a:t>How many dimensions are intuitively needed to capture the essence of the data?</a:t>
            </a:r>
          </a:p>
          <a:p>
            <a:pPr lvl="1"/>
            <a:r>
              <a:rPr lang="en-US" dirty="0"/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55316" y="4523876"/>
            <a:ext cx="4825961" cy="22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94877" y="1789929"/>
            <a:ext cx="5603072" cy="3267347"/>
            <a:chOff x="194877" y="1789929"/>
            <a:chExt cx="5603072" cy="326734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855316" y="1974595"/>
              <a:ext cx="0" cy="25719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76477" y="4687944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877" y="1789929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42777" y="260745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8477" y="26834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3529" y="279212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8272" y="286807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1496" y="32882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6882" y="347293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6896" y="3657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28477" y="297678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5577" y="301168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06872" y="261732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71377" y="243265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35472" y="231256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371600" y="1974595"/>
              <a:ext cx="2286000" cy="21402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1"/>
              <a:endCxn id="11" idx="0"/>
            </p:cNvCxnSpPr>
            <p:nvPr/>
          </p:nvCxnSpPr>
          <p:spPr>
            <a:xfrm flipH="1" flipV="1">
              <a:off x="2257829" y="2792122"/>
              <a:ext cx="220443" cy="260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16349" y="5486400"/>
            <a:ext cx="3738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Dimensionality reduction:</a:t>
            </a:r>
          </a:p>
          <a:p>
            <a:r>
              <a:rPr lang="en-US" dirty="0"/>
              <a:t>	</a:t>
            </a:r>
            <a:r>
              <a:rPr lang="en-US" dirty="0" smtClean="0"/>
              <a:t>Lower dimensionality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0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26777"/>
            <a:ext cx="3810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Probability distribution:</a:t>
            </a:r>
          </a:p>
          <a:p>
            <a:pPr lvl="1"/>
            <a:r>
              <a:rPr lang="en-US" dirty="0" smtClean="0"/>
              <a:t>IID: </a:t>
            </a:r>
            <a:r>
              <a:rPr lang="en-US" b="1" dirty="0" smtClean="0"/>
              <a:t>Identically distributed </a:t>
            </a:r>
            <a:r>
              <a:rPr lang="en-US" dirty="0" smtClean="0"/>
              <a:t>and </a:t>
            </a:r>
            <a:r>
              <a:rPr lang="en-US" b="1" dirty="0" smtClean="0"/>
              <a:t>independently drawn </a:t>
            </a:r>
            <a:r>
              <a:rPr lang="en-US" dirty="0" smtClean="0"/>
              <a:t>from the same distribution.</a:t>
            </a:r>
          </a:p>
          <a:p>
            <a:pPr lvl="1"/>
            <a:r>
              <a:rPr lang="en-US" dirty="0" smtClean="0"/>
              <a:t>Density estimation:  Identify the density of the underline probability distribution that generates the data.</a:t>
            </a:r>
          </a:p>
          <a:p>
            <a:pPr lvl="2"/>
            <a:r>
              <a:rPr lang="en-US" dirty="0" smtClean="0"/>
              <a:t>Clustering/Dimensionality reduction</a:t>
            </a:r>
          </a:p>
          <a:p>
            <a:r>
              <a:rPr lang="en-US" dirty="0"/>
              <a:t>e</a:t>
            </a:r>
            <a:r>
              <a:rPr lang="en-US" dirty="0" smtClean="0"/>
              <a:t>.g. Blind signal separation</a:t>
            </a:r>
          </a:p>
          <a:p>
            <a:pPr lvl="1"/>
            <a:r>
              <a:rPr lang="en-US" dirty="0" smtClean="0"/>
              <a:t>Factor analysis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553" y="1545312"/>
            <a:ext cx="3775281" cy="2352947"/>
            <a:chOff x="609600" y="2752453"/>
            <a:chExt cx="5603072" cy="326734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70039" y="5486400"/>
              <a:ext cx="4825961" cy="22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270039" y="2937119"/>
              <a:ext cx="0" cy="25719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791200" y="5650468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752453"/>
              <a:ext cx="42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3276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00300" y="364593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6187" y="349167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8900" y="349167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0381" y="379833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219" y="38218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46106" y="366755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58819" y="366755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00300" y="39742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41981" y="389624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27681" y="426557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43568" y="411131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56281" y="411131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97762" y="441797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444144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73487" y="428719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14968" y="404864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27681" y="459384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9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Google street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Concepts discoveries:</a:t>
            </a:r>
          </a:p>
          <a:p>
            <a:pPr lvl="1"/>
            <a:r>
              <a:rPr lang="en-US" dirty="0" smtClean="0"/>
              <a:t>Houses, Trees, pavements, cars, etc.</a:t>
            </a:r>
          </a:p>
          <a:p>
            <a:r>
              <a:rPr lang="en-US" dirty="0" smtClean="0"/>
              <a:t>Learn from observations without target labels</a:t>
            </a:r>
          </a:p>
          <a:p>
            <a:pPr lvl="1"/>
            <a:r>
              <a:rPr lang="en-US" dirty="0" smtClean="0"/>
              <a:t>Andrew Ng, “How many computers to identify a Cat? 16,000” from the New York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1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1717</Words>
  <Application>Microsoft Office PowerPoint</Application>
  <PresentationFormat>On-screen Show (4:3)</PresentationFormat>
  <Paragraphs>566</Paragraphs>
  <Slides>54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Equation</vt:lpstr>
      <vt:lpstr>Microsoft Equation 3.0</vt:lpstr>
      <vt:lpstr>CPSC 7373: Artificial Intelligence Lecture 7: Unsupervised Learning</vt:lpstr>
      <vt:lpstr>Unsupervised Learning</vt:lpstr>
      <vt:lpstr>Unsupervised learning</vt:lpstr>
      <vt:lpstr>Unsupervised learning</vt:lpstr>
      <vt:lpstr>Clustering</vt:lpstr>
      <vt:lpstr>Quiz</vt:lpstr>
      <vt:lpstr>Quiz</vt:lpstr>
      <vt:lpstr>Terminology</vt:lpstr>
      <vt:lpstr>Example: Google street view</vt:lpstr>
      <vt:lpstr>Clustering</vt:lpstr>
      <vt:lpstr>K-Means Clustering</vt:lpstr>
      <vt:lpstr>k-Means Algorithm</vt:lpstr>
      <vt:lpstr>Problems of k-Means</vt:lpstr>
      <vt:lpstr>k-Means Quiz -1</vt:lpstr>
      <vt:lpstr>k-Means Quiz -1</vt:lpstr>
      <vt:lpstr>k-Means Quiz -1</vt:lpstr>
      <vt:lpstr>k-Means Quiz -1</vt:lpstr>
      <vt:lpstr>Expectation Maximization</vt:lpstr>
      <vt:lpstr>Multivariate Gaussian</vt:lpstr>
      <vt:lpstr>Gaussian Learning</vt:lpstr>
      <vt:lpstr>Maximum Likelihood</vt:lpstr>
      <vt:lpstr>Quiz - 1</vt:lpstr>
      <vt:lpstr>Quiz - 1</vt:lpstr>
      <vt:lpstr>Quiz - 2</vt:lpstr>
      <vt:lpstr>Quiz - 2</vt:lpstr>
      <vt:lpstr>Quiz 3</vt:lpstr>
      <vt:lpstr>Quiz 3</vt:lpstr>
      <vt:lpstr>Gaussian Summary</vt:lpstr>
      <vt:lpstr>Expectation Maximization</vt:lpstr>
      <vt:lpstr>EM Algorithm</vt:lpstr>
      <vt:lpstr>EM Quiz - 1</vt:lpstr>
      <vt:lpstr>EM Quiz - 2</vt:lpstr>
      <vt:lpstr>Quiz EM vs k-Means</vt:lpstr>
      <vt:lpstr>Choosing k</vt:lpstr>
      <vt:lpstr>Clustering summary</vt:lpstr>
      <vt:lpstr>Dimensionality Reduction</vt:lpstr>
      <vt:lpstr>Quiz</vt:lpstr>
      <vt:lpstr>Quiz</vt:lpstr>
      <vt:lpstr>Linear Dimensionality Reduction</vt:lpstr>
      <vt:lpstr>Eigenvectors and eigenvalues</vt:lpstr>
      <vt:lpstr>Example: Eigenface </vt:lpstr>
      <vt:lpstr>Eigenface</vt:lpstr>
      <vt:lpstr>Eigenface</vt:lpstr>
      <vt:lpstr>Eigenface</vt:lpstr>
      <vt:lpstr>Eigenface - 2</vt:lpstr>
      <vt:lpstr>Piece-wise linear projection</vt:lpstr>
      <vt:lpstr>Spectral Clustering</vt:lpstr>
      <vt:lpstr>Spectral Clustering: Tutorial</vt:lpstr>
      <vt:lpstr>Spectral Clustering: PCA</vt:lpstr>
      <vt:lpstr>Spectral Clustering: PCA</vt:lpstr>
      <vt:lpstr>Spectral Clustering: PCA - 2</vt:lpstr>
      <vt:lpstr>Spectral Clustering: PCA -2 </vt:lpstr>
      <vt:lpstr>Spectral Clustering</vt:lpstr>
      <vt:lpstr>Supervised vs Unsupervised</vt:lpstr>
    </vt:vector>
  </TitlesOfParts>
  <Company>UAMS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7373: Artificial Intelligence</dc:title>
  <dc:creator>Jiang Bian</dc:creator>
  <cp:lastModifiedBy>Bian, Jiang</cp:lastModifiedBy>
  <cp:revision>1044</cp:revision>
  <cp:lastPrinted>2014-10-15T15:58:10Z</cp:lastPrinted>
  <dcterms:created xsi:type="dcterms:W3CDTF">2012-08-26T18:56:12Z</dcterms:created>
  <dcterms:modified xsi:type="dcterms:W3CDTF">2014-10-15T19:41:09Z</dcterms:modified>
</cp:coreProperties>
</file>